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40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89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75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5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2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74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53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96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6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436D-C4B6-4C54-A350-227FBC41662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487E-888A-4A22-8C30-55E08D5BC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Hrací stolky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68" y="1825625"/>
            <a:ext cx="3135664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5" y="1825625"/>
            <a:ext cx="3320529" cy="4351338"/>
          </a:xfrm>
        </p:spPr>
      </p:pic>
    </p:spTree>
    <p:extLst>
      <p:ext uri="{BB962C8B-B14F-4D97-AF65-F5344CB8AC3E}">
        <p14:creationId xmlns:p14="http://schemas.microsoft.com/office/powerpoint/2010/main" val="288493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1333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podporuje uplatnitelnost absolventů na trhu práce. Je financován z Evropských strukturálních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investičních fondů a jeho realizaci zajišťuje Národní pedagogický institut České </a:t>
            </a:r>
            <a:r>
              <a:rPr lang="cs-CZ" sz="1600" dirty="0"/>
              <a:t>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Baroko, umění, nábytek a techniky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Omezeno množství obrázků s ohledem na kapacitu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56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cs-CZ" sz="3100" b="1" dirty="0" smtClean="0">
                <a:effectLst/>
                <a:ea typeface="Times New Roman" panose="02020603050405020304" pitchFamily="18" charset="0"/>
              </a:rPr>
              <a:t>Baroko</a:t>
            </a:r>
            <a:r>
              <a:rPr lang="cs-CZ" sz="3100" dirty="0" smtClean="0">
                <a:effectLst/>
                <a:ea typeface="Times New Roman" panose="02020603050405020304" pitchFamily="18" charset="0"/>
              </a:rPr>
              <a:t/>
            </a:r>
            <a:br>
              <a:rPr lang="cs-CZ" sz="3100" dirty="0" smtClean="0">
                <a:effectLst/>
                <a:ea typeface="Times New Roman" panose="02020603050405020304" pitchFamily="18" charset="0"/>
              </a:rPr>
            </a:br>
            <a:r>
              <a:rPr lang="cs-CZ" sz="3100" dirty="0" smtClean="0">
                <a:effectLst/>
                <a:ea typeface="Times New Roman" panose="02020603050405020304" pitchFamily="18" charset="0"/>
              </a:rPr>
              <a:t>Raný barok: Itálie 1590-1625, u nás 1600-1700</a:t>
            </a:r>
            <a:br>
              <a:rPr lang="cs-CZ" sz="3100" dirty="0" smtClean="0">
                <a:effectLst/>
                <a:ea typeface="Times New Roman" panose="02020603050405020304" pitchFamily="18" charset="0"/>
              </a:rPr>
            </a:br>
            <a:r>
              <a:rPr lang="cs-CZ" sz="3100" dirty="0" smtClean="0">
                <a:effectLst/>
                <a:ea typeface="Times New Roman" panose="02020603050405020304" pitchFamily="18" charset="0"/>
              </a:rPr>
              <a:t>Vrcholný barok: Itálie 1625-1675, u nás 1700-1740</a:t>
            </a:r>
            <a:br>
              <a:rPr lang="cs-CZ" sz="3100" dirty="0" smtClean="0">
                <a:effectLst/>
                <a:ea typeface="Times New Roman" panose="02020603050405020304" pitchFamily="18" charset="0"/>
              </a:rPr>
            </a:br>
            <a:r>
              <a:rPr lang="cs-CZ" sz="3100" dirty="0" smtClean="0">
                <a:effectLst/>
                <a:ea typeface="Times New Roman" panose="02020603050405020304" pitchFamily="18" charset="0"/>
              </a:rPr>
              <a:t>Pozdní barok: Itálie 1675-1750, u nás 1740-1780 souběžně s rokokem a klasicismem</a:t>
            </a:r>
            <a: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Architektura</a:t>
            </a:r>
            <a:endParaRPr lang="cs-CZ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Chrám jako průnik geometrických těles, často elipsa, parabola.</a:t>
            </a:r>
            <a:endParaRPr lang="cs-CZ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Zlacení, polychromie, využití světla a stínu.</a:t>
            </a:r>
            <a:endParaRPr lang="cs-CZ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Barokní zámek navázal na renesanční typ se čtvercovým dvorem, výstavný vestibul se schodištěm, reprezentační sál v prvním patře. Architektonické řešení zahrady.</a:t>
            </a:r>
            <a:endParaRPr lang="cs-CZ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68" y="1580927"/>
            <a:ext cx="4188127" cy="4351338"/>
          </a:xfrm>
        </p:spPr>
      </p:pic>
    </p:spTree>
    <p:extLst>
      <p:ext uri="{BB962C8B-B14F-4D97-AF65-F5344CB8AC3E}">
        <p14:creationId xmlns:p14="http://schemas.microsoft.com/office/powerpoint/2010/main" val="275017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624" y="94669"/>
            <a:ext cx="10515600" cy="13255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Lorenzo </a:t>
            </a:r>
            <a:r>
              <a:rPr lang="cs-CZ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Berniny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architekt a sochař</a:t>
            </a:r>
            <a: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46" y="1159099"/>
            <a:ext cx="4156016" cy="501786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11" y="1300766"/>
            <a:ext cx="3890213" cy="4876197"/>
          </a:xfrm>
        </p:spPr>
      </p:pic>
    </p:spTree>
    <p:extLst>
      <p:ext uri="{BB962C8B-B14F-4D97-AF65-F5344CB8AC3E}">
        <p14:creationId xmlns:p14="http://schemas.microsoft.com/office/powerpoint/2010/main" val="146672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Caravaggio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(1575-1610)</a:t>
            </a:r>
            <a: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zakladatel barokního malířství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1" y="1825625"/>
            <a:ext cx="4764238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0" y="1825625"/>
            <a:ext cx="3530931" cy="4351338"/>
          </a:xfrm>
        </p:spPr>
      </p:pic>
    </p:spTree>
    <p:extLst>
      <p:ext uri="{BB962C8B-B14F-4D97-AF65-F5344CB8AC3E}">
        <p14:creationId xmlns:p14="http://schemas.microsoft.com/office/powerpoint/2010/main" val="298751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Petrus Paulus </a:t>
            </a:r>
            <a:r>
              <a:rPr lang="cs-CZ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Rubens</a:t>
            </a:r>
            <a: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Rembrandt van </a:t>
            </a:r>
            <a:r>
              <a:rPr lang="cs-CZ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Rijn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5465"/>
            <a:ext cx="4622442" cy="463149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940158"/>
            <a:ext cx="4102499" cy="5236805"/>
          </a:xfrm>
        </p:spPr>
      </p:pic>
    </p:spTree>
    <p:extLst>
      <p:ext uri="{BB962C8B-B14F-4D97-AF65-F5344CB8AC3E}">
        <p14:creationId xmlns:p14="http://schemas.microsoft.com/office/powerpoint/2010/main" val="21190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197700"/>
            <a:ext cx="10515600" cy="13255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Kryštof </a:t>
            </a:r>
            <a:r>
              <a:rPr lang="cs-CZ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Dienzenhofer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1655- 1722</a:t>
            </a:r>
            <a: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Kilián Ignác </a:t>
            </a:r>
            <a:r>
              <a:rPr lang="cs-CZ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Dienzenhofer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1698-1751 </a:t>
            </a:r>
            <a:endParaRPr lang="cs-CZ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3500"/>
            <a:ext cx="5181600" cy="349558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1287886"/>
            <a:ext cx="2692177" cy="5570113"/>
          </a:xfrm>
        </p:spPr>
      </p:pic>
    </p:spTree>
    <p:extLst>
      <p:ext uri="{BB962C8B-B14F-4D97-AF65-F5344CB8AC3E}">
        <p14:creationId xmlns:p14="http://schemas.microsoft.com/office/powerpoint/2010/main" val="171963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3200" b="1" dirty="0" smtClean="0">
                <a:effectLst/>
                <a:ea typeface="Times New Roman" panose="02020603050405020304" pitchFamily="18" charset="0"/>
              </a:rPr>
              <a:t>Jan Blažej </a:t>
            </a:r>
            <a:r>
              <a:rPr lang="cs-CZ" sz="3200" b="1" dirty="0" err="1" smtClean="0">
                <a:effectLst/>
                <a:ea typeface="Times New Roman" panose="02020603050405020304" pitchFamily="18" charset="0"/>
              </a:rPr>
              <a:t>Aichel</a:t>
            </a:r>
            <a:r>
              <a:rPr lang="cs-CZ" sz="32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cs-CZ" sz="3200" b="1" dirty="0" err="1" smtClean="0">
                <a:effectLst/>
                <a:ea typeface="Times New Roman" panose="02020603050405020304" pitchFamily="18" charset="0"/>
              </a:rPr>
              <a:t>Santiny</a:t>
            </a:r>
            <a:r>
              <a:rPr lang="cs-CZ" sz="3200" dirty="0" smtClean="0">
                <a:effectLst/>
                <a:ea typeface="Times New Roman" panose="02020603050405020304" pitchFamily="18" charset="0"/>
              </a:rPr>
              <a:t> 1677-1723 originální syntéza barokní gotiky a vrcholného baroka</a:t>
            </a:r>
            <a:br>
              <a:rPr lang="cs-CZ" sz="3200" dirty="0" smtClean="0">
                <a:effectLst/>
                <a:ea typeface="Times New Roman" panose="02020603050405020304" pitchFamily="18" charset="0"/>
              </a:rPr>
            </a:br>
            <a:r>
              <a:rPr lang="cs-CZ" sz="3200" b="1" dirty="0" smtClean="0">
                <a:effectLst/>
                <a:ea typeface="Times New Roman" panose="02020603050405020304" pitchFamily="18" charset="0"/>
              </a:rPr>
              <a:t>Matyáš Bernard Braun</a:t>
            </a:r>
            <a:r>
              <a:rPr lang="cs-CZ" sz="3200" dirty="0" smtClean="0">
                <a:effectLst/>
                <a:ea typeface="Times New Roman" panose="02020603050405020304" pitchFamily="18" charset="0"/>
              </a:rPr>
              <a:t> </a:t>
            </a:r>
            <a:endParaRPr lang="cs-CZ" sz="3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" y="1690688"/>
            <a:ext cx="2958971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1690688"/>
            <a:ext cx="345153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Nábytek baroka: nepravidelné tvary, pohyb. Vytvořeno ornamentem, technikami dýhování – </a:t>
            </a:r>
            <a:r>
              <a:rPr lang="cs-CZ" sz="3200" b="1" dirty="0" err="1" smtClean="0"/>
              <a:t>Boulle</a:t>
            </a:r>
            <a:r>
              <a:rPr lang="cs-CZ" sz="3200" b="1" dirty="0" smtClean="0"/>
              <a:t>, zlacení </a:t>
            </a:r>
            <a:endParaRPr lang="cs-CZ" sz="32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1825625"/>
            <a:ext cx="3129566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69" y="1825625"/>
            <a:ext cx="3138336" cy="4351338"/>
          </a:xfrm>
        </p:spPr>
      </p:pic>
    </p:spTree>
    <p:extLst>
      <p:ext uri="{BB962C8B-B14F-4D97-AF65-F5344CB8AC3E}">
        <p14:creationId xmlns:p14="http://schemas.microsoft.com/office/powerpoint/2010/main" val="11400225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119</Words>
  <Application>Microsoft Office PowerPoint</Application>
  <PresentationFormat>Širokoúhlá obrazovka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Baroko, umění, nábytek a techniky</vt:lpstr>
      <vt:lpstr>Baroko Raný barok: Itálie 1590-1625, u nás 1600-1700 Vrcholný barok: Itálie 1625-1675, u nás 1700-1740 Pozdní barok: Itálie 1675-1750, u nás 1740-1780 souběžně s rokokem a klasicismem </vt:lpstr>
      <vt:lpstr>Lorenzo Berniny, architekt a sochař  </vt:lpstr>
      <vt:lpstr>Caravaggio (1575-1610)   zakladatel barokního malířství</vt:lpstr>
      <vt:lpstr>Petrus Paulus Rubens Rembrandt van Rijn </vt:lpstr>
      <vt:lpstr>Kryštof Dienzenhofer 1655- 1722 Kilián Ignác Dienzenhofer  1698-1751 </vt:lpstr>
      <vt:lpstr>Jan Blažej Aichel Santiny 1677-1723 originální syntéza barokní gotiky a vrcholného baroka Matyáš Bernard Braun </vt:lpstr>
      <vt:lpstr>Nábytek baroka: nepravidelné tvary, pohyb. Vytvořeno ornamentem, technikami dýhování – Boulle, zlacení </vt:lpstr>
      <vt:lpstr>Hrací stolky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Baroko, umění, nábytek a techniky</dc:title>
  <dc:creator>uzivate</dc:creator>
  <cp:lastModifiedBy>Margita Veberová</cp:lastModifiedBy>
  <cp:revision>4</cp:revision>
  <dcterms:created xsi:type="dcterms:W3CDTF">2018-06-05T10:26:57Z</dcterms:created>
  <dcterms:modified xsi:type="dcterms:W3CDTF">2020-04-02T22:05:37Z</dcterms:modified>
</cp:coreProperties>
</file>