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7"/>
  </p:notesMasterIdLst>
  <p:handoutMasterIdLst>
    <p:handoutMasterId r:id="rId18"/>
  </p:handout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7EAC1B-C316-4F3B-850B-47AE33402D3A}" v="11" dt="2018-08-08T18:19:47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26" autoAdjust="0"/>
  </p:normalViewPr>
  <p:slideViewPr>
    <p:cSldViewPr>
      <p:cViewPr varScale="1">
        <p:scale>
          <a:sx n="78" d="100"/>
          <a:sy n="78" d="100"/>
        </p:scale>
        <p:origin x="10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2BFDC70-6AAD-49CB-B4F0-A7D271D267E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11EF1E-A4E7-4C1C-9074-DD6B2DBF4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2F88466-F776-4664-B314-CC8FE058DE3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9165C5D-0DD7-4929-B323-1B2CC0970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80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/>
          <a:lstStyle>
            <a:lvl1pPr marL="0" algn="r">
              <a:defRPr sz="5000"/>
            </a:lvl1pPr>
            <a:extLst/>
          </a:lstStyle>
          <a:p>
            <a:r>
              <a:rPr lang="cs-CZ" noProof="1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66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noProof="1"/>
              <a:t>Kliknutím můžete upravit styl předlohy.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03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ctr">
              <a:buNone/>
              <a:defRPr sz="4000" b="0" cap="none">
                <a:solidFill>
                  <a:schemeClr val="tx2"/>
                </a:solidFill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88392" y="3248406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3/24/2020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C455C284-B64A-41C5-BF51-0401EE585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3/24/2020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C455C284-B64A-41C5-BF51-0401EE585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4378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/>
            <a:r>
              <a:rPr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ln>
            <a:noFill/>
          </a:ln>
        </p:spPr>
        <p:txBody>
          <a:bodyPr rIns="91440" anchor="b">
            <a:normAutofit/>
          </a:bodyPr>
          <a:lstStyle/>
          <a:p>
            <a:r>
              <a:rPr lang="cs-CZ" noProof="1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noProof="1"/>
              <a:t>Upravte styly předlohy textu.</a:t>
            </a:r>
          </a:p>
          <a:p>
            <a:pPr lvl="1"/>
            <a:r>
              <a:rPr lang="cs-CZ" noProof="1"/>
              <a:t>Druhá úroveň</a:t>
            </a:r>
          </a:p>
          <a:p>
            <a:pPr lvl="2"/>
            <a:r>
              <a:rPr lang="cs-CZ" noProof="1"/>
              <a:t>Třetí úroveň</a:t>
            </a:r>
          </a:p>
          <a:p>
            <a:pPr lvl="3"/>
            <a:r>
              <a:rPr lang="cs-CZ" noProof="1"/>
              <a:t>Čtvrtá úroveň</a:t>
            </a:r>
          </a:p>
          <a:p>
            <a:pPr lvl="4"/>
            <a:r>
              <a:rPr lang="cs-CZ" noProof="1"/>
              <a:t>Pátá úroveň</a:t>
            </a:r>
            <a:endParaRPr lang="en-US" dirty="0"/>
          </a:p>
        </p:txBody>
      </p:sp>
      <p:sp>
        <p:nvSpPr>
          <p:cNvPr id="11" name="Shape 9"/>
          <p:cNvSpPr>
            <a:spLocks noGrp="1"/>
          </p:cNvSpPr>
          <p:nvPr>
            <p:ph type="dt" sz="half" idx="2"/>
          </p:nvPr>
        </p:nvSpPr>
        <p:spPr>
          <a:xfrm>
            <a:off x="7010400" y="6509004"/>
            <a:ext cx="1676400" cy="274320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/>
            </a:lvl1pPr>
            <a:extLst/>
          </a:lstStyle>
          <a:p>
            <a:pPr algn="r"/>
            <a:fld id="{7F6DC4D5-FF39-4DD1-9B66-D3AFAF540384}" type="datetime1">
              <a:rPr lang="en-US" smtClean="0"/>
              <a:pPr algn="r"/>
              <a:t>3/24/2020</a:t>
            </a:fld>
            <a:endParaRPr lang="en-US"/>
          </a:p>
        </p:txBody>
      </p:sp>
      <p:sp>
        <p:nvSpPr>
          <p:cNvPr id="12" name="Shape 10"/>
          <p:cNvSpPr>
            <a:spLocks noGrp="1"/>
          </p:cNvSpPr>
          <p:nvPr>
            <p:ph type="sldNum" sz="quarter" idx="4"/>
          </p:nvPr>
        </p:nvSpPr>
        <p:spPr>
          <a:xfrm>
            <a:off x="8724900" y="6509004"/>
            <a:ext cx="37834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Shape 11"/>
          <p:cNvSpPr>
            <a:spLocks noGrp="1"/>
          </p:cNvSpPr>
          <p:nvPr>
            <p:ph type="ftr" sz="quarter" idx="3"/>
          </p:nvPr>
        </p:nvSpPr>
        <p:spPr>
          <a:xfrm>
            <a:off x="457200" y="6509004"/>
            <a:ext cx="649605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/>
            </a:lvl1pPr>
            <a:extLst/>
          </a:lstStyle>
          <a:p>
            <a:endParaRPr lang="en-US" sz="12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lvl1pPr marL="54864"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4350" indent="-514350" algn="l" rtl="0" eaLnBrk="1" latinLnBrk="0" hangingPunct="1">
        <a:spcBef>
          <a:spcPts val="0"/>
        </a:spcBef>
        <a:buClr>
          <a:schemeClr val="tx2"/>
        </a:buClr>
        <a:buSzPct val="70000"/>
        <a:buFont typeface="+mj-lt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indent="-514350" algn="l" rtl="0" eaLnBrk="1" latinLnBrk="0" hangingPunct="1">
        <a:spcBef>
          <a:spcPts val="400"/>
        </a:spcBef>
        <a:buClr>
          <a:schemeClr val="tx2"/>
        </a:buClr>
        <a:buSzPct val="90000"/>
        <a:buFont typeface="+mj-lt"/>
        <a:buAutoNum type="alphaU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36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76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940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44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8. </a:t>
            </a:r>
            <a:r>
              <a:rPr lang="cs-CZ" dirty="0">
                <a:effectLst/>
              </a:rPr>
              <a:t>Aby spotřebič odebíral el. proud:</a:t>
            </a:r>
            <a:endParaRPr lang="cs-CZ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</p:spPr>
        <p:txBody>
          <a:bodyPr/>
          <a:lstStyle/>
          <a:p>
            <a:r>
              <a:rPr lang="cs-CZ" noProof="0" dirty="0"/>
              <a:t>Musíme vytvořit uzavřený elektrický obvod.</a:t>
            </a:r>
          </a:p>
          <a:p>
            <a:r>
              <a:rPr lang="cs-CZ" dirty="0"/>
              <a:t>Musí být umístěn v elektromagnetickém poli.</a:t>
            </a:r>
          </a:p>
          <a:p>
            <a:r>
              <a:rPr lang="cs-CZ" dirty="0"/>
              <a:t>Musí být připojen do zásuvky.</a:t>
            </a:r>
          </a:p>
          <a:p>
            <a:r>
              <a:rPr lang="cs-CZ" dirty="0"/>
              <a:t>Je nutné zaplatit fakturu za odběr elektrického proudu.</a:t>
            </a:r>
          </a:p>
          <a:p>
            <a:endParaRPr lang="cs-CZ" noProof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noProof="0" dirty="0"/>
              <a:t>9. </a:t>
            </a:r>
            <a:r>
              <a:rPr lang="cs-CZ" dirty="0">
                <a:effectLst/>
              </a:rPr>
              <a:t>Zdroje elektrické energie jsou např.:</a:t>
            </a:r>
            <a:endParaRPr lang="cs-CZ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noProof="0" dirty="0"/>
              <a:t>Chemické zdroje a </a:t>
            </a:r>
            <a:r>
              <a:rPr lang="cs-CZ" noProof="0" dirty="0" err="1"/>
              <a:t>fotovoltaické</a:t>
            </a:r>
            <a:r>
              <a:rPr lang="cs-CZ" noProof="0" dirty="0"/>
              <a:t> elektrárny</a:t>
            </a:r>
            <a:r>
              <a:rPr lang="cs-CZ" dirty="0"/>
              <a:t>.</a:t>
            </a:r>
          </a:p>
          <a:p>
            <a:r>
              <a:rPr lang="cs-CZ" dirty="0"/>
              <a:t>Kompenzátory a indukční cívky.</a:t>
            </a:r>
          </a:p>
          <a:p>
            <a:r>
              <a:rPr lang="cs-CZ" dirty="0"/>
              <a:t>Baterky a solární konvertory.</a:t>
            </a:r>
          </a:p>
          <a:p>
            <a:r>
              <a:rPr lang="cs-CZ" dirty="0"/>
              <a:t>Invertory a </a:t>
            </a:r>
            <a:r>
              <a:rPr lang="cs-CZ" dirty="0" err="1"/>
              <a:t>attoelektrárny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0438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0" kern="1200" cap="none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Konec testu</a:t>
            </a:r>
            <a:endParaRPr lang="cs-CZ" noProof="0" dirty="0"/>
          </a:p>
        </p:txBody>
      </p:sp>
      <p:sp>
        <p:nvSpPr>
          <p:cNvPr id="8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Odpovědi</a:t>
            </a:r>
            <a:endParaRPr lang="cs-CZ" noProof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Odpovědi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D</a:t>
            </a:r>
          </a:p>
          <a:p>
            <a:pPr>
              <a:buFont typeface="+mj-lt"/>
              <a:buAutoNum type="arabicPeriod"/>
            </a:pPr>
            <a:r>
              <a:rPr lang="cs-CZ" dirty="0"/>
              <a:t>D</a:t>
            </a:r>
          </a:p>
          <a:p>
            <a:pPr>
              <a:buFont typeface="+mj-lt"/>
              <a:buAutoNum type="arabicPeriod"/>
            </a:pPr>
            <a:r>
              <a:rPr lang="cs-CZ" dirty="0"/>
              <a:t>B</a:t>
            </a:r>
          </a:p>
          <a:p>
            <a:pPr>
              <a:buFont typeface="+mj-lt"/>
              <a:buAutoNum type="arabicPeriod"/>
            </a:pPr>
            <a:r>
              <a:rPr lang="cs-CZ" dirty="0"/>
              <a:t>A</a:t>
            </a:r>
          </a:p>
          <a:p>
            <a:pPr>
              <a:buFont typeface="+mj-lt"/>
              <a:buAutoNum type="arabicPeriod"/>
            </a:pPr>
            <a:r>
              <a:rPr lang="cs-CZ" dirty="0"/>
              <a:t>B</a:t>
            </a:r>
          </a:p>
          <a:p>
            <a:pPr>
              <a:buFont typeface="+mj-lt"/>
              <a:buAutoNum type="arabicPeriod"/>
            </a:pPr>
            <a:r>
              <a:rPr lang="cs-CZ" dirty="0"/>
              <a:t>D</a:t>
            </a:r>
          </a:p>
          <a:p>
            <a:pPr>
              <a:buFont typeface="+mj-lt"/>
              <a:buAutoNum type="arabicPeriod"/>
            </a:pPr>
            <a:r>
              <a:rPr lang="cs-CZ" dirty="0"/>
              <a:t>C</a:t>
            </a:r>
          </a:p>
          <a:p>
            <a:pPr>
              <a:buFont typeface="+mj-lt"/>
              <a:buAutoNum type="arabicPeriod"/>
            </a:pPr>
            <a:r>
              <a:rPr lang="cs-CZ" dirty="0"/>
              <a:t>A</a:t>
            </a:r>
          </a:p>
          <a:p>
            <a:pPr>
              <a:buFont typeface="+mj-lt"/>
              <a:buAutoNum type="arabicPeriod"/>
            </a:pPr>
            <a:r>
              <a:rPr lang="cs-CZ" dirty="0"/>
              <a:t>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Projekt Modernizace odborného vzdělávání (MOV) rozvíjí kvalitu odborného vzdělávání 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a </a:t>
            </a:r>
            <a:r>
              <a:rPr lang="cs-CZ" sz="1200" dirty="0"/>
              <a:t>podporuje uplatnitelnost absolventů na trhu práce. Je financován z Evropských strukturálních 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a </a:t>
            </a:r>
            <a:r>
              <a:rPr lang="cs-CZ" sz="1200" dirty="0"/>
              <a:t>investičních fondů a jeho realizaci zajišťuje Národní pedagogický institut České </a:t>
            </a:r>
            <a:r>
              <a:rPr lang="cs-CZ" sz="1200" dirty="0"/>
              <a:t>republiky.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56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TEST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792010" cy="1752600"/>
          </a:xfrm>
        </p:spPr>
        <p:txBody>
          <a:bodyPr/>
          <a:lstStyle/>
          <a:p>
            <a:r>
              <a:rPr lang="cs-CZ" dirty="0"/>
              <a:t>Základy elektrotechniky pro </a:t>
            </a:r>
            <a:r>
              <a:rPr lang="cs-CZ"/>
              <a:t>stavební obory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1. </a:t>
            </a:r>
            <a:r>
              <a:rPr lang="cs-CZ" sz="4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Látky se dle vodivosti dělí na:</a:t>
            </a:r>
            <a:endParaRPr lang="cs-CZ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Svodiče, polovodiče, izolanty</a:t>
            </a:r>
          </a:p>
          <a:p>
            <a:r>
              <a:rPr lang="cs-CZ" dirty="0" err="1"/>
              <a:t>Skorovodiče</a:t>
            </a:r>
            <a:r>
              <a:rPr lang="cs-CZ" dirty="0"/>
              <a:t>, polovodiče, nevodiče</a:t>
            </a:r>
          </a:p>
          <a:p>
            <a:pPr>
              <a:buFont typeface="+mj-lt"/>
              <a:buAutoNum type="alphaUcPeriod" startAt="3"/>
            </a:pPr>
            <a:r>
              <a:rPr lang="cs-CZ" dirty="0"/>
              <a:t>Vodiče, nevodiče, izolanty</a:t>
            </a:r>
          </a:p>
          <a:p>
            <a:pPr>
              <a:buFont typeface="+mj-lt"/>
              <a:buAutoNum type="alphaUcPeriod" startAt="3"/>
            </a:pPr>
            <a:r>
              <a:rPr lang="cs-CZ" dirty="0"/>
              <a:t>Vodiče, polovodiče, izolanty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2. </a:t>
            </a:r>
            <a:r>
              <a:rPr lang="cs-CZ" dirty="0"/>
              <a:t>Příkladem dobrého vodiče je</a:t>
            </a:r>
            <a:r>
              <a:rPr lang="cs-CZ" sz="4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lang="cs-CZ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Křemík</a:t>
            </a:r>
            <a:endParaRPr lang="cs-CZ" noProof="0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Selen</a:t>
            </a:r>
            <a:endParaRPr lang="cs-CZ" noProof="0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Sklo</a:t>
            </a:r>
            <a:endParaRPr lang="cs-CZ" noProof="0" dirty="0"/>
          </a:p>
          <a:p>
            <a:r>
              <a:rPr lang="cs-CZ" noProof="0" dirty="0"/>
              <a:t>Měď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3. </a:t>
            </a:r>
            <a:r>
              <a:rPr lang="cs-CZ" sz="4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Příkladem dobrého izolantu je:</a:t>
            </a:r>
            <a:endParaRPr lang="cs-CZ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Zlato</a:t>
            </a:r>
          </a:p>
          <a:p>
            <a:r>
              <a:rPr lang="cs-CZ" dirty="0"/>
              <a:t>Porcelán</a:t>
            </a:r>
          </a:p>
          <a:p>
            <a:r>
              <a:rPr lang="cs-CZ" dirty="0"/>
              <a:t>Selen</a:t>
            </a:r>
          </a:p>
          <a:p>
            <a:r>
              <a:rPr lang="cs-CZ" dirty="0"/>
              <a:t>Hliník</a:t>
            </a:r>
            <a:endParaRPr lang="cs-CZ" noProof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4. </a:t>
            </a:r>
            <a:r>
              <a:rPr lang="cs-CZ" sz="4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Elektrické napětí je:</a:t>
            </a:r>
            <a:endParaRPr lang="cs-CZ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Rozdíl potenciálů mezi dvěma body v elektrickém poli.</a:t>
            </a:r>
            <a:endParaRPr lang="cs-CZ" noProof="0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 elektronů ve vodivém prostředí.</a:t>
            </a:r>
            <a:endParaRPr lang="cs-CZ" noProof="0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Množství elektronů, které je schopen materiál pohltit.</a:t>
            </a:r>
            <a:endParaRPr lang="cs-CZ" noProof="0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Rozdíl mezi elektrickým odporem a elektrickým proudem.</a:t>
            </a:r>
            <a:endParaRPr lang="cs-CZ" noProof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5. Elektrický proud 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 neutronů s elektrickým nábojem.</a:t>
            </a:r>
          </a:p>
          <a:p>
            <a:r>
              <a:rPr lang="cs-CZ" dirty="0"/>
              <a:t>Tok částic s elektrickým nábojem.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Pohyb elektricky nabité hmoty od kladného pólu k zápornému.</a:t>
            </a:r>
            <a:endParaRPr lang="cs-CZ" noProof="0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Poměr mezi elektrickým výkonem a elektrickým odporem.</a:t>
            </a:r>
            <a:endParaRPr lang="cs-CZ" noProof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6. </a:t>
            </a:r>
            <a:r>
              <a:rPr lang="cs-CZ" sz="4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Elektrický zdroj</a:t>
            </a:r>
            <a:r>
              <a:rPr lang="cs-CZ" noProof="0" dirty="0"/>
              <a:t> </a:t>
            </a:r>
            <a:r>
              <a:rPr lang="cs-CZ" sz="4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je zařízení, které:</a:t>
            </a:r>
            <a:endParaRPr lang="cs-CZ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dvěma místy vytváří a trvale udržuje elektrický proud.</a:t>
            </a:r>
          </a:p>
          <a:p>
            <a:r>
              <a:rPr lang="cs-CZ" dirty="0"/>
              <a:t>Mezi dvěma místy vytváří a trvale udržuje elektrický výkon.</a:t>
            </a:r>
          </a:p>
          <a:p>
            <a:r>
              <a:rPr lang="cs-CZ" dirty="0"/>
              <a:t>Mezi dvěma místy vytváří a trvale udržuje elektrický odpor.</a:t>
            </a:r>
          </a:p>
          <a:p>
            <a:r>
              <a:rPr lang="cs-CZ" dirty="0"/>
              <a:t>Mezi dvěma místy vytváří a trvale udržuje elektrické napětí.</a:t>
            </a:r>
            <a:endParaRPr lang="cs-CZ" noProof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7. </a:t>
            </a:r>
            <a:r>
              <a:rPr lang="cs-CZ" sz="40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Ohmův zákon udává:</a:t>
            </a:r>
            <a:endParaRPr lang="cs-CZ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Vztah mezi napětím a odporem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Vztah mezi výkonem a proudem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Vztah mezi napětím a proudem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cs-CZ" noProof="0" dirty="0"/>
                  <a:t>.</a:t>
                </a:r>
              </a:p>
              <a:p>
                <a:r>
                  <a:rPr lang="cs-CZ" dirty="0"/>
                  <a:t>Vztah mezi napětím a výkonem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cs-CZ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CAF097-5C62-4095-97AA-BE8C1F682D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Test s možností výběru z více voleb (4 odpovědi)</Template>
  <TotalTime>0</TotalTime>
  <Words>296</Words>
  <Application>Microsoft Office PowerPoint</Application>
  <PresentationFormat>Předvádění na obrazovce (4:3)</PresentationFormat>
  <Paragraphs>72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Constantia</vt:lpstr>
      <vt:lpstr>Lití písma</vt:lpstr>
      <vt:lpstr>Prezentace aplikace PowerPoint</vt:lpstr>
      <vt:lpstr>TEST</vt:lpstr>
      <vt:lpstr>1. Látky se dle vodivosti dělí na:</vt:lpstr>
      <vt:lpstr>2. Příkladem dobrého vodiče je:</vt:lpstr>
      <vt:lpstr>3. Příkladem dobrého izolantu je:</vt:lpstr>
      <vt:lpstr>4. Elektrické napětí je:</vt:lpstr>
      <vt:lpstr>5. Elektrický proud je:</vt:lpstr>
      <vt:lpstr>6. Elektrický zdroj je zařízení, které:</vt:lpstr>
      <vt:lpstr>7. Ohmův zákon udává:</vt:lpstr>
      <vt:lpstr>8. Aby spotřebič odebíral el. proud:</vt:lpstr>
      <vt:lpstr>9. Zdroje elektrické energie jsou např.:</vt:lpstr>
      <vt:lpstr>Konec testu</vt:lpstr>
      <vt:lpstr>Odpovědi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2018-08-06T18:19:03Z</dcterms:created>
  <dcterms:modified xsi:type="dcterms:W3CDTF">2020-03-24T21:42:22Z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TC101659539990</vt:lpwstr>
  </property>
</Properties>
</file>