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2" r:id="rId1"/>
  </p:sldMasterIdLst>
  <p:notesMasterIdLst>
    <p:notesMasterId r:id="rId19"/>
  </p:notesMasterIdLst>
  <p:sldIdLst>
    <p:sldId id="324" r:id="rId2"/>
    <p:sldId id="678" r:id="rId3"/>
    <p:sldId id="653" r:id="rId4"/>
    <p:sldId id="674" r:id="rId5"/>
    <p:sldId id="672" r:id="rId6"/>
    <p:sldId id="679" r:id="rId7"/>
    <p:sldId id="673" r:id="rId8"/>
    <p:sldId id="675" r:id="rId9"/>
    <p:sldId id="676" r:id="rId10"/>
    <p:sldId id="671" r:id="rId11"/>
    <p:sldId id="677" r:id="rId12"/>
    <p:sldId id="680" r:id="rId13"/>
    <p:sldId id="683" r:id="rId14"/>
    <p:sldId id="682" r:id="rId15"/>
    <p:sldId id="684" r:id="rId16"/>
    <p:sldId id="685" r:id="rId17"/>
    <p:sldId id="686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Rounded MT Bold" panose="020F0704030504030204" pitchFamily="34" charset="0"/>
      <p:regular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Franklin Gothic Book" panose="020B0503020102020204" pitchFamily="34" charset="0"/>
      <p:regular r:id="rId29"/>
      <p:italic r:id="rId30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6764" autoAdjust="0"/>
  </p:normalViewPr>
  <p:slideViewPr>
    <p:cSldViewPr>
      <p:cViewPr varScale="1">
        <p:scale>
          <a:sx n="58" d="100"/>
          <a:sy n="58" d="100"/>
        </p:scale>
        <p:origin x="666" y="90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20.03.2020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2693" y="2682681"/>
            <a:ext cx="12541844" cy="3147339"/>
          </a:xfrm>
        </p:spPr>
        <p:txBody>
          <a:bodyPr anchor="b">
            <a:noAutofit/>
          </a:bodyPr>
          <a:lstStyle>
            <a:lvl1pPr algn="ctr">
              <a:defRPr sz="108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9860" y="5934419"/>
            <a:ext cx="10247510" cy="1629356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345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9287" y="9680079"/>
            <a:ext cx="2411916" cy="60692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6082" y="9680079"/>
            <a:ext cx="10535066" cy="60692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46025" y="9680079"/>
            <a:ext cx="2394438" cy="60692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29288" y="1116704"/>
            <a:ext cx="16011176" cy="8024507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26198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3443288"/>
            <a:ext cx="14401800" cy="53578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9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4842" y="936234"/>
            <a:ext cx="2348649" cy="786486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1" y="936234"/>
            <a:ext cx="12269462" cy="786486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6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5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538" y="1952041"/>
            <a:ext cx="14419457" cy="4279106"/>
          </a:xfrm>
        </p:spPr>
        <p:txBody>
          <a:bodyPr anchor="b">
            <a:normAutofit/>
          </a:bodyPr>
          <a:lstStyle>
            <a:lvl1pPr algn="r">
              <a:defRPr sz="108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538" y="6324492"/>
            <a:ext cx="14419457" cy="1714986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tx2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363" y="9680079"/>
            <a:ext cx="2433614" cy="606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6469" y="9680079"/>
            <a:ext cx="10535066" cy="60692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46025" y="9680079"/>
            <a:ext cx="2394438" cy="606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2227944" y="2528478"/>
            <a:ext cx="4912520" cy="6612732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0520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3428999"/>
            <a:ext cx="6671679" cy="537210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88105" y="3428999"/>
            <a:ext cx="6671679" cy="53721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3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14401800" cy="22288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3511296"/>
            <a:ext cx="6665976" cy="1235868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4500" b="0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4957811"/>
            <a:ext cx="6665976" cy="384329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87521" y="3511296"/>
            <a:ext cx="6665976" cy="1235868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4500" b="0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87521" y="4957811"/>
            <a:ext cx="6665976" cy="384329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6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4"/>
            <a:ext cx="7955280" cy="10286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028700"/>
            <a:ext cx="5783580" cy="3236826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030" y="1028702"/>
            <a:ext cx="7818120" cy="7762875"/>
          </a:xfrm>
        </p:spPr>
        <p:txBody>
          <a:bodyPr/>
          <a:lstStyle>
            <a:lvl1pPr>
              <a:defRPr sz="3000"/>
            </a:lvl1pPr>
            <a:lvl2pPr>
              <a:defRPr sz="3000"/>
            </a:lvl2pPr>
            <a:lvl3pPr>
              <a:defRPr sz="2700"/>
            </a:lvl3pPr>
            <a:lvl4pPr>
              <a:defRPr sz="27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50" y="4284516"/>
            <a:ext cx="5783580" cy="4516584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2250"/>
              </a:spcAft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850" y="9680079"/>
            <a:ext cx="1806858" cy="606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8918" y="9680079"/>
            <a:ext cx="3560513" cy="606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24710" y="9680079"/>
            <a:ext cx="2394438" cy="606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55280" y="564"/>
            <a:ext cx="3429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29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64"/>
            <a:ext cx="7955280" cy="10286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028700"/>
            <a:ext cx="5783580" cy="3236826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7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98180" y="1"/>
            <a:ext cx="9989820" cy="10286999"/>
          </a:xfrm>
        </p:spPr>
        <p:txBody>
          <a:bodyPr anchor="t">
            <a:normAutofit/>
          </a:bodyPr>
          <a:lstStyle>
            <a:lvl1pPr marL="0" indent="0">
              <a:buNone/>
              <a:defRPr sz="3000"/>
            </a:lvl1pPr>
            <a:lvl2pPr marL="685800" indent="0">
              <a:buNone/>
              <a:defRPr sz="3000"/>
            </a:lvl2pPr>
            <a:lvl3pPr marL="1371600" indent="0">
              <a:buNone/>
              <a:defRPr sz="30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50" y="4283952"/>
            <a:ext cx="5783580" cy="4517148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2250"/>
              </a:spcAft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850" y="9680079"/>
            <a:ext cx="1806858" cy="606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8918" y="9680079"/>
            <a:ext cx="3560513" cy="606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824710" y="9680079"/>
            <a:ext cx="2394438" cy="606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55280" y="564"/>
            <a:ext cx="3429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473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1028700"/>
            <a:ext cx="14401800" cy="2228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3429000"/>
            <a:ext cx="14401800" cy="537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5975" y="9680079"/>
            <a:ext cx="1806858" cy="606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0346" y="9680079"/>
            <a:ext cx="9421245" cy="606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9104" y="9680079"/>
            <a:ext cx="2394438" cy="606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7143" y="564"/>
            <a:ext cx="34290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3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36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89000"/>
        </a:lnSpc>
        <a:spcBef>
          <a:spcPct val="0"/>
        </a:spcBef>
        <a:buNone/>
        <a:defRPr sz="66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76072" indent="-576072" algn="l" defTabSz="1371600" rtl="0" eaLnBrk="1" latinLnBrk="0" hangingPunct="1">
        <a:lnSpc>
          <a:spcPct val="94000"/>
        </a:lnSpc>
        <a:spcBef>
          <a:spcPts val="1500"/>
        </a:spcBef>
        <a:spcAft>
          <a:spcPts val="300"/>
        </a:spcAft>
        <a:buFont typeface="Franklin Gothic Book" panose="020B0503020102020204" pitchFamily="34" charset="0"/>
        <a:buChar char="■"/>
        <a:defRPr sz="3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71600" indent="-576072" algn="l" defTabSz="1371600" rtl="0" eaLnBrk="1" latinLnBrk="0" hangingPunct="1">
        <a:lnSpc>
          <a:spcPct val="94000"/>
        </a:lnSpc>
        <a:spcBef>
          <a:spcPts val="750"/>
        </a:spcBef>
        <a:spcAft>
          <a:spcPts val="300"/>
        </a:spcAft>
        <a:buFont typeface="Franklin Gothic Book" panose="020B0503020102020204" pitchFamily="34" charset="0"/>
        <a:buChar char="–"/>
        <a:defRPr sz="3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057400" indent="-576072" algn="l" defTabSz="1371600" rtl="0" eaLnBrk="1" latinLnBrk="0" hangingPunct="1">
        <a:lnSpc>
          <a:spcPct val="94000"/>
        </a:lnSpc>
        <a:spcBef>
          <a:spcPts val="750"/>
        </a:spcBef>
        <a:spcAft>
          <a:spcPts val="300"/>
        </a:spcAft>
        <a:buFont typeface="Franklin Gothic Book" panose="020B0503020102020204" pitchFamily="34" charset="0"/>
        <a:buChar char="■"/>
        <a:defRPr sz="27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43200" indent="-576072" algn="l" defTabSz="1371600" rtl="0" eaLnBrk="1" latinLnBrk="0" hangingPunct="1">
        <a:lnSpc>
          <a:spcPct val="94000"/>
        </a:lnSpc>
        <a:spcBef>
          <a:spcPts val="750"/>
        </a:spcBef>
        <a:spcAft>
          <a:spcPts val="300"/>
        </a:spcAft>
        <a:buFont typeface="Franklin Gothic Book" panose="020B0503020102020204" pitchFamily="34" charset="0"/>
        <a:buChar char="–"/>
        <a:defRPr sz="27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429000" indent="-576072" algn="l" defTabSz="1371600" rtl="0" eaLnBrk="1" latinLnBrk="0" hangingPunct="1">
        <a:lnSpc>
          <a:spcPct val="94000"/>
        </a:lnSpc>
        <a:spcBef>
          <a:spcPts val="750"/>
        </a:spcBef>
        <a:spcAft>
          <a:spcPts val="3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4114800" indent="-576072" algn="l" defTabSz="1371600" rtl="0" eaLnBrk="1" latinLnBrk="0" hangingPunct="1">
        <a:lnSpc>
          <a:spcPct val="94000"/>
        </a:lnSpc>
        <a:spcBef>
          <a:spcPts val="750"/>
        </a:spcBef>
        <a:spcAft>
          <a:spcPts val="300"/>
        </a:spcAft>
        <a:buFont typeface="Franklin Gothic Book" panose="020B0503020102020204" pitchFamily="34" charset="0"/>
        <a:buChar char="–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4800600" indent="-576072" algn="l" defTabSz="1371600" rtl="0" eaLnBrk="1" latinLnBrk="0" hangingPunct="1">
        <a:lnSpc>
          <a:spcPct val="94000"/>
        </a:lnSpc>
        <a:spcBef>
          <a:spcPts val="750"/>
        </a:spcBef>
        <a:spcAft>
          <a:spcPts val="300"/>
        </a:spcAft>
        <a:buFont typeface="Franklin Gothic Book" panose="020B0503020102020204" pitchFamily="34" charset="0"/>
        <a:buChar char="■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5486400" indent="-576072" algn="l" defTabSz="1371600" rtl="0" eaLnBrk="1" latinLnBrk="0" hangingPunct="1">
        <a:lnSpc>
          <a:spcPct val="94000"/>
        </a:lnSpc>
        <a:spcBef>
          <a:spcPts val="750"/>
        </a:spcBef>
        <a:spcAft>
          <a:spcPts val="300"/>
        </a:spcAft>
        <a:buFont typeface="Franklin Gothic Book" panose="020B0503020102020204" pitchFamily="34" charset="0"/>
        <a:buChar char="–"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6172200" indent="-576072" algn="l" defTabSz="1371600" rtl="0" eaLnBrk="1" latinLnBrk="0" hangingPunct="1">
        <a:lnSpc>
          <a:spcPct val="94000"/>
        </a:lnSpc>
        <a:spcBef>
          <a:spcPts val="750"/>
        </a:spcBef>
        <a:spcAft>
          <a:spcPts val="300"/>
        </a:spcAft>
        <a:buFont typeface="Franklin Gothic Book" panose="020B0503020102020204" pitchFamily="34" charset="0"/>
        <a:buChar char="■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757130"/>
          </a:xfrm>
        </p:spPr>
        <p:txBody>
          <a:bodyPr/>
          <a:lstStyle/>
          <a:p>
            <a:r>
              <a:rPr lang="cs-CZ" sz="4800" dirty="0"/>
              <a:t>1. dílčí část – 3 pracovní listy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78215" y="3390900"/>
            <a:ext cx="162132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</a:rPr>
              <a:t>Žáci 3. ročníku pracovali samostatně, dle pokynů v připravených pracovních listech</a:t>
            </a:r>
          </a:p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</a:rPr>
              <a:t>Práce probíhala u PC, pro téma Statistika se to nabízí. </a:t>
            </a:r>
          </a:p>
          <a:p>
            <a:endParaRPr lang="cs-CZ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</a:rPr>
              <a:t>Zjištění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</a:rPr>
              <a:t>Ideální je jeden pracovní list na dvouhodinovku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</a:rPr>
              <a:t>velmi malá zkušenost žáků v práci s Excelem, problém s formátováním, vzorci…</a:t>
            </a:r>
          </a:p>
          <a:p>
            <a:endParaRPr lang="cs-CZ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cs-CZ" sz="3600" dirty="0">
                <a:solidFill>
                  <a:schemeClr val="bg1">
                    <a:lumMod val="10000"/>
                  </a:schemeClr>
                </a:solidFill>
              </a:rPr>
              <a:t>	</a:t>
            </a:r>
            <a:endParaRPr lang="cs-CZ" sz="36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43122" y="2324100"/>
            <a:ext cx="1691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u="sng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4400" b="1" u="sng" dirty="0">
              <a:solidFill>
                <a:srgbClr val="2BC3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43122" y="2895600"/>
            <a:ext cx="15621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Předem – rozdělit se do skupin a doma promyslet téma, které budou zpracovávat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V hodině </a:t>
            </a:r>
          </a:p>
          <a:p>
            <a:pPr marL="1143000" lvl="1" indent="-457200">
              <a:buFont typeface="Arial" panose="020B0604020202020204" pitchFamily="34" charset="0"/>
              <a:buChar char="–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promítnout „Co je statistický plakát“ (více na stránkách czso.cz – soutěž)</a:t>
            </a:r>
          </a:p>
          <a:p>
            <a:pPr marL="1143000" lvl="1" indent="-457200">
              <a:buFont typeface="Arial" panose="020B0604020202020204" pitchFamily="34" charset="0"/>
              <a:buChar char="–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ve skupinách si žáci rozdělí práci</a:t>
            </a:r>
          </a:p>
          <a:p>
            <a:pPr marL="1143000" lvl="1" indent="-457200">
              <a:buFont typeface="Arial" panose="020B0604020202020204" pitchFamily="34" charset="0"/>
              <a:buChar char="–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Upozornit žáky na závěrečnou prezentaci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Učitel</a:t>
            </a:r>
          </a:p>
          <a:p>
            <a:pPr marL="514350" indent="-514350">
              <a:buAutoNum type="arabicParenR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Projde skupiny – zjistí zpracovávané téma (vhodnost,...)</a:t>
            </a:r>
          </a:p>
          <a:p>
            <a:pPr marL="514350" indent="-514350">
              <a:buAutoNum type="arabicParenR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Sleduje spolupráci ve skupině (všichni zapojeni,…)</a:t>
            </a:r>
          </a:p>
          <a:p>
            <a:pPr marL="514350" indent="-514350">
              <a:buAutoNum type="arabicParenR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Poradí, ať si zároveň promýšlí řeč k prezentaci (pomůže to tvořit,…)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/>
              <a:t>dílčí část – </a:t>
            </a:r>
            <a:r>
              <a:rPr lang="cs-CZ" dirty="0" smtClean="0"/>
              <a:t>Tvorba statistického plakátu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43122" y="2198600"/>
            <a:ext cx="423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Instrukce učitele</a:t>
            </a:r>
            <a:endParaRPr lang="cs-CZ" sz="4000" b="1" u="sng" dirty="0">
              <a:solidFill>
                <a:srgbClr val="2BC3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dílčí část – Tvorba statistického plakátu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43122" y="2095500"/>
            <a:ext cx="159732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Přínos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–"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žáci při práci diskutovali o vybraném tématu, </a:t>
            </a:r>
          </a:p>
          <a:p>
            <a:pPr marL="571500" indent="-571500">
              <a:buFont typeface="Arial" panose="020B0604020202020204" pitchFamily="34" charset="0"/>
              <a:buChar char="–"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učili se týmové práci (rozdělení práce, výběr správného zástupce skupiny pro prezentaci, …)</a:t>
            </a:r>
          </a:p>
          <a:p>
            <a:pPr marL="571500" indent="-571500">
              <a:buFont typeface="Arial" panose="020B0604020202020204" pitchFamily="34" charset="0"/>
              <a:buChar char="–"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zpracovávání konkrétního tématu si zopakovali pojmy (stat. soubor, rozsah souboru, stat. jednotky, charakteristiky…)</a:t>
            </a:r>
          </a:p>
          <a:p>
            <a:pPr marL="571500" indent="-571500">
              <a:buFont typeface="Arial" panose="020B0604020202020204" pitchFamily="34" charset="0"/>
              <a:buChar char="–"/>
            </a:pPr>
            <a:endParaRPr lang="cs-CZ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33120" y="5829300"/>
            <a:ext cx="157444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u="sng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Žákům práce zabrala min. 4 vyučovací hodiny, 2 hodiny věnovali prezentaci 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své práce před ostatními</a:t>
            </a:r>
          </a:p>
        </p:txBody>
      </p:sp>
    </p:spTree>
    <p:extLst>
      <p:ext uri="{BB962C8B-B14F-4D97-AF65-F5344CB8AC3E}">
        <p14:creationId xmlns:p14="http://schemas.microsoft.com/office/powerpoint/2010/main" val="9485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7810500"/>
            <a:ext cx="14051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Součástí hodnocení může být bodové hodnocení jednotlivými týmy. 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Škála bodů: 0 – 10 bodů (forma soutěže)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826368" y="1753716"/>
            <a:ext cx="6126998" cy="304698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známkou: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100  -  85 bodů … výborný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84   -   70 bodů … chvalitebný 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69   -   40 bodů … dobrý 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39   -   20 bodů … dostatečný 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19  -      0 bodů … nedostatečný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26160" y="1638300"/>
            <a:ext cx="10854253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dílčí část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doporučuji hodnocení pomocí bodů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Samostatná práce –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10 bodů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List č. 1 –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30 bodů (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 10b.,2),3) 10b. 4)-6) 10b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č. </a:t>
            </a:r>
            <a:r>
              <a:rPr lang="cs-C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bodů </a:t>
            </a:r>
            <a:endParaRPr lang="cs-C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č. </a:t>
            </a:r>
            <a:r>
              <a:rPr lang="cs-C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cs-C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bodů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41400" y="4843884"/>
            <a:ext cx="14675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dílčí část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 na internetu data, vytvoří tabulky, grafy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Vyčte z grafu vlastnosti souboru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Prezentace – prezentují všichni z týmu, mluvit zřetelně, nečíst z plátna,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zapojit publikum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66800" y="2324100"/>
            <a:ext cx="149451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Myslím si, že tato komplexní úloha je jen pro obory M, L0</a:t>
            </a:r>
          </a:p>
          <a:p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by měli žáci provádět i měření byla by práce náročnější na čas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 využití v oboru H – 1. část - vybrat jen jeden z pracovních listů 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+  2.část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33500"/>
            <a:ext cx="9906000" cy="7554073"/>
          </a:xfrm>
          <a:prstGeom prst="rect">
            <a:avLst/>
          </a:prstGeom>
          <a:noFill/>
          <a:ln w="57150">
            <a:solidFill>
              <a:srgbClr val="2BC3E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50902" y="1076960"/>
            <a:ext cx="42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„</a:t>
            </a:r>
            <a:endParaRPr lang="cs-CZ" sz="7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807440" y="68961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/>
              <a:t>„</a:t>
            </a:r>
            <a:endParaRPr lang="cs-CZ" sz="7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163800" y="450783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ym typeface="Wingdings"/>
              </a:rPr>
              <a:t>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41985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0591800" y="7924452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tx2"/>
                </a:solidFill>
                <a:latin typeface="+mj-lt"/>
              </a:rPr>
              <a:t>modernizace 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odborného vzdělávání </a:t>
            </a:r>
            <a:endParaRPr lang="cs-CZ" sz="2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1" y="7353300"/>
            <a:ext cx="2001854" cy="20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5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267700"/>
            <a:ext cx="13593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Projekt Modernizace odborného vzdělávání (MOV) rozvíjí kvalitu odborného vzdělávání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podporuje uplatnitelnost absolventů na trhu práce. Je financován z Evropských strukturálních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investičních fondů a jeho realizaci zajišťuje Národní pedagogický institut České </a:t>
            </a:r>
            <a:r>
              <a:rPr lang="cs-CZ" sz="2400" dirty="0" smtClean="0"/>
              <a:t>republiky.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9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38400" y="3695700"/>
            <a:ext cx="13182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Ověřování komplexní úlohy  </a:t>
            </a:r>
            <a:r>
              <a:rPr lang="cs-CZ" sz="8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Základy statistiky</a:t>
            </a:r>
            <a:endParaRPr lang="en-US" sz="8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5"/>
          <p:cNvSpPr txBox="1"/>
          <p:nvPr/>
        </p:nvSpPr>
        <p:spPr>
          <a:xfrm>
            <a:off x="6228190" y="5297268"/>
            <a:ext cx="606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Ivana Šubrtová, Mgr</a:t>
            </a:r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886200" y="6667500"/>
            <a:ext cx="10744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Zdravím</a:t>
            </a:r>
            <a:r>
              <a:rPr lang="cs-CZ" sz="3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vás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!</a:t>
            </a:r>
            <a:r>
              <a:rPr lang="en-US" sz="3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cs-CZ" sz="28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V této krátké prezentaci se pokusím představit všem případným zájemcům realizaci jedné z komplexních úloh – Základy statistiky. </a:t>
            </a:r>
            <a:endParaRPr lang="uk-UA" sz="28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8056" r="1805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4800" y="2247900"/>
            <a:ext cx="17526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2BC3E1"/>
                </a:solidFill>
              </a:rPr>
              <a:t>Datum realizace</a:t>
            </a:r>
            <a:r>
              <a:rPr lang="cs-CZ" sz="4800" dirty="0" smtClean="0"/>
              <a:t>: 12. a 14. 11. 2018 </a:t>
            </a:r>
          </a:p>
          <a:p>
            <a:r>
              <a:rPr lang="cs-CZ" sz="4800" dirty="0"/>
              <a:t>	 </a:t>
            </a:r>
            <a:r>
              <a:rPr lang="cs-CZ" sz="4800" dirty="0" smtClean="0"/>
              <a:t> (dva šestihodinové bloky v rámci projektového týdne)</a:t>
            </a:r>
          </a:p>
          <a:p>
            <a:r>
              <a:rPr lang="cs-CZ" sz="4800" b="1" dirty="0" smtClean="0">
                <a:solidFill>
                  <a:srgbClr val="2BC3E1"/>
                </a:solidFill>
              </a:rPr>
              <a:t>Škola</a:t>
            </a:r>
            <a:r>
              <a:rPr lang="cs-CZ" sz="4800" dirty="0" smtClean="0">
                <a:solidFill>
                  <a:srgbClr val="2BC3E1"/>
                </a:solidFill>
              </a:rPr>
              <a:t>: </a:t>
            </a:r>
            <a:r>
              <a:rPr lang="cs-CZ" sz="4800" dirty="0" smtClean="0"/>
              <a:t>Vyšší </a:t>
            </a:r>
            <a:r>
              <a:rPr lang="cs-CZ" sz="4800" dirty="0"/>
              <a:t>odborná škola a Střední průmyslová škola, </a:t>
            </a:r>
            <a:r>
              <a:rPr lang="cs-CZ" sz="4800" dirty="0" smtClean="0"/>
              <a:t>		   	   Šumperk,</a:t>
            </a:r>
            <a:r>
              <a:rPr lang="cs-CZ" sz="4800" dirty="0"/>
              <a:t> </a:t>
            </a:r>
            <a:r>
              <a:rPr lang="cs-CZ" sz="4800" dirty="0" smtClean="0"/>
              <a:t>Gen</a:t>
            </a:r>
            <a:r>
              <a:rPr lang="cs-CZ" sz="4800" dirty="0"/>
              <a:t>. Krátkého 1</a:t>
            </a:r>
            <a:endParaRPr lang="cs-CZ" sz="4800" dirty="0" smtClean="0">
              <a:solidFill>
                <a:srgbClr val="2BC3E1"/>
              </a:solidFill>
            </a:endParaRPr>
          </a:p>
          <a:p>
            <a:r>
              <a:rPr lang="cs-CZ" sz="4800" b="1" dirty="0" smtClean="0">
                <a:solidFill>
                  <a:srgbClr val="2BC3E1"/>
                </a:solidFill>
              </a:rPr>
              <a:t>Třída</a:t>
            </a:r>
            <a:r>
              <a:rPr lang="cs-CZ" sz="4800" dirty="0" smtClean="0">
                <a:solidFill>
                  <a:srgbClr val="2BC3E1"/>
                </a:solidFill>
              </a:rPr>
              <a:t>: </a:t>
            </a:r>
            <a:r>
              <a:rPr lang="cs-CZ" sz="4800" dirty="0" smtClean="0"/>
              <a:t>E 3</a:t>
            </a:r>
          </a:p>
          <a:p>
            <a:r>
              <a:rPr lang="cs-CZ" sz="4800" b="1" dirty="0" smtClean="0">
                <a:solidFill>
                  <a:srgbClr val="2BC3E1"/>
                </a:solidFill>
              </a:rPr>
              <a:t>Obor</a:t>
            </a:r>
            <a:r>
              <a:rPr lang="cs-CZ" sz="4800" dirty="0" smtClean="0">
                <a:solidFill>
                  <a:srgbClr val="2BC3E1"/>
                </a:solidFill>
              </a:rPr>
              <a:t>: </a:t>
            </a:r>
            <a:r>
              <a:rPr lang="cs-CZ" sz="4800" dirty="0"/>
              <a:t>Elektrotechnika</a:t>
            </a:r>
          </a:p>
          <a:p>
            <a:endParaRPr lang="cs-CZ" sz="4800" dirty="0" smtClean="0">
              <a:solidFill>
                <a:srgbClr val="2BC3E1"/>
              </a:solidFill>
            </a:endParaRPr>
          </a:p>
          <a:p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9833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47800" y="1790700"/>
            <a:ext cx="15621000" cy="647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Probrané učivo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cs-CZ" sz="3600" u="sng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Základy statistiky </a:t>
            </a: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– aritmetický průměr, modus, medián, </a:t>
            </a:r>
          </a:p>
          <a:p>
            <a:pPr lvl="1">
              <a:spcBef>
                <a:spcPts val="400"/>
              </a:spcBef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směrodatná odchylka</a:t>
            </a:r>
          </a:p>
          <a:p>
            <a:pPr>
              <a:spcBef>
                <a:spcPts val="400"/>
              </a:spcBef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cs-CZ" sz="3600" u="sng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Informační technologie</a:t>
            </a: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– Excel (tabulky, grafy, vzorce, funkce)</a:t>
            </a:r>
          </a:p>
          <a:p>
            <a:pPr>
              <a:spcBef>
                <a:spcPts val="400"/>
              </a:spcBef>
            </a:pP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Vyhledávání dat na </a:t>
            </a:r>
            <a:r>
              <a:rPr lang="cs-CZ" sz="3600" u="sng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internetu</a:t>
            </a:r>
          </a:p>
          <a:p>
            <a:pPr>
              <a:spcBef>
                <a:spcPts val="400"/>
              </a:spcBef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Materiální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zabezpečení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cs-CZ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Počítačová učebna s přístupem na </a:t>
            </a: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internet</a:t>
            </a:r>
          </a:p>
          <a:p>
            <a:pPr>
              <a:spcBef>
                <a:spcPts val="400"/>
              </a:spcBef>
            </a:pPr>
            <a:r>
              <a:rPr lang="cs-CZ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Projektor </a:t>
            </a:r>
            <a:endParaRPr lang="cs-CZ" sz="3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cs-CZ" sz="3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757130"/>
          </a:xfrm>
        </p:spPr>
        <p:txBody>
          <a:bodyPr/>
          <a:lstStyle/>
          <a:p>
            <a:r>
              <a:rPr lang="cs-CZ" sz="4800" dirty="0" smtClean="0"/>
              <a:t>Příprava na realizaci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571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657" y="804259"/>
            <a:ext cx="16506678" cy="640175"/>
          </a:xfrm>
        </p:spPr>
        <p:txBody>
          <a:bodyPr/>
          <a:lstStyle/>
          <a:p>
            <a:r>
              <a:rPr lang="cs-CZ" dirty="0"/>
              <a:t>1. dílčí část – 3 pracovní </a:t>
            </a:r>
            <a:r>
              <a:rPr lang="cs-CZ" dirty="0" smtClean="0"/>
              <a:t>listy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62000" y="2396502"/>
            <a:ext cx="131826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Žáci si vytvoří na 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ploše 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PC složku s názvem </a:t>
            </a:r>
            <a:r>
              <a:rPr lang="cs-CZ" sz="3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příjmení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Do této složky vloží zadání – pracovní listy a jeden textový soubor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Vše vytvářejí v čistém souboru Excel (první záložka – 1. pracovní list, druhá záložka – 2. pracovní list, třetí záložka – 3. pracovní list)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Pomocí výstřižků pak vkládají tabulky a grafy do připravených pracovních listů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4657" y="1866900"/>
            <a:ext cx="423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Instrukce učitele</a:t>
            </a:r>
            <a:endParaRPr lang="cs-CZ" sz="4000" b="1" u="sng" dirty="0">
              <a:solidFill>
                <a:srgbClr val="2BC3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14400" y="1738372"/>
            <a:ext cx="1611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Týkal se zpracování naměřených hodnot napětí a proudu</a:t>
            </a:r>
          </a:p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Hodnoty mohou měřit přímo v rámci komplexní úlohy, my jsme použili naměřené hodnoty z 1. ročníku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Ukázka: 	zadání			řešení</a:t>
            </a:r>
            <a:endParaRPr lang="cs-CZ" sz="28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757130"/>
          </a:xfrm>
        </p:spPr>
        <p:txBody>
          <a:bodyPr/>
          <a:lstStyle/>
          <a:p>
            <a:r>
              <a:rPr lang="cs-CZ" sz="4800" dirty="0" smtClean="0"/>
              <a:t>Pracovní list č. 1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4600" y="3162300"/>
            <a:ext cx="5943600" cy="62109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85141"/>
            <a:ext cx="3953723" cy="57467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1562" y="3968813"/>
            <a:ext cx="4229100" cy="57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757130"/>
          </a:xfrm>
        </p:spPr>
        <p:txBody>
          <a:bodyPr/>
          <a:lstStyle/>
          <a:p>
            <a:r>
              <a:rPr lang="cs-CZ" sz="4800" dirty="0" smtClean="0"/>
              <a:t>Pracovní list č. 2</a:t>
            </a: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0" y="3771900"/>
            <a:ext cx="4476750" cy="59150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2558" y="1842532"/>
            <a:ext cx="1643719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Týkal se vyhledávání dat na internetu. Téma – přirozený přírůstek v sousedních</a:t>
            </a:r>
          </a:p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zemích ČR. Zpracování dat – vytváření tabulek, grafů, výpočty charakteristik.</a:t>
            </a:r>
          </a:p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zjištěných údajů.</a:t>
            </a: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Ukázka:		zadání				řešení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152899"/>
            <a:ext cx="4295775" cy="56102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8429" y="4182532"/>
            <a:ext cx="4324350" cy="55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757130"/>
          </a:xfrm>
        </p:spPr>
        <p:txBody>
          <a:bodyPr/>
          <a:lstStyle/>
          <a:p>
            <a:r>
              <a:rPr lang="cs-CZ" sz="4800" dirty="0" smtClean="0"/>
              <a:t>Pracovní list č. 3</a:t>
            </a: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0317" y="2857500"/>
            <a:ext cx="5162550" cy="67249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4761" y="3848099"/>
            <a:ext cx="4343400" cy="57343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9333" y="3848098"/>
            <a:ext cx="4324350" cy="573430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62000" y="1790700"/>
            <a:ext cx="1506899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Týkal se zpracování </a:t>
            </a:r>
            <a:r>
              <a:rPr lang="cs-CZ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(</a:t>
            </a: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tabulky, grafy, výpočty) </a:t>
            </a:r>
            <a:r>
              <a:rPr lang="cs-CZ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strojírenského oboru.</a:t>
            </a:r>
          </a:p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 </a:t>
            </a:r>
            <a:r>
              <a:rPr lang="cs-CZ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mohou měřit přímo v rámci komplexní úlohy, </a:t>
            </a:r>
            <a:endParaRPr lang="cs-CZ" sz="3600" dirty="0" smtClean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cs-CZ" sz="3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jsme použili naměřené hodnoty z </a:t>
            </a:r>
            <a:r>
              <a:rPr lang="cs-CZ" sz="36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ročníku.</a:t>
            </a:r>
          </a:p>
          <a:p>
            <a:pPr lvl="0"/>
            <a:r>
              <a:rPr lang="cs-CZ" sz="2800" dirty="0" smtClean="0">
                <a:solidFill>
                  <a:srgbClr val="EFEDE3">
                    <a:lumMod val="50000"/>
                  </a:srgbClr>
                </a:solidFill>
              </a:rPr>
              <a:t>Ukázka:		zadání				řešení</a:t>
            </a:r>
            <a:endParaRPr lang="cs-CZ" sz="2800" dirty="0">
              <a:solidFill>
                <a:srgbClr val="EFEDE3">
                  <a:lumMod val="50000"/>
                </a:srgbClr>
              </a:solidFill>
            </a:endParaRPr>
          </a:p>
          <a:p>
            <a:endParaRPr lang="en-US" sz="36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  <a:p>
            <a:endParaRPr lang="cs-CZ" sz="36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8433</TotalTime>
  <Words>655</Words>
  <Application>Microsoft Office PowerPoint</Application>
  <PresentationFormat>Vlastní</PresentationFormat>
  <Paragraphs>100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Calibri</vt:lpstr>
      <vt:lpstr>Wingdings</vt:lpstr>
      <vt:lpstr>Arial Rounded MT Bold</vt:lpstr>
      <vt:lpstr>Roboto Condensed</vt:lpstr>
      <vt:lpstr>Arial</vt:lpstr>
      <vt:lpstr>Franklin Gothic Book</vt:lpstr>
      <vt:lpstr>Crop</vt:lpstr>
      <vt:lpstr>Prezentace aplikace PowerPoint</vt:lpstr>
      <vt:lpstr>Prezentace aplikace PowerPoint</vt:lpstr>
      <vt:lpstr>Prezentace aplikace PowerPoint</vt:lpstr>
      <vt:lpstr>Prezentace aplikace PowerPoint</vt:lpstr>
      <vt:lpstr>Příprava na realizaci</vt:lpstr>
      <vt:lpstr>1. dílčí část – 3 pracovní listy</vt:lpstr>
      <vt:lpstr>Pracovní list č. 1</vt:lpstr>
      <vt:lpstr>Pracovní list č. 2</vt:lpstr>
      <vt:lpstr>Pracovní list č. 3</vt:lpstr>
      <vt:lpstr>1. dílčí část – 3 pracovní listy</vt:lpstr>
      <vt:lpstr>2. dílčí část – Tvorba statistického plakátu</vt:lpstr>
      <vt:lpstr>2. dílčí část – Tvorba statistického plakátu</vt:lpstr>
      <vt:lpstr>Hodnocení</vt:lpstr>
      <vt:lpstr>Závěr</vt:lpstr>
      <vt:lpstr>Prezentace aplikace PowerPoint</vt:lpstr>
      <vt:lpstr>Prezentace aplikace PowerPoint</vt:lpstr>
      <vt:lpstr>Prezentace aplikace PowerPoint</vt:lpstr>
    </vt:vector>
  </TitlesOfParts>
  <Company>NUV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 prezentace</dc:title>
  <dc:creator>Velický Jan</dc:creator>
  <cp:lastModifiedBy>Eva Kejkulová</cp:lastModifiedBy>
  <cp:revision>1097</cp:revision>
  <dcterms:created xsi:type="dcterms:W3CDTF">2015-01-20T11:47:48Z</dcterms:created>
  <dcterms:modified xsi:type="dcterms:W3CDTF">2020-03-20T11:23:27Z</dcterms:modified>
</cp:coreProperties>
</file>