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5" r:id="rId2"/>
  </p:sldMasterIdLst>
  <p:sldIdLst>
    <p:sldId id="27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a Vlková" initials="JV" lastIdx="1" clrIdx="0">
    <p:extLst>
      <p:ext uri="{19B8F6BF-5375-455C-9EA6-DF929625EA0E}">
        <p15:presenceInfo xmlns:p15="http://schemas.microsoft.com/office/powerpoint/2012/main" userId="Jana Vlk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7" autoAdjust="0"/>
    <p:restoredTop sz="94660"/>
  </p:normalViewPr>
  <p:slideViewPr>
    <p:cSldViewPr snapToGrid="0">
      <p:cViewPr varScale="1">
        <p:scale>
          <a:sx n="46" d="100"/>
          <a:sy n="46" d="100"/>
        </p:scale>
        <p:origin x="85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29T17:19:33.345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246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69900" y="431800"/>
            <a:ext cx="0" cy="6858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8748" y="536173"/>
            <a:ext cx="11004452" cy="461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667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 smtClean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4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 smtClean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080000" y="1651000"/>
            <a:ext cx="1828800" cy="18288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1333">
                <a:latin typeface="Arial" panose="020B0604020202020204" pitchFamily="34" charset="0"/>
              </a:defRPr>
            </a:lvl1pPr>
          </a:lstStyle>
          <a:p>
            <a:r>
              <a:rPr lang="cs-CZ" dirty="0" smtClean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788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3175" y="0"/>
            <a:ext cx="12192000" cy="6858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41069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506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anagementmania.com/cs/index.php/component/content/article/75-osobnosti/469-alfred-pritchard-sloan" TargetMode="External"/><Relationship Id="rId13" Type="http://schemas.openxmlformats.org/officeDocument/2006/relationships/hyperlink" Target="https://managementmania.com/cs/index.php/component/content/article/258" TargetMode="External"/><Relationship Id="rId3" Type="http://schemas.openxmlformats.org/officeDocument/2006/relationships/hyperlink" Target="https://managementmania.com/cs/index.php/component/content/article/75-osobnosti/467-frederick-winslow-taylor" TargetMode="External"/><Relationship Id="rId7" Type="http://schemas.openxmlformats.org/officeDocument/2006/relationships/hyperlink" Target="https://managementmania.com/cs/index.php/kontrola" TargetMode="External"/><Relationship Id="rId12" Type="http://schemas.openxmlformats.org/officeDocument/2006/relationships/hyperlink" Target="https://managementmania.com/cs/index.php/component/content/article/75-osobnosti/471-max-weber" TargetMode="External"/><Relationship Id="rId2" Type="http://schemas.openxmlformats.org/officeDocument/2006/relationships/hyperlink" Target="https://managementmania.com/cs/index.php/component/content/article/75-osobnosti/466-adam-smit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nagementmania.com/cs/index.php/organizovani" TargetMode="External"/><Relationship Id="rId11" Type="http://schemas.openxmlformats.org/officeDocument/2006/relationships/hyperlink" Target="https://managementmania.com/cs/index.php/component/content/article/93" TargetMode="External"/><Relationship Id="rId5" Type="http://schemas.openxmlformats.org/officeDocument/2006/relationships/hyperlink" Target="https://managementmania.com/cs/index.php/component/content/article/97" TargetMode="External"/><Relationship Id="rId15" Type="http://schemas.openxmlformats.org/officeDocument/2006/relationships/hyperlink" Target="https://managementmania.com/cs/historie-organizovani" TargetMode="External"/><Relationship Id="rId10" Type="http://schemas.openxmlformats.org/officeDocument/2006/relationships/hyperlink" Target="https://managementmania.com/cs/index.php/component/content/article/47-ostatni/458-decentralizace" TargetMode="External"/><Relationship Id="rId4" Type="http://schemas.openxmlformats.org/officeDocument/2006/relationships/hyperlink" Target="https://managementmania.com/cs/index.php/component/content/article/75-osobnosti/468-henri-fayol" TargetMode="External"/><Relationship Id="rId9" Type="http://schemas.openxmlformats.org/officeDocument/2006/relationships/hyperlink" Target="https://managementmania.com/cs/index.php/component/content/article/47-ostatni/416-strategicke-obchodni-jednotky-sbus" TargetMode="External"/><Relationship Id="rId14" Type="http://schemas.openxmlformats.org/officeDocument/2006/relationships/hyperlink" Target="https://managementmania.com/cs/index.php/management-organizace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anagementmania.com/cs/index.php/component/content/article/75-osobnosti/470-henry-mintzberg" TargetMode="External"/><Relationship Id="rId3" Type="http://schemas.openxmlformats.org/officeDocument/2006/relationships/hyperlink" Target="https://managementmania.com/cs/index.php/vedeni-komunikovani" TargetMode="External"/><Relationship Id="rId7" Type="http://schemas.openxmlformats.org/officeDocument/2006/relationships/hyperlink" Target="https://managementmania.com/cs/index.php/organizovani/47-ostatni/257-princip-strategie-struktura" TargetMode="External"/><Relationship Id="rId2" Type="http://schemas.openxmlformats.org/officeDocument/2006/relationships/hyperlink" Target="https://managementmania.com/cs/index.php/component/content/article/75-osobnosti/474-chester-irving-barnar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nagementmania.com/cs/index.php/component/content/article/75-osobnosti/508-alfred-dupont-chandler" TargetMode="External"/><Relationship Id="rId11" Type="http://schemas.openxmlformats.org/officeDocument/2006/relationships/comments" Target="../comments/comment1.xml"/><Relationship Id="rId5" Type="http://schemas.openxmlformats.org/officeDocument/2006/relationships/hyperlink" Target="https://managementmania.com/cs/index.php/component/content/article/475" TargetMode="External"/><Relationship Id="rId10" Type="http://schemas.openxmlformats.org/officeDocument/2006/relationships/hyperlink" Target="https://managementmania.com/cs/historie-organizovani" TargetMode="External"/><Relationship Id="rId4" Type="http://schemas.openxmlformats.org/officeDocument/2006/relationships/hyperlink" Target="https://managementmania.com/cs/index.php/component/content/article/234" TargetMode="External"/><Relationship Id="rId9" Type="http://schemas.openxmlformats.org/officeDocument/2006/relationships/hyperlink" Target="https://managementmania.com/cs/index.php/component/content/article/47-ostatni/256-zakladni-casti-organizac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565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Časté problémy při 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442753"/>
            <a:ext cx="8915400" cy="3553097"/>
          </a:xfrm>
        </p:spPr>
        <p:txBody>
          <a:bodyPr/>
          <a:lstStyle/>
          <a:p>
            <a:r>
              <a:rPr lang="cs-CZ" dirty="0" smtClean="0"/>
              <a:t>Velkým </a:t>
            </a:r>
            <a:r>
              <a:rPr lang="cs-CZ" dirty="0"/>
              <a:t>problémem je </a:t>
            </a:r>
            <a:r>
              <a:rPr lang="cs-CZ" b="1" dirty="0"/>
              <a:t>nevědomé systematické chybování</a:t>
            </a:r>
            <a:r>
              <a:rPr lang="cs-CZ" dirty="0"/>
              <a:t> v úsudku způsobené čistě subjektivním vnímáním každého člověka, které má značný dopad na jakýkoli rozhodovací </a:t>
            </a:r>
            <a:r>
              <a:rPr lang="cs-CZ" dirty="0" smtClean="0"/>
              <a:t>proces.</a:t>
            </a:r>
          </a:p>
          <a:p>
            <a:pPr marL="0" indent="0">
              <a:buNone/>
            </a:pPr>
            <a:endParaRPr lang="cs-CZ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b="1" dirty="0" smtClean="0"/>
              <a:t>Efekt kotvení </a:t>
            </a:r>
            <a:r>
              <a:rPr lang="cs-CZ" dirty="0" smtClean="0"/>
              <a:t>- aspekt </a:t>
            </a:r>
            <a:r>
              <a:rPr lang="cs-CZ" dirty="0"/>
              <a:t>rozhodování, kdy jedinec upravuje svoji odpověď na základě poslední číselné informace, kterou obdržel</a:t>
            </a:r>
            <a:r>
              <a:rPr lang="cs-CZ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b="1" dirty="0"/>
              <a:t>Chyba vysoké </a:t>
            </a:r>
            <a:r>
              <a:rPr lang="cs-CZ" b="1" dirty="0" smtClean="0"/>
              <a:t>sebedůvěry </a:t>
            </a:r>
            <a:r>
              <a:rPr lang="cs-CZ" dirty="0" smtClean="0"/>
              <a:t>– je systematický </a:t>
            </a:r>
            <a:r>
              <a:rPr lang="cs-CZ" dirty="0"/>
              <a:t>defekt, kdy odborníci a zkušení jedinci v dané oblasti přestřelují svá budoucí očekávání a snižují tak pravděpodobnost, že jich </a:t>
            </a:r>
            <a:r>
              <a:rPr lang="cs-CZ" dirty="0" smtClean="0"/>
              <a:t>dosáhnou.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b="1" dirty="0"/>
              <a:t>Zákon malých </a:t>
            </a:r>
            <a:r>
              <a:rPr lang="cs-CZ" b="1" dirty="0" smtClean="0"/>
              <a:t>čísel </a:t>
            </a:r>
            <a:r>
              <a:rPr lang="cs-CZ" dirty="0" smtClean="0"/>
              <a:t>– </a:t>
            </a:r>
            <a:r>
              <a:rPr lang="cs-CZ" dirty="0"/>
              <a:t>j</a:t>
            </a:r>
            <a:r>
              <a:rPr lang="cs-CZ" dirty="0" smtClean="0"/>
              <a:t>edná </a:t>
            </a:r>
            <a:r>
              <a:rPr lang="cs-CZ" dirty="0"/>
              <a:t>se o systematické nadhodnocování věrohodnosti výsledků založených na malém počtu důkazů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928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41417"/>
            <a:ext cx="8915400" cy="4794069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Organizování </a:t>
            </a:r>
            <a:r>
              <a:rPr lang="cs-CZ" dirty="0" smtClean="0"/>
              <a:t>je </a:t>
            </a:r>
            <a:r>
              <a:rPr lang="cs-CZ" dirty="0"/>
              <a:t>jednou ze základních manažerských </a:t>
            </a:r>
            <a:r>
              <a:rPr lang="cs-CZ" dirty="0" smtClean="0"/>
              <a:t>činností. </a:t>
            </a:r>
          </a:p>
          <a:p>
            <a:r>
              <a:rPr lang="cs-CZ" b="1" dirty="0" smtClean="0"/>
              <a:t>Důvody </a:t>
            </a:r>
            <a:r>
              <a:rPr lang="cs-CZ" b="1" dirty="0"/>
              <a:t>k </a:t>
            </a:r>
            <a:r>
              <a:rPr lang="cs-CZ" b="1" dirty="0" smtClean="0"/>
              <a:t>organizování </a:t>
            </a:r>
            <a:r>
              <a:rPr lang="cs-CZ" dirty="0" smtClean="0"/>
              <a:t>- dělba </a:t>
            </a:r>
            <a:r>
              <a:rPr lang="cs-CZ" dirty="0"/>
              <a:t>práce, delegování pravomocí a zodpovědností, nastavování rozpětí řízení a další. </a:t>
            </a:r>
            <a:endParaRPr lang="cs-CZ" dirty="0" smtClean="0"/>
          </a:p>
          <a:p>
            <a:r>
              <a:rPr lang="cs-CZ" b="1" dirty="0" smtClean="0"/>
              <a:t>Z </a:t>
            </a:r>
            <a:r>
              <a:rPr lang="cs-CZ" b="1" dirty="0"/>
              <a:t>hlediska organizační struktury </a:t>
            </a:r>
            <a:r>
              <a:rPr lang="cs-CZ" dirty="0"/>
              <a:t>znamená uspořádávání, vytváření řádu a systému, tj. vymezování vztahů mezi lidmi, tedy organizování lidí a dalších zdrojů, procesů, služeb, struktur a systémů uvnitř organizace. </a:t>
            </a:r>
            <a:endParaRPr lang="cs-CZ" dirty="0" smtClean="0"/>
          </a:p>
          <a:p>
            <a:r>
              <a:rPr lang="cs-CZ" b="1" dirty="0" smtClean="0"/>
              <a:t>Z </a:t>
            </a:r>
            <a:r>
              <a:rPr lang="cs-CZ" b="1" dirty="0"/>
              <a:t>hlediska </a:t>
            </a:r>
            <a:r>
              <a:rPr lang="cs-CZ" b="1" dirty="0" err="1" smtClean="0"/>
              <a:t>denodení</a:t>
            </a:r>
            <a:r>
              <a:rPr lang="cs-CZ" b="1" dirty="0" smtClean="0"/>
              <a:t> </a:t>
            </a:r>
            <a:r>
              <a:rPr lang="cs-CZ" b="1" dirty="0"/>
              <a:t>práce manažera </a:t>
            </a:r>
            <a:r>
              <a:rPr lang="cs-CZ" dirty="0"/>
              <a:t>znamená proaktivní organizování práce lidí.</a:t>
            </a:r>
          </a:p>
          <a:p>
            <a:r>
              <a:rPr lang="cs-CZ" b="1" dirty="0" smtClean="0"/>
              <a:t>Organizování </a:t>
            </a:r>
            <a:r>
              <a:rPr lang="cs-CZ" b="1" dirty="0"/>
              <a:t>probíhá </a:t>
            </a:r>
            <a:r>
              <a:rPr lang="cs-CZ" dirty="0"/>
              <a:t>ve všech typech organizací a jeho základy tvoří základní metody organizování</a:t>
            </a:r>
            <a:r>
              <a:rPr lang="cs-CZ" dirty="0" smtClean="0"/>
              <a:t>:</a:t>
            </a:r>
            <a:endParaRPr lang="cs-CZ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Dělba práce, organizování práce, řízení úkolů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Vytváření organizačních jednotek a organizačních struktur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Vyvažování pravomocí a zodpovědností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Delegování (dělba kompetencí)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Stanovení rozpětí řízení a počtu stupňů řízení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Koordinace činností</a:t>
            </a:r>
          </a:p>
        </p:txBody>
      </p:sp>
    </p:spTree>
    <p:extLst>
      <p:ext uri="{BB962C8B-B14F-4D97-AF65-F5344CB8AC3E}">
        <p14:creationId xmlns:p14="http://schemas.microsoft.com/office/powerpoint/2010/main" val="183568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Delegování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93669"/>
            <a:ext cx="8915400" cy="4650377"/>
          </a:xfrm>
        </p:spPr>
        <p:txBody>
          <a:bodyPr/>
          <a:lstStyle/>
          <a:p>
            <a:r>
              <a:rPr lang="cs-CZ" b="1" dirty="0"/>
              <a:t>Delegování</a:t>
            </a:r>
            <a:r>
              <a:rPr lang="cs-CZ" dirty="0"/>
              <a:t> </a:t>
            </a:r>
            <a:r>
              <a:rPr lang="cs-CZ" dirty="0" smtClean="0"/>
              <a:t>- dělba </a:t>
            </a:r>
            <a:r>
              <a:rPr lang="cs-CZ" dirty="0"/>
              <a:t>kompetencí </a:t>
            </a:r>
            <a:r>
              <a:rPr lang="cs-CZ" dirty="0" smtClean="0"/>
              <a:t>- přenesení </a:t>
            </a:r>
            <a:r>
              <a:rPr lang="cs-CZ" dirty="0"/>
              <a:t>úkolů či přesně vymezeného rozsahu pravomocí a odpovědností manažera na jinou osobu, organizační jednotku nebo nižší stupeň řízení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Delegování probíhá předáním </a:t>
            </a:r>
            <a:r>
              <a:rPr lang="cs-CZ" dirty="0"/>
              <a:t>pravomoci společně s odpovědností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Delegování je </a:t>
            </a:r>
            <a:r>
              <a:rPr lang="cs-CZ" b="1" dirty="0" smtClean="0"/>
              <a:t>nedělitelné</a:t>
            </a:r>
            <a:r>
              <a:rPr lang="cs-CZ" dirty="0" smtClean="0"/>
              <a:t>, tzn. celý úkol </a:t>
            </a:r>
            <a:r>
              <a:rPr lang="cs-CZ" dirty="0"/>
              <a:t>se přenáší na osobu, na kterou </a:t>
            </a:r>
            <a:r>
              <a:rPr lang="cs-CZ" dirty="0" smtClean="0"/>
              <a:t>úkol </a:t>
            </a:r>
            <a:r>
              <a:rPr lang="cs-CZ" dirty="0"/>
              <a:t>nebo pravomoc delegujeme. </a:t>
            </a:r>
            <a:endParaRPr lang="cs-CZ" dirty="0" smtClean="0"/>
          </a:p>
          <a:p>
            <a:r>
              <a:rPr lang="cs-CZ" dirty="0" smtClean="0"/>
              <a:t>Delegování je </a:t>
            </a:r>
            <a:r>
              <a:rPr lang="cs-CZ" dirty="0"/>
              <a:t>zplnomocnění něco udělat, zároveň ale s přenesením důvěry, poselství na jeho základě může pověřený pracovník ovlivňovat delegované činnosti a spolupracovat s ostatními. </a:t>
            </a:r>
            <a:endParaRPr lang="cs-CZ" dirty="0" smtClean="0"/>
          </a:p>
          <a:p>
            <a:r>
              <a:rPr lang="cs-CZ" b="1" dirty="0" smtClean="0"/>
              <a:t>Společným </a:t>
            </a:r>
            <a:r>
              <a:rPr lang="cs-CZ" b="1" dirty="0"/>
              <a:t>zájmem </a:t>
            </a:r>
            <a:r>
              <a:rPr lang="cs-CZ" dirty="0" smtClean="0"/>
              <a:t>delegování by </a:t>
            </a:r>
            <a:r>
              <a:rPr lang="cs-CZ" dirty="0"/>
              <a:t>mělo být </a:t>
            </a:r>
            <a:r>
              <a:rPr lang="cs-CZ" b="1" dirty="0"/>
              <a:t>splnění úkolu</a:t>
            </a:r>
            <a:r>
              <a:rPr lang="cs-CZ" dirty="0"/>
              <a:t>, a nikoliv ukázání neschopnosti pověřeného pracovníka.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tomto smyslu je delegování součástí řízení úkolů ve firmě.</a:t>
            </a:r>
          </a:p>
        </p:txBody>
      </p:sp>
    </p:spTree>
    <p:extLst>
      <p:ext uri="{BB962C8B-B14F-4D97-AF65-F5344CB8AC3E}">
        <p14:creationId xmlns:p14="http://schemas.microsoft.com/office/powerpoint/2010/main" val="188577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Vedení a komunikace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/>
              <a:t>Leadership</a:t>
            </a:r>
            <a:r>
              <a:rPr lang="cs-CZ" dirty="0"/>
              <a:t> &amp; </a:t>
            </a:r>
            <a:r>
              <a:rPr lang="cs-CZ" dirty="0" err="1" smtClean="0"/>
              <a:t>Communication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1044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Vedení (</a:t>
            </a:r>
            <a:r>
              <a:rPr lang="cs-CZ" dirty="0" err="1"/>
              <a:t>leadership</a:t>
            </a:r>
            <a:r>
              <a:rPr lang="cs-CZ" dirty="0"/>
              <a:t>) je jednou ze základních manažerských funkcí (činností) ve všech jejich novějších pojetích. </a:t>
            </a:r>
            <a:endParaRPr lang="cs-CZ" dirty="0" smtClean="0"/>
          </a:p>
          <a:p>
            <a:r>
              <a:rPr lang="cs-CZ" dirty="0" smtClean="0"/>
              <a:t>Koncept </a:t>
            </a:r>
            <a:r>
              <a:rPr lang="cs-CZ" dirty="0"/>
              <a:t>vedení klade důraz na </a:t>
            </a:r>
            <a:r>
              <a:rPr lang="cs-CZ" b="1" dirty="0"/>
              <a:t>úlohu manažera ve vedení lidí</a:t>
            </a:r>
            <a:r>
              <a:rPr lang="cs-CZ" dirty="0"/>
              <a:t>. Oproti tradičním přístupům řízení je vedení založené na stanovení vize a zapojování lidí pomocí motivování včetně používání zmocnění a podobných metod, pro které je charakteristická větší pravomoc i odpovědnost pracovníků</a:t>
            </a:r>
            <a:r>
              <a:rPr lang="cs-CZ" dirty="0" smtClean="0"/>
              <a:t>.</a:t>
            </a:r>
          </a:p>
          <a:p>
            <a:r>
              <a:rPr lang="cs-CZ" dirty="0"/>
              <a:t>Metody vedení a komunikování jsou</a:t>
            </a:r>
            <a:r>
              <a:rPr lang="cs-CZ" dirty="0" smtClean="0"/>
              <a:t>:</a:t>
            </a:r>
            <a:endParaRPr lang="cs-CZ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Briefing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Porady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Motivace a motivování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Volba správného stylu vedení (styl řízení)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Zmocnění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9321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711234"/>
            <a:ext cx="8915400" cy="4532812"/>
          </a:xfrm>
        </p:spPr>
        <p:txBody>
          <a:bodyPr>
            <a:normAutofit/>
          </a:bodyPr>
          <a:lstStyle/>
          <a:p>
            <a:r>
              <a:rPr lang="cs-CZ" sz="2000" b="1" dirty="0"/>
              <a:t>Motivace</a:t>
            </a:r>
            <a:r>
              <a:rPr lang="cs-CZ" sz="2000" dirty="0"/>
              <a:t> </a:t>
            </a:r>
            <a:r>
              <a:rPr lang="cs-CZ" sz="2000" dirty="0" smtClean="0"/>
              <a:t>je </a:t>
            </a:r>
            <a:r>
              <a:rPr lang="cs-CZ" sz="2000" dirty="0"/>
              <a:t>jedním ze základních psychických procesů. Motivace je vnitřní pohnutka, která podněcuje jednání člověka k něčemu. Je to to, co nás pohání něco dělat. Motivace může být aktivována pomocí různých stimulů (stimulačních či aktivizačních faktorů) - vnějších i vnitřních (</a:t>
            </a:r>
            <a:r>
              <a:rPr lang="cs-CZ" sz="2000" dirty="0" err="1"/>
              <a:t>sebemotivace</a:t>
            </a:r>
            <a:r>
              <a:rPr lang="cs-CZ" sz="2000" dirty="0"/>
              <a:t>). Úzce souvisí s výkonností člověka - motivovaný člověk je výkonnější, více se soustředí na dosažení určitého cíle</a:t>
            </a:r>
            <a:r>
              <a:rPr lang="cs-CZ" sz="2000" dirty="0" smtClean="0"/>
              <a:t>.</a:t>
            </a:r>
            <a:endParaRPr lang="cs-CZ" sz="2000" dirty="0"/>
          </a:p>
          <a:p>
            <a:r>
              <a:rPr lang="cs-CZ" sz="2000" b="1" dirty="0"/>
              <a:t>Motivování</a:t>
            </a:r>
            <a:r>
              <a:rPr lang="cs-CZ" sz="2000" dirty="0"/>
              <a:t> je úsilí jednoho lidského jedince nebo jedinců vytvořit u jiného jedince (jiných jedinců) motivaci pro požadované chování a v praxi je nutnou součástí řízení, a vychází z toho, že člověku se z hlediska jeho přirozených pohnutek nechce pracovat, pokud nemá motivaci</a:t>
            </a:r>
            <a:r>
              <a:rPr lang="cs-CZ" sz="2000" dirty="0" smtClean="0"/>
              <a:t>.</a:t>
            </a:r>
            <a:endParaRPr lang="cs-CZ" sz="2000" dirty="0"/>
          </a:p>
          <a:p>
            <a:r>
              <a:rPr lang="cs-CZ" sz="2000" b="1" dirty="0" err="1" smtClean="0"/>
              <a:t>Sebemotivování</a:t>
            </a:r>
            <a:r>
              <a:rPr lang="cs-CZ" sz="2000" dirty="0" smtClean="0"/>
              <a:t> </a:t>
            </a:r>
            <a:r>
              <a:rPr lang="cs-CZ" sz="2000" dirty="0"/>
              <a:t>je úsilí lidského jedince motivovat sám sebe.</a:t>
            </a:r>
          </a:p>
        </p:txBody>
      </p:sp>
    </p:spTree>
    <p:extLst>
      <p:ext uri="{BB962C8B-B14F-4D97-AF65-F5344CB8AC3E}">
        <p14:creationId xmlns:p14="http://schemas.microsoft.com/office/powerpoint/2010/main" val="413572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Manažerské dovednosti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41417"/>
            <a:ext cx="8915400" cy="470262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Manažerské dovednosti je pojem označující požadované dovednosti (kompetence) manažera. Zejména jde tyto dovednosti</a:t>
            </a:r>
            <a:r>
              <a:rPr lang="cs-CZ" dirty="0" smtClean="0"/>
              <a:t>:</a:t>
            </a:r>
            <a:endParaRPr lang="cs-CZ" dirty="0"/>
          </a:p>
          <a:p>
            <a:r>
              <a:rPr lang="cs-CZ" dirty="0"/>
              <a:t>Plánování - znát techniky plánování a aplikovat je v praxi</a:t>
            </a:r>
          </a:p>
          <a:p>
            <a:r>
              <a:rPr lang="cs-CZ" dirty="0"/>
              <a:t>Organizování - znát techniky organizování a být schopen je aplikovat</a:t>
            </a:r>
          </a:p>
          <a:p>
            <a:r>
              <a:rPr lang="cs-CZ" dirty="0"/>
              <a:t>Řízení lidí - schopnost řídit lidi (jde typicky o tvrdé dovednosti - přidělování úkolů, kontrolování apod.)</a:t>
            </a:r>
          </a:p>
          <a:p>
            <a:r>
              <a:rPr lang="cs-CZ" dirty="0"/>
              <a:t>Vedení lidí - schopnost vést lidi (jde typicky o měkké dovednosti - motivovat, inspirovat, koučovat…)</a:t>
            </a:r>
          </a:p>
          <a:p>
            <a:r>
              <a:rPr lang="cs-CZ" dirty="0"/>
              <a:t>Komunikování - být dobrý komunikátor</a:t>
            </a:r>
          </a:p>
          <a:p>
            <a:r>
              <a:rPr lang="cs-CZ" dirty="0"/>
              <a:t>Vyjednávání - schopnost úspěšně vyjednávat</a:t>
            </a:r>
          </a:p>
          <a:p>
            <a:r>
              <a:rPr lang="cs-CZ" dirty="0"/>
              <a:t>Rozhodování - znát techniky rozhodování a umět je prakticky aplikovat</a:t>
            </a:r>
          </a:p>
          <a:p>
            <a:r>
              <a:rPr lang="cs-CZ" dirty="0"/>
              <a:t>Řešení problémů - umět řešit problémy</a:t>
            </a:r>
          </a:p>
          <a:p>
            <a:r>
              <a:rPr lang="cs-CZ" dirty="0"/>
              <a:t>Podstatné </a:t>
            </a:r>
            <a:r>
              <a:rPr lang="cs-CZ" dirty="0" smtClean="0"/>
              <a:t>je získávání manažerských dovedností, které </a:t>
            </a:r>
            <a:r>
              <a:rPr lang="cs-CZ" dirty="0"/>
              <a:t>mohou být částečně získávány v průběhu vysokoškolského manažerského vzdělávání a částečně jsou nabývány teprve praxí. Na manažerské dovednosti se soustředí také MBA studium.</a:t>
            </a:r>
          </a:p>
        </p:txBody>
      </p:sp>
    </p:spTree>
    <p:extLst>
      <p:ext uri="{BB962C8B-B14F-4D97-AF65-F5344CB8AC3E}">
        <p14:creationId xmlns:p14="http://schemas.microsoft.com/office/powerpoint/2010/main" val="58575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Management lidských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02229"/>
            <a:ext cx="8915400" cy="478100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Management lidských zdrojů zahrnuje </a:t>
            </a:r>
            <a:r>
              <a:rPr lang="cs-CZ" dirty="0"/>
              <a:t>všechny procesy řízení a rozvoje </a:t>
            </a:r>
            <a:r>
              <a:rPr lang="cs-CZ" dirty="0" smtClean="0"/>
              <a:t>všech pracovníků organizace. </a:t>
            </a:r>
            <a:r>
              <a:rPr lang="cs-CZ" dirty="0"/>
              <a:t>Někdy se označuje též zjednodušeně jako personalistika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Jedná se vlastně o koncepci personální práce, která se začala formovat zhruba v 50. až 60. letech minulého století</a:t>
            </a:r>
            <a:r>
              <a:rPr lang="cs-CZ" dirty="0" smtClean="0"/>
              <a:t>.</a:t>
            </a:r>
          </a:p>
          <a:p>
            <a:r>
              <a:rPr lang="cs-CZ" dirty="0"/>
              <a:t>Řízení lidských zdrojů celou řadu postupů a různých metod řízení pro práci s lidmi v organizaci. </a:t>
            </a:r>
            <a:endParaRPr lang="cs-CZ" dirty="0" smtClean="0"/>
          </a:p>
          <a:p>
            <a:r>
              <a:rPr lang="cs-CZ" dirty="0" smtClean="0"/>
              <a:t>Řízení </a:t>
            </a:r>
            <a:r>
              <a:rPr lang="cs-CZ" dirty="0"/>
              <a:t>lidských zdrojů se neomezuje pouze na personálního ředitele a další pracovníky personálního útvaru, ale týká se prakticky všech manažerů v organizaci. </a:t>
            </a:r>
            <a:endParaRPr lang="cs-CZ" dirty="0" smtClean="0"/>
          </a:p>
          <a:p>
            <a:r>
              <a:rPr lang="cs-CZ" dirty="0" smtClean="0"/>
              <a:t>Personalistika </a:t>
            </a:r>
            <a:r>
              <a:rPr lang="cs-CZ" dirty="0"/>
              <a:t>má úzkou návaznost na management organizace</a:t>
            </a:r>
            <a:r>
              <a:rPr lang="cs-CZ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Organizační struktura a personální administrativa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Vzdělávání pracovníků a rozvoj kvalifikace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Evidence zaměstnanců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Sociální programy a zaměstnanecké benefity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Zaměstnanecké benefity (</a:t>
            </a:r>
            <a:r>
              <a:rPr lang="cs-CZ" dirty="0" err="1"/>
              <a:t>Employee</a:t>
            </a:r>
            <a:r>
              <a:rPr lang="cs-CZ" dirty="0"/>
              <a:t> </a:t>
            </a:r>
            <a:r>
              <a:rPr lang="cs-CZ" dirty="0" err="1"/>
              <a:t>Benefits</a:t>
            </a:r>
            <a:r>
              <a:rPr lang="cs-CZ" dirty="0"/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Personální plánování</a:t>
            </a:r>
          </a:p>
        </p:txBody>
      </p:sp>
    </p:spTree>
    <p:extLst>
      <p:ext uri="{BB962C8B-B14F-4D97-AF65-F5344CB8AC3E}">
        <p14:creationId xmlns:p14="http://schemas.microsoft.com/office/powerpoint/2010/main" val="274189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45920"/>
            <a:ext cx="8915400" cy="448056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Kontrola je soustavné sledování a kritické hodnocení chování, různých nastalých jevů, situací a procesů v organizaci nebo jejím okolí.  Hlavním účelem je korigování organizace žádoucím směrem. Pomocí kontroly lze také preventivně předcházet negativním jevům a má proto také vztah na řízení rizik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Kontrola je jedním ze základních úkolů manažerů na všech úrovních. </a:t>
            </a:r>
            <a:r>
              <a:rPr lang="cs-CZ" dirty="0" smtClean="0"/>
              <a:t>Provádí </a:t>
            </a:r>
            <a:r>
              <a:rPr lang="cs-CZ" dirty="0"/>
              <a:t>kontrolu buď přímo sám nebo nepřímo (delegování kontroly na další pracovníky nebo třetí osoby</a:t>
            </a:r>
            <a:r>
              <a:rPr lang="cs-CZ" dirty="0" smtClean="0"/>
              <a:t>).</a:t>
            </a:r>
          </a:p>
          <a:p>
            <a:r>
              <a:rPr lang="cs-CZ" dirty="0" smtClean="0"/>
              <a:t>Nejčastější </a:t>
            </a:r>
            <a:r>
              <a:rPr lang="cs-CZ" dirty="0"/>
              <a:t>metody </a:t>
            </a:r>
            <a:r>
              <a:rPr lang="cs-CZ" dirty="0" smtClean="0"/>
              <a:t>kontroly:</a:t>
            </a:r>
            <a:endParaRPr lang="cs-CZ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Běžná vnitřní kontrola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Interní audit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Externí audit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err="1"/>
              <a:t>Dopředná</a:t>
            </a:r>
            <a:r>
              <a:rPr lang="cs-CZ" dirty="0"/>
              <a:t> vazba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Zpětná vazba</a:t>
            </a:r>
          </a:p>
        </p:txBody>
      </p:sp>
    </p:spTree>
    <p:extLst>
      <p:ext uri="{BB962C8B-B14F-4D97-AF65-F5344CB8AC3E}">
        <p14:creationId xmlns:p14="http://schemas.microsoft.com/office/powerpoint/2010/main" val="178462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72045"/>
            <a:ext cx="8915400" cy="4415245"/>
          </a:xfrm>
        </p:spPr>
        <p:txBody>
          <a:bodyPr>
            <a:normAutofit/>
          </a:bodyPr>
          <a:lstStyle/>
          <a:p>
            <a:r>
              <a:rPr lang="cs-CZ" sz="2000" dirty="0"/>
              <a:t>Audit znamená přezkoumání určitých činností, informací a dat s cílem prověřit jejich platnost a spolehlivost. Výsledkem auditu je auditorská zpráva. Audit vždy provádí nezávislá a kvalifikovaná osoba, která se nazývá </a:t>
            </a:r>
            <a:r>
              <a:rPr lang="cs-CZ" sz="2000" b="1" dirty="0"/>
              <a:t>auditor</a:t>
            </a:r>
            <a:r>
              <a:rPr lang="cs-CZ" sz="2000" dirty="0"/>
              <a:t>. Ten může být externí (najatý auditor) nebo interní (pracovník firmy) podle druhu a povahy auditu. Účelem auditu je například zjistit, zda doklady podávají platné a spolehlivé informace o skutečnosti. V některých případech je účelem auditu objektivně zhodnotit fungování procesů nebo lidí ve firmě</a:t>
            </a:r>
            <a:r>
              <a:rPr lang="cs-CZ" sz="2000" dirty="0" smtClean="0"/>
              <a:t>.</a:t>
            </a:r>
            <a:endParaRPr lang="cs-CZ" sz="2000" dirty="0"/>
          </a:p>
          <a:p>
            <a:r>
              <a:rPr lang="cs-CZ" sz="2000" b="1" dirty="0"/>
              <a:t>Interní audit </a:t>
            </a:r>
            <a:r>
              <a:rPr lang="cs-CZ" sz="2000" dirty="0"/>
              <a:t>-  je vykonávaný člověkem nebo útvarem uvnitř organizace (interní auditor)</a:t>
            </a:r>
          </a:p>
          <a:p>
            <a:r>
              <a:rPr lang="cs-CZ" sz="2000" b="1" dirty="0"/>
              <a:t>Externí audit </a:t>
            </a:r>
            <a:r>
              <a:rPr lang="cs-CZ" sz="2000" dirty="0"/>
              <a:t>- je prováděn externím subjektem (auditorem, auditorskou firmou, státními orgány apod.)</a:t>
            </a:r>
          </a:p>
        </p:txBody>
      </p:sp>
    </p:spTree>
    <p:extLst>
      <p:ext uri="{BB962C8B-B14F-4D97-AF65-F5344CB8AC3E}">
        <p14:creationId xmlns:p14="http://schemas.microsoft.com/office/powerpoint/2010/main" val="226816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397726"/>
            <a:ext cx="8915400" cy="4872445"/>
          </a:xfrm>
        </p:spPr>
        <p:txBody>
          <a:bodyPr>
            <a:normAutofit/>
          </a:bodyPr>
          <a:lstStyle/>
          <a:p>
            <a:r>
              <a:rPr lang="cs-CZ" dirty="0" smtClean="0"/>
              <a:t>Funkce </a:t>
            </a:r>
            <a:r>
              <a:rPr lang="cs-CZ" dirty="0"/>
              <a:t>kontrolního procesu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poznávací </a:t>
            </a:r>
            <a:r>
              <a:rPr lang="cs-CZ" dirty="0"/>
              <a:t>funkce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zjišťovací </a:t>
            </a:r>
            <a:r>
              <a:rPr lang="cs-CZ" dirty="0"/>
              <a:t>fáze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hodnotící </a:t>
            </a:r>
            <a:r>
              <a:rPr lang="cs-CZ" dirty="0"/>
              <a:t>fáze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nápravná </a:t>
            </a:r>
            <a:r>
              <a:rPr lang="cs-CZ" dirty="0"/>
              <a:t>funkce - určující faktor </a:t>
            </a:r>
            <a:r>
              <a:rPr lang="cs-CZ" dirty="0" smtClean="0"/>
              <a:t>účinnosti, vzniká </a:t>
            </a:r>
            <a:r>
              <a:rPr lang="cs-CZ" dirty="0"/>
              <a:t>po zaregistrování výsledků poznání, které mohou nabývat těchto parametrů: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odpovídající</a:t>
            </a:r>
            <a:r>
              <a:rPr lang="cs-CZ" dirty="0"/>
              <a:t>,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neodpovídající </a:t>
            </a:r>
            <a:r>
              <a:rPr lang="cs-CZ" dirty="0"/>
              <a:t>- </a:t>
            </a:r>
            <a:r>
              <a:rPr lang="cs-CZ" dirty="0" smtClean="0"/>
              <a:t>kladné</a:t>
            </a:r>
            <a:endParaRPr lang="cs-CZ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neodpovídající </a:t>
            </a:r>
            <a:r>
              <a:rPr lang="cs-CZ" dirty="0"/>
              <a:t>- </a:t>
            </a:r>
            <a:r>
              <a:rPr lang="cs-CZ" dirty="0" smtClean="0"/>
              <a:t>záporné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výchovná </a:t>
            </a:r>
            <a:r>
              <a:rPr lang="cs-CZ" dirty="0"/>
              <a:t>funkce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upevňuje </a:t>
            </a:r>
            <a:r>
              <a:rPr lang="cs-CZ" dirty="0"/>
              <a:t>společenskou a pracovní </a:t>
            </a:r>
            <a:r>
              <a:rPr lang="cs-CZ" dirty="0" smtClean="0"/>
              <a:t>kázeň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omezuje </a:t>
            </a:r>
            <a:r>
              <a:rPr lang="cs-CZ" dirty="0"/>
              <a:t>nesprávné metody práce ( rozbor příčin </a:t>
            </a:r>
            <a:r>
              <a:rPr lang="cs-CZ" dirty="0" smtClean="0"/>
              <a:t>odchylek)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vychovává </a:t>
            </a:r>
            <a:r>
              <a:rPr lang="cs-CZ" dirty="0"/>
              <a:t>k odpovědnosti a rozšiřuje zkušenosti všech pracovníků.</a:t>
            </a:r>
          </a:p>
        </p:txBody>
      </p:sp>
    </p:spTree>
    <p:extLst>
      <p:ext uri="{BB962C8B-B14F-4D97-AF65-F5344CB8AC3E}">
        <p14:creationId xmlns:p14="http://schemas.microsoft.com/office/powerpoint/2010/main" val="44500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Management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14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044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7061200" y="5282968"/>
            <a:ext cx="4216400" cy="707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46"/>
            <a:r>
              <a:rPr lang="cs-CZ" sz="1333" b="1" dirty="0">
                <a:solidFill>
                  <a:srgbClr val="85859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pedagogický institut České republiky </a:t>
            </a:r>
            <a:r>
              <a:rPr lang="cs-CZ" sz="1333" dirty="0">
                <a:solidFill>
                  <a:srgbClr val="85859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333" dirty="0">
                <a:solidFill>
                  <a:srgbClr val="85859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33" dirty="0">
                <a:solidFill>
                  <a:srgbClr val="858591"/>
                </a:solidFill>
                <a:latin typeface="Arial"/>
              </a:rPr>
              <a:t>modernizace </a:t>
            </a:r>
            <a:r>
              <a:rPr lang="cs-CZ" sz="1333" dirty="0">
                <a:solidFill>
                  <a:srgbClr val="858591"/>
                </a:solidFill>
                <a:latin typeface="Arial"/>
              </a:rPr>
              <a:t>odborného vzdělávání </a:t>
            </a:r>
            <a:endParaRPr lang="cs-CZ" sz="1333" dirty="0">
              <a:solidFill>
                <a:srgbClr val="858591"/>
              </a:solidFill>
              <a:latin typeface="Arial"/>
              <a:cs typeface="Arial" panose="020B0604020202020204" pitchFamily="34" charset="0"/>
            </a:endParaRPr>
          </a:p>
          <a:p>
            <a:pPr defTabSz="914446"/>
            <a:r>
              <a:rPr lang="cs-CZ" sz="1333" b="1" dirty="0">
                <a:solidFill>
                  <a:srgbClr val="8585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www.projektmov.cz</a:t>
            </a:r>
            <a:endParaRPr lang="cs-CZ" sz="1333" b="1" dirty="0">
              <a:solidFill>
                <a:srgbClr val="8585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34" y="4902200"/>
            <a:ext cx="1334569" cy="133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159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645348" y="5511800"/>
            <a:ext cx="906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46"/>
            <a:r>
              <a:rPr lang="cs-CZ" sz="1600" dirty="0">
                <a:solidFill>
                  <a:srgbClr val="0A091B"/>
                </a:solidFill>
                <a:latin typeface="Arial"/>
              </a:rPr>
              <a:t>Projekt Modernizace odborného vzdělávání (MOV) rozvíjí kvalitu odborného vzdělávání </a:t>
            </a:r>
            <a:r>
              <a:rPr lang="cs-CZ" sz="1600" dirty="0">
                <a:solidFill>
                  <a:srgbClr val="0A091B"/>
                </a:solidFill>
                <a:latin typeface="Arial"/>
              </a:rPr>
              <a:t/>
            </a:r>
            <a:br>
              <a:rPr lang="cs-CZ" sz="1600" dirty="0">
                <a:solidFill>
                  <a:srgbClr val="0A091B"/>
                </a:solidFill>
                <a:latin typeface="Arial"/>
              </a:rPr>
            </a:br>
            <a:r>
              <a:rPr lang="cs-CZ" sz="1600" dirty="0">
                <a:solidFill>
                  <a:srgbClr val="0A091B"/>
                </a:solidFill>
                <a:latin typeface="Arial"/>
              </a:rPr>
              <a:t>a </a:t>
            </a:r>
            <a:r>
              <a:rPr lang="cs-CZ" sz="1600" dirty="0">
                <a:solidFill>
                  <a:srgbClr val="0A091B"/>
                </a:solidFill>
                <a:latin typeface="Arial"/>
              </a:rPr>
              <a:t>podporuje uplatnitelnost absolventů na trhu práce. Je financován z Evropských strukturálních </a:t>
            </a:r>
            <a:r>
              <a:rPr lang="cs-CZ" sz="1600" dirty="0">
                <a:solidFill>
                  <a:srgbClr val="0A091B"/>
                </a:solidFill>
                <a:latin typeface="Arial"/>
              </a:rPr>
              <a:t/>
            </a:r>
            <a:br>
              <a:rPr lang="cs-CZ" sz="1600" dirty="0">
                <a:solidFill>
                  <a:srgbClr val="0A091B"/>
                </a:solidFill>
                <a:latin typeface="Arial"/>
              </a:rPr>
            </a:br>
            <a:r>
              <a:rPr lang="cs-CZ" sz="1600" dirty="0">
                <a:solidFill>
                  <a:srgbClr val="0A091B"/>
                </a:solidFill>
                <a:latin typeface="Arial"/>
              </a:rPr>
              <a:t>a </a:t>
            </a:r>
            <a:r>
              <a:rPr lang="cs-CZ" sz="1600" dirty="0">
                <a:solidFill>
                  <a:srgbClr val="0A091B"/>
                </a:solidFill>
                <a:latin typeface="Arial"/>
              </a:rPr>
              <a:t>investičních fondů a jeho realizaci zajišťuje Národní pedagogický institut České </a:t>
            </a:r>
            <a:r>
              <a:rPr lang="cs-CZ" sz="1600" dirty="0">
                <a:solidFill>
                  <a:srgbClr val="0A091B"/>
                </a:solidFill>
                <a:latin typeface="Arial"/>
              </a:rPr>
              <a:t>republiky.</a:t>
            </a:r>
            <a:endParaRPr lang="en-US" sz="1867" dirty="0">
              <a:solidFill>
                <a:srgbClr val="858591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0220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Management (řízení)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Řízení</a:t>
            </a:r>
            <a:r>
              <a:rPr lang="cs-CZ" dirty="0"/>
              <a:t> </a:t>
            </a:r>
            <a:r>
              <a:rPr lang="cs-CZ" dirty="0" smtClean="0"/>
              <a:t>(používaný anglický pojem</a:t>
            </a:r>
            <a:r>
              <a:rPr lang="cs-CZ" dirty="0"/>
              <a:t> </a:t>
            </a:r>
            <a:r>
              <a:rPr lang="cs-CZ" b="1" dirty="0"/>
              <a:t>Management</a:t>
            </a:r>
            <a:r>
              <a:rPr lang="cs-CZ" dirty="0"/>
              <a:t>) </a:t>
            </a:r>
            <a:r>
              <a:rPr lang="cs-CZ" dirty="0" smtClean="0"/>
              <a:t>je vedení, ovládání, spravování, regulování a usměrňování pod vedením manažera. </a:t>
            </a:r>
          </a:p>
          <a:p>
            <a:r>
              <a:rPr lang="cs-CZ" dirty="0" smtClean="0"/>
              <a:t>Management je sada </a:t>
            </a:r>
            <a:r>
              <a:rPr lang="cs-CZ" dirty="0"/>
              <a:t>dovedností, technik, metod a </a:t>
            </a:r>
            <a:r>
              <a:rPr lang="cs-CZ" dirty="0" smtClean="0"/>
              <a:t>principů, sloužících k plánování, organizování, koordinaci a usměrňování lidí tak, aby bylo </a:t>
            </a:r>
            <a:r>
              <a:rPr lang="cs-CZ" b="1" dirty="0" smtClean="0"/>
              <a:t>dosaženo </a:t>
            </a:r>
            <a:r>
              <a:rPr lang="cs-CZ" b="1" dirty="0"/>
              <a:t>určených cílů </a:t>
            </a:r>
            <a:r>
              <a:rPr lang="cs-CZ" b="1" dirty="0" smtClean="0"/>
              <a:t>organizace.</a:t>
            </a:r>
          </a:p>
          <a:p>
            <a:r>
              <a:rPr lang="cs-CZ" dirty="0"/>
              <a:t>Každá skupina lidí, </a:t>
            </a:r>
            <a:r>
              <a:rPr lang="cs-CZ" dirty="0" smtClean="0"/>
              <a:t>organizace i firma potřebuje ke své činnosti management. Každá organizace je založená na dělbě práce, kdy součinnost jednotlivých pracovníků koordinuje a organizuje pověřený pracovník, který také určuje cíle a kontroluje jejich plnění. Pracovník, který provádí tyto činnosti se nazývá </a:t>
            </a:r>
            <a:r>
              <a:rPr lang="cs-CZ" b="1" dirty="0" smtClean="0"/>
              <a:t>manažer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673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managementu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554585"/>
              </p:ext>
            </p:extLst>
          </p:nvPr>
        </p:nvGraphicFramePr>
        <p:xfrm>
          <a:off x="2592926" y="1533033"/>
          <a:ext cx="8911686" cy="4334920"/>
        </p:xfrm>
        <a:graphic>
          <a:graphicData uri="http://schemas.openxmlformats.org/drawingml/2006/table">
            <a:tbl>
              <a:tblPr/>
              <a:tblGrid>
                <a:gridCol w="638774">
                  <a:extLst>
                    <a:ext uri="{9D8B030D-6E8A-4147-A177-3AD203B41FA5}">
                      <a16:colId xmlns:a16="http://schemas.microsoft.com/office/drawing/2014/main" val="2530472917"/>
                    </a:ext>
                  </a:extLst>
                </a:gridCol>
                <a:gridCol w="1557987">
                  <a:extLst>
                    <a:ext uri="{9D8B030D-6E8A-4147-A177-3AD203B41FA5}">
                      <a16:colId xmlns:a16="http://schemas.microsoft.com/office/drawing/2014/main" val="418010893"/>
                    </a:ext>
                  </a:extLst>
                </a:gridCol>
                <a:gridCol w="2882277">
                  <a:extLst>
                    <a:ext uri="{9D8B030D-6E8A-4147-A177-3AD203B41FA5}">
                      <a16:colId xmlns:a16="http://schemas.microsoft.com/office/drawing/2014/main" val="594986836"/>
                    </a:ext>
                  </a:extLst>
                </a:gridCol>
                <a:gridCol w="3832648">
                  <a:extLst>
                    <a:ext uri="{9D8B030D-6E8A-4147-A177-3AD203B41FA5}">
                      <a16:colId xmlns:a16="http://schemas.microsoft.com/office/drawing/2014/main" val="35960819"/>
                    </a:ext>
                  </a:extLst>
                </a:gridCol>
              </a:tblGrid>
              <a:tr h="10798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ROK</a:t>
                      </a:r>
                      <a:endParaRPr lang="cs-CZ" sz="1100">
                        <a:effectLst/>
                      </a:endParaRPr>
                    </a:p>
                  </a:txBody>
                  <a:tcPr marL="43373" marR="43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AUTOR</a:t>
                      </a:r>
                      <a:endParaRPr lang="cs-CZ" sz="1100">
                        <a:effectLst/>
                      </a:endParaRPr>
                    </a:p>
                  </a:txBody>
                  <a:tcPr marL="43373" marR="43373" marT="0" marB="0" anchor="ctr">
                    <a:lnL w="9525" cap="flat" cmpd="sng" algn="ctr">
                      <a:solidFill>
                        <a:srgbClr val="BE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DÍLO</a:t>
                      </a:r>
                      <a:endParaRPr lang="cs-CZ" sz="1100">
                        <a:effectLst/>
                      </a:endParaRPr>
                    </a:p>
                  </a:txBody>
                  <a:tcPr marL="43373" marR="43373" marT="0" marB="0" anchor="ctr">
                    <a:lnL w="9525" cap="flat" cmpd="sng" algn="ctr">
                      <a:solidFill>
                        <a:srgbClr val="BE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PŘÍNOS, MYŠLENKY</a:t>
                      </a:r>
                      <a:endParaRPr lang="cs-CZ" sz="1100">
                        <a:effectLst/>
                      </a:endParaRPr>
                    </a:p>
                  </a:txBody>
                  <a:tcPr marL="43373" marR="43373" marT="0" marB="0" anchor="ctr">
                    <a:lnL w="9525" cap="flat" cmpd="sng" algn="ctr">
                      <a:solidFill>
                        <a:srgbClr val="BED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96338"/>
                  </a:ext>
                </a:extLst>
              </a:tr>
              <a:tr h="24755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1776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072" marR="18072" marT="18072" marB="18072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Adam Smith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072" marR="18072" marT="18072" marB="18072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i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 Inquiry into the Nature and Causes of the Wealth of Nations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072" marR="18072" marT="18072" marB="18072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Úvahy o dělbě práce jako nástroji ke zvyšování její produktivity a efektivity.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072" marR="18072" marT="18072" marB="18072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458185"/>
                  </a:ext>
                </a:extLst>
              </a:tr>
              <a:tr h="519597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1911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072" marR="18072" marT="18072" marB="18072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Frederick </a:t>
                      </a:r>
                      <a:r>
                        <a:rPr lang="cs-CZ" sz="1100" b="1" u="sng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Winslow</a:t>
                      </a:r>
                      <a:r>
                        <a:rPr lang="cs-CZ" sz="11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 </a:t>
                      </a:r>
                      <a:r>
                        <a:rPr lang="cs-CZ" sz="1100" b="1" u="sng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Taylor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072" marR="18072" marT="18072" marB="18072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The Principles of Scientific Management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072" marR="18072" marT="18072" marB="18072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Praktická doporučení k organizaci práce: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optimalizace práce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normalizace práce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ergonomie práce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072" marR="18072" marT="18072" marB="18072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108590"/>
                  </a:ext>
                </a:extLst>
              </a:tr>
              <a:tr h="78819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1916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072" marR="18072" marT="18072" marB="18072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 u="sng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Henri</a:t>
                      </a:r>
                      <a:r>
                        <a:rPr lang="cs-CZ" sz="11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 </a:t>
                      </a:r>
                      <a:r>
                        <a:rPr lang="cs-CZ" sz="1100" b="1" u="sng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Fayol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072" marR="18072" marT="18072" marB="18072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i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Administration</a:t>
                      </a:r>
                      <a:r>
                        <a:rPr lang="cs-CZ" sz="11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cs-CZ" sz="1100" i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Industrielle</a:t>
                      </a:r>
                      <a:r>
                        <a:rPr lang="cs-CZ" sz="11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et </a:t>
                      </a:r>
                      <a:r>
                        <a:rPr lang="cs-CZ" sz="1100" i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Générale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072" marR="18072" marT="18072" marB="18072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Organizování je jednou z pěti klíčových funkcí managementu: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11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5" tooltip="Prognózování"/>
                        </a:rPr>
                        <a:t>předvídání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11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6" tooltip="Organizování (Organizing)"/>
                        </a:rPr>
                        <a:t>organizování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přikazování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koordinování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11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7" tooltip="Kontrola (Control)"/>
                        </a:rPr>
                        <a:t>kontrolování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072" marR="18072" marT="18072" marB="18072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3788"/>
                  </a:ext>
                </a:extLst>
              </a:tr>
              <a:tr h="611777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1920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072" marR="18072" marT="18072" marB="18072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Alfred P. Sloan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072" marR="18072" marT="18072" marB="18072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i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Zavedení divizionální organizační struktury v General Motors Corporation.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i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My Years with General Motors (1963)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072" marR="18072" marT="18072" marB="18072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Zavedl divizionální organizační strukturu (</a:t>
                      </a:r>
                      <a:r>
                        <a:rPr lang="cs-CZ" sz="11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9" tooltip="Strategické obchodní jednotky (SBUs)"/>
                        </a:rPr>
                        <a:t>SBU</a:t>
                      </a: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 a </a:t>
                      </a:r>
                      <a:r>
                        <a:rPr lang="cs-CZ" sz="11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0" tooltip="Decentralizace"/>
                        </a:rPr>
                        <a:t>decentralizaci</a:t>
                      </a: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ve společnosti General Motors </a:t>
                      </a:r>
                      <a:r>
                        <a:rPr lang="cs-CZ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Corporation</a:t>
                      </a: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1" tooltip="Organizace"/>
                        </a:rPr>
                        <a:t>Organizace</a:t>
                      </a: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je založena na racionálních způsobech řízení a rozhodování.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072" marR="18072" marT="18072" marB="18072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961085"/>
                  </a:ext>
                </a:extLst>
              </a:tr>
              <a:tr h="78819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1922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072" marR="18072" marT="18072" marB="18072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Max Weber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072" marR="18072" marT="18072" marB="18072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i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Wirtschaft und Gesellschaft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072" marR="18072" marT="18072" marB="18072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Teorie byrokracie – </a:t>
                      </a:r>
                      <a:r>
                        <a:rPr lang="cs-CZ" sz="11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3" tooltip="Byrokracie (Bureaucracy)"/>
                        </a:rPr>
                        <a:t>byrokracie</a:t>
                      </a: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je racionální způsob </a:t>
                      </a:r>
                      <a:r>
                        <a:rPr lang="cs-CZ" sz="11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4" tooltip="Management organizace (Řízení organizace)"/>
                        </a:rPr>
                        <a:t>řízení</a:t>
                      </a: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a organizace velkých organizací – má tyto rysy: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obecná a neosobní pravidla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pevné kompetence úředníků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hierarchická struktura rozhodování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odborně školení zaměstnanci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072" marR="18072" marT="18072" marB="18072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61188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2592925" y="6211669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00" dirty="0"/>
              <a:t>Zdroj: </a:t>
            </a:r>
            <a:r>
              <a:rPr lang="cs-CZ" sz="1000" dirty="0">
                <a:hlinkClick r:id="rId15"/>
              </a:rPr>
              <a:t>https://managementmania.com/cs/historie-organizovani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99316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managementu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164710"/>
              </p:ext>
            </p:extLst>
          </p:nvPr>
        </p:nvGraphicFramePr>
        <p:xfrm>
          <a:off x="2592925" y="1754372"/>
          <a:ext cx="8911687" cy="4003395"/>
        </p:xfrm>
        <a:graphic>
          <a:graphicData uri="http://schemas.openxmlformats.org/drawingml/2006/table">
            <a:tbl>
              <a:tblPr/>
              <a:tblGrid>
                <a:gridCol w="748586">
                  <a:extLst>
                    <a:ext uri="{9D8B030D-6E8A-4147-A177-3AD203B41FA5}">
                      <a16:colId xmlns:a16="http://schemas.microsoft.com/office/drawing/2014/main" val="333888532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892288548"/>
                    </a:ext>
                  </a:extLst>
                </a:gridCol>
                <a:gridCol w="2777066">
                  <a:extLst>
                    <a:ext uri="{9D8B030D-6E8A-4147-A177-3AD203B41FA5}">
                      <a16:colId xmlns:a16="http://schemas.microsoft.com/office/drawing/2014/main" val="4012772157"/>
                    </a:ext>
                  </a:extLst>
                </a:gridCol>
                <a:gridCol w="4031368">
                  <a:extLst>
                    <a:ext uri="{9D8B030D-6E8A-4147-A177-3AD203B41FA5}">
                      <a16:colId xmlns:a16="http://schemas.microsoft.com/office/drawing/2014/main" val="991247116"/>
                    </a:ext>
                  </a:extLst>
                </a:gridCol>
              </a:tblGrid>
              <a:tr h="860908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>
                          <a:effectLst/>
                          <a:latin typeface="Arial" panose="020B0604020202020204" pitchFamily="34" charset="0"/>
                        </a:rPr>
                        <a:t>1938</a:t>
                      </a:r>
                      <a:endParaRPr lang="cs-CZ" sz="1100">
                        <a:effectLst/>
                      </a:endParaRPr>
                    </a:p>
                  </a:txBody>
                  <a:tcPr marL="18448" marR="18448" marT="18448" marB="18448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 u="sng">
                          <a:solidFill>
                            <a:srgbClr val="50555A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Chester Barnard</a:t>
                      </a:r>
                      <a:endParaRPr lang="cs-CZ" sz="1100">
                        <a:effectLst/>
                      </a:endParaRPr>
                    </a:p>
                  </a:txBody>
                  <a:tcPr marL="18448" marR="18448" marT="18448" marB="18448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i="1">
                          <a:effectLst/>
                          <a:latin typeface="Arial" panose="020B0604020202020204" pitchFamily="34" charset="0"/>
                        </a:rPr>
                        <a:t>Functions of the Executive</a:t>
                      </a:r>
                      <a:endParaRPr lang="cs-CZ" sz="1100">
                        <a:effectLst/>
                      </a:endParaRPr>
                    </a:p>
                  </a:txBody>
                  <a:tcPr marL="18448" marR="18448" marT="18448" marB="18448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</a:rPr>
                        <a:t>Organizace je systém kooperace lidských činností.</a:t>
                      </a:r>
                      <a:endParaRPr lang="cs-CZ" sz="1100">
                        <a:effectLst/>
                      </a:endParaRPr>
                    </a:p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</a:rPr>
                        <a:t>Klíčové funkce vedení: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</a:rPr>
                        <a:t>nastavení a udržování systému </a:t>
                      </a:r>
                      <a:r>
                        <a:rPr lang="cs-CZ" sz="1100" u="sng">
                          <a:solidFill>
                            <a:srgbClr val="50555A"/>
                          </a:solidFill>
                          <a:effectLst/>
                          <a:latin typeface="Arial" panose="020B0604020202020204" pitchFamily="34" charset="0"/>
                          <a:hlinkClick r:id="rId3" tooltip="Vedení a komunikování (Leadership &amp; Communicating)"/>
                        </a:rPr>
                        <a:t>komunikace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</a:rPr>
                        <a:t>podpora iniciativy a snahy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</a:rPr>
                        <a:t>vyjádření a definování účelu a </a:t>
                      </a:r>
                      <a:r>
                        <a:rPr lang="cs-CZ" sz="1100" u="sng">
                          <a:solidFill>
                            <a:srgbClr val="50555A"/>
                          </a:solidFill>
                          <a:effectLst/>
                          <a:latin typeface="Arial" panose="020B0604020202020204" pitchFamily="34" charset="0"/>
                          <a:hlinkClick r:id="rId4" tooltip="Cíle (Objectives)"/>
                        </a:rPr>
                        <a:t>cílů</a:t>
                      </a:r>
                      <a:endParaRPr lang="cs-CZ" sz="1100">
                        <a:effectLst/>
                      </a:endParaRPr>
                    </a:p>
                  </a:txBody>
                  <a:tcPr marL="18448" marR="18448" marT="18448" marB="18448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926344"/>
                  </a:ext>
                </a:extLst>
              </a:tr>
              <a:tr h="1094454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>
                          <a:effectLst/>
                          <a:latin typeface="Arial" panose="020B0604020202020204" pitchFamily="34" charset="0"/>
                        </a:rPr>
                        <a:t> 1946</a:t>
                      </a:r>
                      <a:endParaRPr lang="cs-CZ" sz="1100">
                        <a:effectLst/>
                      </a:endParaRPr>
                    </a:p>
                  </a:txBody>
                  <a:tcPr marL="18448" marR="18448" marT="18448" marB="18448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 u="sng">
                          <a:solidFill>
                            <a:srgbClr val="50555A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Peter Ferdinand Drucker</a:t>
                      </a:r>
                      <a:endParaRPr lang="cs-CZ" sz="1100">
                        <a:effectLst/>
                      </a:endParaRPr>
                    </a:p>
                  </a:txBody>
                  <a:tcPr marL="18448" marR="18448" marT="18448" marB="18448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i="1">
                          <a:effectLst/>
                          <a:latin typeface="Arial" panose="020B0604020202020204" pitchFamily="34" charset="0"/>
                        </a:rPr>
                        <a:t>Concept of Corporation</a:t>
                      </a:r>
                      <a:endParaRPr lang="en-GB" sz="1100">
                        <a:effectLst/>
                      </a:endParaRPr>
                    </a:p>
                  </a:txBody>
                  <a:tcPr marL="18448" marR="18448" marT="18448" marB="18448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</a:rPr>
                        <a:t>Na základě svého studia General Motors Corporation, umožněného Alfredem P. Sloanem, zjistil, že velké korporace jsou spíše než zosobněním racionálně byrokratického modelu (Weber, Sloan) </a:t>
                      </a:r>
                      <a:r>
                        <a:rPr lang="cs-CZ" sz="1100" i="1">
                          <a:effectLst/>
                          <a:latin typeface="Arial" panose="020B0604020202020204" pitchFamily="34" charset="0"/>
                        </a:rPr>
                        <a:t>chaotickým sociálním systémem </a:t>
                      </a:r>
                      <a:r>
                        <a:rPr lang="cs-CZ" sz="1100">
                          <a:effectLst/>
                          <a:latin typeface="Arial" panose="020B0604020202020204" pitchFamily="34" charset="0"/>
                        </a:rPr>
                        <a:t>(řečeno moderní terminologií).</a:t>
                      </a:r>
                      <a:endParaRPr lang="cs-CZ" sz="1100">
                        <a:effectLst/>
                      </a:endParaRPr>
                    </a:p>
                  </a:txBody>
                  <a:tcPr marL="18448" marR="18448" marT="18448" marB="18448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516504"/>
                  </a:ext>
                </a:extLst>
              </a:tr>
              <a:tr h="671069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>
                          <a:effectLst/>
                          <a:latin typeface="Arial" panose="020B0604020202020204" pitchFamily="34" charset="0"/>
                        </a:rPr>
                        <a:t>1962</a:t>
                      </a:r>
                      <a:endParaRPr lang="cs-CZ" sz="1100">
                        <a:effectLst/>
                      </a:endParaRPr>
                    </a:p>
                  </a:txBody>
                  <a:tcPr marL="18448" marR="18448" marT="18448" marB="18448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 u="sng">
                          <a:solidFill>
                            <a:srgbClr val="50555A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Alfred DuPont Chandler</a:t>
                      </a:r>
                      <a:endParaRPr lang="cs-CZ" sz="1100">
                        <a:effectLst/>
                      </a:endParaRPr>
                    </a:p>
                  </a:txBody>
                  <a:tcPr marL="18448" marR="18448" marT="18448" marB="18448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i="1">
                          <a:effectLst/>
                          <a:latin typeface="Arial" panose="020B0604020202020204" pitchFamily="34" charset="0"/>
                        </a:rPr>
                        <a:t>Strategy and Structure: Chapters in the History of the Industrial Enterprise</a:t>
                      </a:r>
                      <a:endParaRPr lang="en-US" sz="1100">
                        <a:effectLst/>
                      </a:endParaRPr>
                    </a:p>
                  </a:txBody>
                  <a:tcPr marL="18448" marR="18448" marT="18448" marB="18448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7" tooltip="Princip strategie → struktura"/>
                        </a:rPr>
                        <a:t>Princip </a:t>
                      </a:r>
                      <a:r>
                        <a:rPr lang="cs-CZ" sz="1100" u="sng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7" tooltip="Princip strategie → struktura"/>
                        </a:rPr>
                        <a:t>strategie→struktura</a:t>
                      </a: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8448" marR="18448" marT="18448" marB="18448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116083"/>
                  </a:ext>
                </a:extLst>
              </a:tr>
              <a:tr h="770598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>
                          <a:effectLst/>
                          <a:latin typeface="Arial" panose="020B0604020202020204" pitchFamily="34" charset="0"/>
                        </a:rPr>
                        <a:t> 1979</a:t>
                      </a:r>
                      <a:endParaRPr lang="cs-CZ" sz="1100">
                        <a:effectLst/>
                      </a:endParaRPr>
                    </a:p>
                  </a:txBody>
                  <a:tcPr marL="18448" marR="18448" marT="18448" marB="18448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 u="sng">
                          <a:solidFill>
                            <a:srgbClr val="50555A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Henry Mintzberg</a:t>
                      </a:r>
                      <a:endParaRPr lang="cs-CZ" sz="1100">
                        <a:effectLst/>
                      </a:endParaRPr>
                    </a:p>
                  </a:txBody>
                  <a:tcPr marL="18448" marR="18448" marT="18448" marB="18448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i="1" dirty="0">
                          <a:effectLst/>
                          <a:latin typeface="Arial" panose="020B0604020202020204" pitchFamily="34" charset="0"/>
                        </a:rPr>
                        <a:t>The Structuring of Organizations: A Synthesis of the Research</a:t>
                      </a:r>
                      <a:endParaRPr lang="en-US" sz="1100" dirty="0">
                        <a:effectLst/>
                      </a:endParaRPr>
                    </a:p>
                  </a:txBody>
                  <a:tcPr marL="18448" marR="18448" marT="18448" marB="18448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u="sng" dirty="0">
                          <a:solidFill>
                            <a:srgbClr val="50555A"/>
                          </a:solidFill>
                          <a:effectLst/>
                          <a:latin typeface="Arial" panose="020B0604020202020204" pitchFamily="34" charset="0"/>
                          <a:hlinkClick r:id="rId9" tooltip="Základní části organizace podle Mintzberga"/>
                        </a:rPr>
                        <a:t>Šest základních částí organizace</a:t>
                      </a:r>
                      <a:r>
                        <a:rPr lang="cs-CZ" sz="1100" dirty="0"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</a:rPr>
                        <a:t>ideologie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</a:rPr>
                        <a:t>strategický vrchol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</a:rPr>
                        <a:t>technostruktura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</a:rPr>
                        <a:t>střední úroveň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</a:rPr>
                        <a:t>podpůrné síly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</a:rPr>
                        <a:t>operační </a:t>
                      </a:r>
                      <a:r>
                        <a:rPr lang="cs-CZ" sz="1100" dirty="0" smtClean="0">
                          <a:effectLst/>
                          <a:latin typeface="Arial" panose="020B0604020202020204" pitchFamily="34" charset="0"/>
                        </a:rPr>
                        <a:t>jádro</a:t>
                      </a:r>
                    </a:p>
                  </a:txBody>
                  <a:tcPr marL="18448" marR="18448" marT="18448" marB="18448" anchor="ctr">
                    <a:lnL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594155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592924" y="6035040"/>
            <a:ext cx="8911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Zdroj: </a:t>
            </a:r>
            <a:r>
              <a:rPr lang="cs-CZ" sz="1000" dirty="0">
                <a:hlinkClick r:id="rId10"/>
              </a:rPr>
              <a:t>https://managementmania.com/cs/historie-organizovani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73853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manažera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254034"/>
            <a:ext cx="8915400" cy="496388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Jeden z možných stanovení deseti </a:t>
            </a:r>
            <a:r>
              <a:rPr lang="cs-CZ" dirty="0"/>
              <a:t>druhů rolí ve třech skupinách </a:t>
            </a:r>
            <a:r>
              <a:rPr lang="cs-CZ" dirty="0" smtClean="0"/>
              <a:t>sestavených Henrym </a:t>
            </a:r>
            <a:r>
              <a:rPr lang="cs-CZ" dirty="0" err="1" smtClean="0"/>
              <a:t>Mintzbergem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/>
              <a:t>Interpersonální role</a:t>
            </a:r>
            <a:r>
              <a:rPr lang="cs-CZ" b="1" dirty="0" smtClean="0"/>
              <a:t>:</a:t>
            </a:r>
          </a:p>
          <a:p>
            <a:pPr lvl="1"/>
            <a:r>
              <a:rPr lang="cs-CZ" dirty="0" smtClean="0"/>
              <a:t>Reprezentant (</a:t>
            </a:r>
            <a:r>
              <a:rPr lang="cs-CZ" dirty="0" err="1" smtClean="0"/>
              <a:t>figurehead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Vůdce/lídr </a:t>
            </a:r>
            <a:r>
              <a:rPr lang="cs-CZ" dirty="0"/>
              <a:t>(leader)</a:t>
            </a:r>
          </a:p>
          <a:p>
            <a:pPr lvl="1"/>
            <a:r>
              <a:rPr lang="cs-CZ" dirty="0"/>
              <a:t>Spojovací článek (</a:t>
            </a:r>
            <a:r>
              <a:rPr lang="cs-CZ" dirty="0" err="1"/>
              <a:t>liaison</a:t>
            </a:r>
            <a:r>
              <a:rPr lang="cs-CZ" dirty="0"/>
              <a:t>)</a:t>
            </a:r>
          </a:p>
          <a:p>
            <a:r>
              <a:rPr lang="cs-CZ" b="1" dirty="0"/>
              <a:t>Informační role</a:t>
            </a:r>
            <a:r>
              <a:rPr lang="cs-CZ" b="1" dirty="0" smtClean="0"/>
              <a:t>:</a:t>
            </a:r>
            <a:endParaRPr lang="cs-CZ" b="1" dirty="0"/>
          </a:p>
          <a:p>
            <a:pPr lvl="1"/>
            <a:r>
              <a:rPr lang="cs-CZ" dirty="0"/>
              <a:t>Sběrač podnětů (monitor)</a:t>
            </a:r>
          </a:p>
          <a:p>
            <a:pPr lvl="1"/>
            <a:r>
              <a:rPr lang="cs-CZ" dirty="0"/>
              <a:t>Šiřitel podnětů (</a:t>
            </a:r>
            <a:r>
              <a:rPr lang="cs-CZ" dirty="0" err="1"/>
              <a:t>disseminator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Mluvčí (</a:t>
            </a:r>
            <a:r>
              <a:rPr lang="cs-CZ" dirty="0" err="1"/>
              <a:t>spokesperson</a:t>
            </a:r>
            <a:r>
              <a:rPr lang="cs-CZ" dirty="0"/>
              <a:t>)</a:t>
            </a:r>
          </a:p>
          <a:p>
            <a:r>
              <a:rPr lang="cs-CZ" b="1" dirty="0"/>
              <a:t>Rozhodovací role</a:t>
            </a:r>
            <a:r>
              <a:rPr lang="cs-CZ" b="1" dirty="0" smtClean="0"/>
              <a:t>:</a:t>
            </a:r>
            <a:endParaRPr lang="cs-CZ" b="1" dirty="0"/>
          </a:p>
          <a:p>
            <a:pPr lvl="1"/>
            <a:r>
              <a:rPr lang="cs-CZ" dirty="0"/>
              <a:t>Podnikatel/tvůrce změn (</a:t>
            </a:r>
            <a:r>
              <a:rPr lang="cs-CZ" dirty="0" err="1"/>
              <a:t>entrepreneurial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Řešitel poruch (disturbance-</a:t>
            </a:r>
            <a:r>
              <a:rPr lang="cs-CZ" dirty="0" err="1"/>
              <a:t>handler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Přidělovatel</a:t>
            </a:r>
            <a:r>
              <a:rPr lang="cs-CZ" dirty="0"/>
              <a:t> zdrojů (</a:t>
            </a:r>
            <a:r>
              <a:rPr lang="cs-CZ" dirty="0" err="1"/>
              <a:t>resource-allocator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Vyjednavač (</a:t>
            </a:r>
            <a:r>
              <a:rPr lang="cs-CZ" dirty="0" err="1"/>
              <a:t>negotiator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95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Manažerské funkce (manažerské činnosti)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Manažerské funkce, resp. činnosti</a:t>
            </a:r>
            <a:r>
              <a:rPr lang="cs-CZ" dirty="0"/>
              <a:t> </a:t>
            </a:r>
            <a:r>
              <a:rPr lang="cs-CZ" dirty="0" smtClean="0"/>
              <a:t>jsou nejpoužívanější způsoby </a:t>
            </a:r>
            <a:r>
              <a:rPr lang="cs-CZ" dirty="0"/>
              <a:t>klasifikace </a:t>
            </a:r>
            <a:r>
              <a:rPr lang="cs-CZ" dirty="0" smtClean="0"/>
              <a:t>práce manažerů. Práce manažera se dělí na </a:t>
            </a:r>
            <a:r>
              <a:rPr lang="cs-CZ" dirty="0"/>
              <a:t>jednotlivé funkce, resp. činnosti.</a:t>
            </a:r>
          </a:p>
          <a:p>
            <a:r>
              <a:rPr lang="cs-CZ" dirty="0"/>
              <a:t>Autorem zřejmě nejstarší </a:t>
            </a:r>
            <a:r>
              <a:rPr lang="cs-CZ" b="1" dirty="0"/>
              <a:t>klasifikace manažerských funkcí</a:t>
            </a:r>
            <a:r>
              <a:rPr lang="cs-CZ" dirty="0"/>
              <a:t> </a:t>
            </a:r>
            <a:r>
              <a:rPr lang="cs-CZ" dirty="0" smtClean="0"/>
              <a:t>je </a:t>
            </a:r>
            <a:r>
              <a:rPr lang="cs-CZ" dirty="0" err="1" smtClean="0"/>
              <a:t>Henri</a:t>
            </a:r>
            <a:r>
              <a:rPr lang="cs-CZ" dirty="0" smtClean="0"/>
              <a:t> </a:t>
            </a:r>
            <a:r>
              <a:rPr lang="cs-CZ" dirty="0" err="1" smtClean="0"/>
              <a:t>Fayol</a:t>
            </a:r>
            <a:r>
              <a:rPr lang="cs-CZ" dirty="0"/>
              <a:t> </a:t>
            </a:r>
            <a:r>
              <a:rPr lang="cs-CZ" dirty="0" smtClean="0"/>
              <a:t>- </a:t>
            </a:r>
            <a:r>
              <a:rPr lang="cs-CZ" dirty="0"/>
              <a:t>dělí je takto</a:t>
            </a:r>
            <a:r>
              <a:rPr lang="cs-CZ" dirty="0" smtClean="0"/>
              <a:t>:</a:t>
            </a:r>
          </a:p>
          <a:p>
            <a:r>
              <a:rPr lang="cs-CZ" dirty="0" smtClean="0"/>
              <a:t>Plánování</a:t>
            </a:r>
          </a:p>
          <a:p>
            <a:r>
              <a:rPr lang="cs-CZ" dirty="0" smtClean="0"/>
              <a:t>Organizování</a:t>
            </a:r>
            <a:endParaRPr lang="cs-CZ" dirty="0"/>
          </a:p>
          <a:p>
            <a:r>
              <a:rPr lang="cs-CZ" dirty="0" smtClean="0"/>
              <a:t>Přikazování</a:t>
            </a:r>
          </a:p>
          <a:p>
            <a:r>
              <a:rPr lang="cs-CZ" dirty="0" smtClean="0"/>
              <a:t>Kontrola</a:t>
            </a:r>
          </a:p>
          <a:p>
            <a:r>
              <a:rPr lang="cs-CZ" dirty="0" smtClean="0"/>
              <a:t>Koordinace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690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724297"/>
            <a:ext cx="8915400" cy="437605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Funkce plánování patří mezi klíčové funkce managementu, které se týkají všech oborů organizace. </a:t>
            </a:r>
          </a:p>
          <a:p>
            <a:r>
              <a:rPr lang="cs-CZ" dirty="0" smtClean="0"/>
              <a:t>Podle časového horizontu</a:t>
            </a:r>
            <a:r>
              <a:rPr lang="cs-CZ" dirty="0"/>
              <a:t>, ve kterém se plánování odehrává se </a:t>
            </a:r>
            <a:r>
              <a:rPr lang="cs-CZ" dirty="0" smtClean="0"/>
              <a:t>rozlišuje:</a:t>
            </a:r>
            <a:r>
              <a:rPr lang="cs-CZ" dirty="0"/>
              <a:t> 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b="1" dirty="0" smtClean="0"/>
              <a:t>Strategické plánování </a:t>
            </a:r>
            <a:r>
              <a:rPr lang="cs-CZ" dirty="0" smtClean="0"/>
              <a:t>– je klíčové pro dlouhodobé směřování organizace, pro marketing, rozhodování o investicích, rozvoj lidských zdrojů, výzkum a vývoj, …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b="1" dirty="0" smtClean="0"/>
              <a:t>Taktické a Operativní plánování </a:t>
            </a:r>
            <a:r>
              <a:rPr lang="cs-CZ" dirty="0" smtClean="0"/>
              <a:t>je klíčové v oblastech </a:t>
            </a:r>
            <a:r>
              <a:rPr lang="cs-CZ" dirty="0"/>
              <a:t>organizace, kde dochází k silným tokům </a:t>
            </a:r>
            <a:r>
              <a:rPr lang="cs-CZ" dirty="0" smtClean="0"/>
              <a:t> zdrojů, </a:t>
            </a:r>
            <a:r>
              <a:rPr lang="cs-CZ" dirty="0"/>
              <a:t>tedy </a:t>
            </a:r>
            <a:r>
              <a:rPr lang="cs-CZ" dirty="0" smtClean="0"/>
              <a:t>zejména finančních zdrojů a </a:t>
            </a:r>
            <a:r>
              <a:rPr lang="cs-CZ" dirty="0"/>
              <a:t>materiálu </a:t>
            </a:r>
            <a:r>
              <a:rPr lang="cs-CZ" dirty="0" smtClean="0"/>
              <a:t>ve výrobě</a:t>
            </a:r>
            <a:r>
              <a:rPr lang="cs-CZ" dirty="0"/>
              <a:t> </a:t>
            </a:r>
            <a:r>
              <a:rPr lang="cs-CZ" dirty="0" smtClean="0"/>
              <a:t>nebo při nákupu a prodeji.</a:t>
            </a:r>
          </a:p>
          <a:p>
            <a:r>
              <a:rPr lang="cs-CZ" dirty="0" smtClean="0"/>
              <a:t>Dlouhodobým </a:t>
            </a:r>
            <a:r>
              <a:rPr lang="cs-CZ" dirty="0"/>
              <a:t>předvídáním dlouhodobého vývoje se </a:t>
            </a:r>
            <a:r>
              <a:rPr lang="cs-CZ" dirty="0" smtClean="0"/>
              <a:t>zabývá prognózování.</a:t>
            </a:r>
          </a:p>
          <a:p>
            <a:r>
              <a:rPr lang="cs-CZ" dirty="0"/>
              <a:t>Dílčí plány musí být navzájem provázány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Podstatou plánování je určení cílů nebo cílových hodnot a případně způsobů jejich dosahování. Při plánování jsou brány v úvahu všechny relevantní vnitřní i vnější faktory ovlivňující úspěšné dosažení cílů nebo cílových hodnot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Základním plánem organizace je její globální strategie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61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23851"/>
            <a:ext cx="8915400" cy="4950823"/>
          </a:xfrm>
        </p:spPr>
        <p:txBody>
          <a:bodyPr>
            <a:normAutofit/>
          </a:bodyPr>
          <a:lstStyle/>
          <a:p>
            <a:r>
              <a:rPr lang="cs-CZ" b="1" dirty="0"/>
              <a:t>SWOT analýza </a:t>
            </a:r>
            <a:r>
              <a:rPr lang="cs-CZ" dirty="0"/>
              <a:t>je univerzální analytická technika používaná pro zhodnocení vnitřních a vnějších faktorů ovlivňujících úspěšnost organizace nebo nějakého konkrétního záměru (například nového produktu či služby</a:t>
            </a:r>
            <a:r>
              <a:rPr lang="cs-CZ" dirty="0" smtClean="0"/>
              <a:t>).</a:t>
            </a:r>
          </a:p>
          <a:p>
            <a:r>
              <a:rPr lang="cs-CZ" dirty="0" smtClean="0"/>
              <a:t>Nejčastěji </a:t>
            </a:r>
            <a:r>
              <a:rPr lang="cs-CZ" dirty="0"/>
              <a:t>je SWOT analýza používána jako </a:t>
            </a:r>
            <a:r>
              <a:rPr lang="cs-CZ" b="1" dirty="0"/>
              <a:t>situační analýza </a:t>
            </a:r>
            <a:r>
              <a:rPr lang="cs-CZ" dirty="0"/>
              <a:t>v rámci strategického řízení a marketingu. </a:t>
            </a:r>
            <a:endParaRPr lang="cs-CZ" dirty="0" smtClean="0"/>
          </a:p>
          <a:p>
            <a:r>
              <a:rPr lang="cs-CZ" b="1" dirty="0" smtClean="0"/>
              <a:t>Autorem</a:t>
            </a:r>
            <a:r>
              <a:rPr lang="cs-CZ" dirty="0" smtClean="0"/>
              <a:t> </a:t>
            </a:r>
            <a:r>
              <a:rPr lang="cs-CZ" dirty="0"/>
              <a:t>SWOT analýzy je Albert </a:t>
            </a:r>
            <a:r>
              <a:rPr lang="cs-CZ" dirty="0" err="1"/>
              <a:t>Humphrey</a:t>
            </a:r>
            <a:r>
              <a:rPr lang="cs-CZ" dirty="0"/>
              <a:t>, který ji navrhl v šedesátých letech 20. století. </a:t>
            </a:r>
            <a:endParaRPr lang="cs-CZ" dirty="0" smtClean="0"/>
          </a:p>
          <a:p>
            <a:r>
              <a:rPr lang="cs-CZ" dirty="0" smtClean="0"/>
              <a:t>SWOT </a:t>
            </a:r>
            <a:r>
              <a:rPr lang="cs-CZ" dirty="0"/>
              <a:t>je akronym z počátečních písmen anglických názvů jednotlivých faktorů</a:t>
            </a:r>
            <a:r>
              <a:rPr lang="cs-CZ" dirty="0" smtClean="0"/>
              <a:t>:</a:t>
            </a:r>
            <a:endParaRPr lang="cs-CZ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err="1"/>
              <a:t>Strengths</a:t>
            </a:r>
            <a:r>
              <a:rPr lang="cs-CZ" dirty="0"/>
              <a:t> - silné stránky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err="1"/>
              <a:t>Weaknesses</a:t>
            </a:r>
            <a:r>
              <a:rPr lang="cs-CZ" dirty="0"/>
              <a:t> - slabé stránky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err="1"/>
              <a:t>Opportunities</a:t>
            </a:r>
            <a:r>
              <a:rPr lang="cs-CZ" dirty="0"/>
              <a:t> - příležitosti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err="1"/>
              <a:t>Threats</a:t>
            </a:r>
            <a:r>
              <a:rPr lang="cs-CZ" dirty="0"/>
              <a:t> - hrozby</a:t>
            </a:r>
          </a:p>
        </p:txBody>
      </p:sp>
    </p:spTree>
    <p:extLst>
      <p:ext uri="{BB962C8B-B14F-4D97-AF65-F5344CB8AC3E}">
        <p14:creationId xmlns:p14="http://schemas.microsoft.com/office/powerpoint/2010/main" val="76289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141</TotalTime>
  <Words>1390</Words>
  <Application>Microsoft Office PowerPoint</Application>
  <PresentationFormat>Širokoúhlá obrazovka</PresentationFormat>
  <Paragraphs>207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Century Gothic</vt:lpstr>
      <vt:lpstr>Roboto Condensed</vt:lpstr>
      <vt:lpstr>Wingdings</vt:lpstr>
      <vt:lpstr>Wingdings 3</vt:lpstr>
      <vt:lpstr>Stébla</vt:lpstr>
      <vt:lpstr>GENARAL LAYOUTS</vt:lpstr>
      <vt:lpstr>Prezentace aplikace PowerPoint</vt:lpstr>
      <vt:lpstr>Management </vt:lpstr>
      <vt:lpstr>Management (řízení)</vt:lpstr>
      <vt:lpstr>Historie managementu</vt:lpstr>
      <vt:lpstr>Historie managementu</vt:lpstr>
      <vt:lpstr>Role manažera</vt:lpstr>
      <vt:lpstr>Manažerské funkce (manažerské činnosti)</vt:lpstr>
      <vt:lpstr>Plánování</vt:lpstr>
      <vt:lpstr>SWOT analýza</vt:lpstr>
      <vt:lpstr>Časté problémy při plánování</vt:lpstr>
      <vt:lpstr>Organizování</vt:lpstr>
      <vt:lpstr>Delegování</vt:lpstr>
      <vt:lpstr>Vedení a komunikace  (Leadership &amp; Communication)</vt:lpstr>
      <vt:lpstr>Motivace</vt:lpstr>
      <vt:lpstr>Manažerské dovednosti</vt:lpstr>
      <vt:lpstr>Management lidských zdrojů</vt:lpstr>
      <vt:lpstr>Kontrola</vt:lpstr>
      <vt:lpstr>Audit</vt:lpstr>
      <vt:lpstr>Kontrolní proces</vt:lpstr>
      <vt:lpstr>Děkuji za pozornost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</dc:title>
  <dc:creator>Jana Vlková</dc:creator>
  <cp:lastModifiedBy>Eva Kejkulová</cp:lastModifiedBy>
  <cp:revision>15</cp:revision>
  <dcterms:created xsi:type="dcterms:W3CDTF">2020-01-29T15:55:18Z</dcterms:created>
  <dcterms:modified xsi:type="dcterms:W3CDTF">2020-04-09T07:20:30Z</dcterms:modified>
</cp:coreProperties>
</file>