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56" r:id="rId4"/>
    <p:sldId id="257" r:id="rId5"/>
    <p:sldId id="258" r:id="rId6"/>
    <p:sldId id="267" r:id="rId7"/>
    <p:sldId id="259" r:id="rId8"/>
    <p:sldId id="268" r:id="rId9"/>
    <p:sldId id="261" r:id="rId10"/>
    <p:sldId id="270" r:id="rId11"/>
    <p:sldId id="271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FBD6-1CF7-4548-ADE3-FB0A8D22D2B2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E3DB-9850-4ED2-9B84-F2F27CFED4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22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FBD6-1CF7-4548-ADE3-FB0A8D22D2B2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E3DB-9850-4ED2-9B84-F2F27CFED4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16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FBD6-1CF7-4548-ADE3-FB0A8D22D2B2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E3DB-9850-4ED2-9B84-F2F27CFED4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300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27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8" y="536173"/>
            <a:ext cx="11004452" cy="46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7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80000" y="1651000"/>
            <a:ext cx="1828800" cy="18288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388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7621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FBD6-1CF7-4548-ADE3-FB0A8D22D2B2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E3DB-9850-4ED2-9B84-F2F27CFED4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60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FBD6-1CF7-4548-ADE3-FB0A8D22D2B2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E3DB-9850-4ED2-9B84-F2F27CFED4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62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FBD6-1CF7-4548-ADE3-FB0A8D22D2B2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E3DB-9850-4ED2-9B84-F2F27CFED4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57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FBD6-1CF7-4548-ADE3-FB0A8D22D2B2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E3DB-9850-4ED2-9B84-F2F27CFED4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04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FBD6-1CF7-4548-ADE3-FB0A8D22D2B2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E3DB-9850-4ED2-9B84-F2F27CFED4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6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FBD6-1CF7-4548-ADE3-FB0A8D22D2B2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E3DB-9850-4ED2-9B84-F2F27CFED4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38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FBD6-1CF7-4548-ADE3-FB0A8D22D2B2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E3DB-9850-4ED2-9B84-F2F27CFED4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48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FBD6-1CF7-4548-ADE3-FB0A8D22D2B2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E3DB-9850-4ED2-9B84-F2F27CFED4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60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FBD6-1CF7-4548-ADE3-FB0A8D22D2B2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E3DB-9850-4ED2-9B84-F2F27CFED4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50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02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hysics.weber.edu/carroll/Archimedes/images/spiral.g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eb.mit.edu/2.009/www/experiments/deathray/10_ArchimedesResul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slideplayer.cz/slide/2808127/10/images/7/Archim%C3%A9d%C5%AFv+z%C3%A1kon+V+%E2%80%A6+objem+pono%C5%99en%C3%A9+%C4%8D%C3%A1sti+t%C4%9Blesa+%5Bm3%5D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razky.cz/?q=archimedes+&amp;url=http%3A%2F%2Fmve.energetika.cz%2Fjineturbiny%2Farchimedes.gif&amp;imageId=ac1182ffffe6002a&amp;data=lgLEEJvkQ92VU92LUtQfiZID24nEMP0fkw1ARGXmcKAFSvN-_Wc9bpgw7Cb0iVEJ5PNPNnjE-HGiSk3k7I1rRi4CKNgWKc5csLwKxAJqDJPEAjAIxAJQRcQCA0w%3D" TargetMode="External"/><Relationship Id="rId2" Type="http://schemas.openxmlformats.org/officeDocument/2006/relationships/hyperlink" Target="https://vtm.zive.cz/clanky/archimedes-pribeh-muze-ktery-chtel-pohnout-zemi/sc-870-a-188348/default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www.obrazky.cz/?q=archimedes+&amp;url=https%3A%2F%2Fwww.famousinventors.org%2Fimages%2Farchimedes.jpg&amp;imageId=8233ae287db879ed&amp;data=lgLEELzt-Krc_C5wL_lNpM9qe4DEMPPZFw049y5bkzZqZa6Ycg6d8v8AqRugporw5QtR1Biq_mgf40bpEkiwudmf9_i5dc5csLwKxAJWIJPEAjAIxAL9bcQCVmY%3D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22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645348" y="5511800"/>
            <a:ext cx="906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/>
            <a:r>
              <a:rPr lang="cs-CZ" sz="1600" dirty="0">
                <a:solidFill>
                  <a:srgbClr val="0A091B"/>
                </a:solidFill>
                <a:latin typeface="Arial"/>
              </a:rPr>
              <a:t>Projekt Modernizace odborného vzdělávání (MOV) rozvíjí kvalitu odborného vzdělávání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/>
            </a:r>
            <a:br>
              <a:rPr lang="cs-CZ" sz="1600" dirty="0">
                <a:solidFill>
                  <a:srgbClr val="0A091B"/>
                </a:solidFill>
                <a:latin typeface="Arial"/>
              </a:rPr>
            </a:br>
            <a:r>
              <a:rPr lang="cs-CZ" sz="1600" dirty="0">
                <a:solidFill>
                  <a:srgbClr val="0A091B"/>
                </a:solidFill>
                <a:latin typeface="Arial"/>
              </a:rPr>
              <a:t>a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>podporuje uplatnitelnost absolventů na trhu práce. Je financován z Evropských strukturálních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/>
            </a:r>
            <a:br>
              <a:rPr lang="cs-CZ" sz="1600" dirty="0">
                <a:solidFill>
                  <a:srgbClr val="0A091B"/>
                </a:solidFill>
                <a:latin typeface="Arial"/>
              </a:rPr>
            </a:br>
            <a:r>
              <a:rPr lang="cs-CZ" sz="1600" dirty="0">
                <a:solidFill>
                  <a:srgbClr val="0A091B"/>
                </a:solidFill>
                <a:latin typeface="Arial"/>
              </a:rPr>
              <a:t>a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>investičních fondů a jeho realizaci zajišťuje Národní pedagogický institut České </a:t>
            </a:r>
            <a:r>
              <a:rPr lang="cs-CZ" sz="1600" dirty="0">
                <a:solidFill>
                  <a:srgbClr val="0A091B"/>
                </a:solidFill>
                <a:latin typeface="Arial"/>
              </a:rPr>
              <a:t>republiky.</a:t>
            </a:r>
            <a:endParaRPr lang="en-US" sz="1867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682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3544" y="92942"/>
            <a:ext cx="9144000" cy="1027520"/>
          </a:xfrm>
        </p:spPr>
        <p:txBody>
          <a:bodyPr>
            <a:normAutofit/>
          </a:bodyPr>
          <a:lstStyle/>
          <a:p>
            <a:r>
              <a:rPr lang="cs-CZ" b="1" dirty="0" smtClean="0"/>
              <a:t>Archimedes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2636" y="6029582"/>
            <a:ext cx="9144000" cy="751022"/>
          </a:xfrm>
        </p:spPr>
        <p:txBody>
          <a:bodyPr/>
          <a:lstStyle/>
          <a:p>
            <a:r>
              <a:rPr lang="cs-CZ" dirty="0" smtClean="0"/>
              <a:t>řecký</a:t>
            </a:r>
            <a:r>
              <a:rPr lang="cs-CZ" dirty="0"/>
              <a:t> matematik, fyzik, filozof, vynálezce a astronom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39" y="1055750"/>
            <a:ext cx="3755410" cy="497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7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Vědec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474609"/>
            <a:ext cx="10515600" cy="4198534"/>
          </a:xfrm>
        </p:spPr>
        <p:txBody>
          <a:bodyPr/>
          <a:lstStyle/>
          <a:p>
            <a:r>
              <a:rPr lang="cs-CZ" dirty="0"/>
              <a:t>Je považován za jednoho z nejvýznamnějších vědců klasického starověku, za největšího matematika své epochy a jednoho z největších matematiků </a:t>
            </a:r>
            <a:r>
              <a:rPr lang="cs-CZ" dirty="0" smtClean="0"/>
              <a:t>vůbec.</a:t>
            </a:r>
          </a:p>
          <a:p>
            <a:r>
              <a:rPr lang="cs-CZ" dirty="0"/>
              <a:t>Použil vykrývací metodu k výpočtu plochy segmentu </a:t>
            </a:r>
            <a:r>
              <a:rPr lang="cs-CZ" dirty="0" smtClean="0"/>
              <a:t>paraboly. Využil </a:t>
            </a:r>
            <a:r>
              <a:rPr lang="cs-CZ" dirty="0"/>
              <a:t>součtu nekonečné geometrické řady pravidelných ploch, kterými segment </a:t>
            </a:r>
            <a:r>
              <a:rPr lang="cs-CZ" dirty="0" smtClean="0"/>
              <a:t>vyplnil a </a:t>
            </a:r>
            <a:r>
              <a:rPr lang="cs-CZ" dirty="0"/>
              <a:t>předjal tak myšlenky integrálního </a:t>
            </a:r>
            <a:r>
              <a:rPr lang="cs-CZ" dirty="0" smtClean="0"/>
              <a:t>počtu.</a:t>
            </a:r>
          </a:p>
          <a:p>
            <a:r>
              <a:rPr lang="cs-CZ" dirty="0"/>
              <a:t>Zabýval se metodou výpočtu délky kružnice a na svou dobu přesně odhadl číslo </a:t>
            </a:r>
            <a:r>
              <a:rPr lang="cs-CZ" dirty="0" smtClean="0"/>
              <a:t>pí.</a:t>
            </a:r>
          </a:p>
          <a:p>
            <a:endParaRPr lang="cs-CZ" dirty="0"/>
          </a:p>
        </p:txBody>
      </p:sp>
      <p:pic>
        <p:nvPicPr>
          <p:cNvPr id="1028" name="Picture 4" descr="Archimedes and the Calculu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85" y="4502433"/>
            <a:ext cx="2452915" cy="234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35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Archimédův život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1797"/>
            <a:ext cx="10515600" cy="4351338"/>
          </a:xfrm>
        </p:spPr>
        <p:txBody>
          <a:bodyPr/>
          <a:lstStyle/>
          <a:p>
            <a:r>
              <a:rPr lang="cs-CZ" dirty="0" err="1"/>
              <a:t>Archimédés</a:t>
            </a:r>
            <a:r>
              <a:rPr lang="cs-CZ" dirty="0"/>
              <a:t> se narodil roku 287 př. n. l. v sicilském přístavním městě </a:t>
            </a:r>
            <a:r>
              <a:rPr lang="cs-CZ" dirty="0" smtClean="0"/>
              <a:t>Syrakusy</a:t>
            </a:r>
          </a:p>
          <a:p>
            <a:r>
              <a:rPr lang="cs-CZ" dirty="0"/>
              <a:t>Archimédovým otcem byl údajně astronom jménem </a:t>
            </a:r>
            <a:r>
              <a:rPr lang="cs-CZ" dirty="0" err="1" smtClean="0"/>
              <a:t>Feidias</a:t>
            </a:r>
            <a:r>
              <a:rPr lang="cs-CZ" dirty="0" smtClean="0"/>
              <a:t>.</a:t>
            </a:r>
          </a:p>
          <a:p>
            <a:r>
              <a:rPr lang="cs-CZ" dirty="0"/>
              <a:t>V rodném městě působil </a:t>
            </a:r>
            <a:r>
              <a:rPr lang="cs-CZ" dirty="0" err="1"/>
              <a:t>Archimédés</a:t>
            </a:r>
            <a:r>
              <a:rPr lang="cs-CZ" dirty="0"/>
              <a:t> jako stavitel válečných </a:t>
            </a:r>
            <a:r>
              <a:rPr lang="cs-CZ" dirty="0" smtClean="0"/>
              <a:t>strojů.</a:t>
            </a:r>
          </a:p>
          <a:p>
            <a:r>
              <a:rPr lang="cs-CZ" dirty="0"/>
              <a:t>Nezajímal se však o praktické využití svých strojů ani o válku, jeho zájmem bylo technické </a:t>
            </a:r>
            <a:r>
              <a:rPr lang="cs-CZ" dirty="0" smtClean="0"/>
              <a:t>řešení.</a:t>
            </a:r>
            <a:endParaRPr lang="cs-CZ" dirty="0"/>
          </a:p>
        </p:txBody>
      </p:sp>
      <p:pic>
        <p:nvPicPr>
          <p:cNvPr id="4" name="Picture 2" descr="2.009 Product Engineering Processes: Archimed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288464"/>
            <a:ext cx="4309329" cy="233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381" y="4288464"/>
            <a:ext cx="3583439" cy="233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0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0629" y="464456"/>
            <a:ext cx="1165497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/>
              <a:t>Válečné úspěchy</a:t>
            </a:r>
          </a:p>
          <a:p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Syrakusy se bránily </a:t>
            </a:r>
            <a:r>
              <a:rPr lang="cs-CZ" sz="2800" dirty="0"/>
              <a:t>útoku </a:t>
            </a:r>
            <a:r>
              <a:rPr lang="cs-CZ" sz="2800" dirty="0" smtClean="0"/>
              <a:t>Římanů (214 - </a:t>
            </a:r>
            <a:r>
              <a:rPr lang="cs-CZ" sz="2800" dirty="0"/>
              <a:t>212 př. n. l</a:t>
            </a:r>
            <a:r>
              <a:rPr lang="cs-CZ" sz="2800" dirty="0" smtClean="0"/>
              <a:t>.) </a:t>
            </a:r>
            <a:r>
              <a:rPr lang="cs-CZ" sz="2800" dirty="0"/>
              <a:t>zrcadly a koncentrovanými slunečními paprsky, které spalovaly lodě oblehatelů řecké kolonie na Sicílii. </a:t>
            </a: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Vědci </a:t>
            </a:r>
            <a:r>
              <a:rPr lang="cs-CZ" sz="2800" dirty="0"/>
              <a:t>však nyní soudí, že zprávy jsou překroucené a mocnou zbraní, kterou pro obranu města navrhl </a:t>
            </a:r>
            <a:r>
              <a:rPr lang="cs-CZ" sz="2800" dirty="0" err="1" smtClean="0"/>
              <a:t>Archimédés</a:t>
            </a:r>
            <a:r>
              <a:rPr lang="cs-CZ" sz="2800" dirty="0"/>
              <a:t>,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byl </a:t>
            </a:r>
            <a:r>
              <a:rPr lang="cs-CZ" sz="2800" dirty="0"/>
              <a:t>parní kanón.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825" y="3352800"/>
            <a:ext cx="50577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88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Archimedovo dílo - Hydrostatika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Archimédés je považován i za zakladatele </a:t>
            </a:r>
            <a:r>
              <a:rPr lang="pl-PL" dirty="0" smtClean="0"/>
              <a:t>hydrostatiky.</a:t>
            </a:r>
          </a:p>
          <a:p>
            <a:r>
              <a:rPr lang="cs-CZ" dirty="0"/>
              <a:t>Zkoumal zákonitosti plování a hydrostatického </a:t>
            </a:r>
            <a:r>
              <a:rPr lang="cs-CZ" dirty="0" smtClean="0"/>
              <a:t>vztlaku.</a:t>
            </a:r>
          </a:p>
          <a:p>
            <a:r>
              <a:rPr lang="cs-CZ" dirty="0"/>
              <a:t>Uvědomoval si </a:t>
            </a:r>
            <a:r>
              <a:rPr lang="cs-CZ" dirty="0" smtClean="0"/>
              <a:t>nestlačitelnost</a:t>
            </a:r>
            <a:br>
              <a:rPr lang="cs-CZ" dirty="0" smtClean="0"/>
            </a:br>
            <a:r>
              <a:rPr lang="cs-CZ" dirty="0" smtClean="0"/>
              <a:t>vody </a:t>
            </a:r>
            <a:r>
              <a:rPr lang="cs-CZ" dirty="0"/>
              <a:t>a dokázal ji pravděpodobně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využít </a:t>
            </a:r>
            <a:r>
              <a:rPr lang="cs-CZ" dirty="0"/>
              <a:t>pro zjišťování objemu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nepravidelných těles.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314" y="2858477"/>
            <a:ext cx="5399994" cy="38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7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838200" y="365126"/>
            <a:ext cx="10515600" cy="7815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smtClean="0"/>
              <a:t>Archimédův zákon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638630" y="1290517"/>
            <a:ext cx="10715170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+mn-lt"/>
              </a:rPr>
              <a:t>Těleso ponořené do kapaliny je nadlehčováno vztlakovou silou, rovnající se tíze kapaliny stejného objemu jako je ponořená část tělesa.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+mn-lt"/>
              </a:rPr>
              <a:t>Archimédův zákon platí nejen pro kapaliny, ale i pro plyny.</a:t>
            </a:r>
          </a:p>
        </p:txBody>
      </p:sp>
      <p:pic>
        <p:nvPicPr>
          <p:cNvPr id="3074" name="Picture 2" descr="Vztlaková síla FVZ je přímo úměrná objemu ponořené části tělesa V, hustotě kapaliny ρ a tíhovému zrychlení g. V … objem ponořené části tělesa [m3] ρ … hustota kapaliny [kg/ m3] g … tíhové zrychlení [N/kg]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796" y="2675512"/>
            <a:ext cx="539115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67134"/>
            <a:ext cx="38004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1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11200" y="740228"/>
            <a:ext cx="1078411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cs-CZ" sz="2800" dirty="0"/>
              <a:t>Archimédes předběhl svou dobu o stovky ba tisíce let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sz="2800" dirty="0"/>
              <a:t>Mj. byl </a:t>
            </a:r>
            <a:r>
              <a:rPr lang="cs-CZ" sz="2800" dirty="0" smtClean="0"/>
              <a:t>nejvýznamnějším </a:t>
            </a:r>
            <a:r>
              <a:rPr lang="cs-CZ" sz="2800" dirty="0"/>
              <a:t>matematikem starověku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sz="2800" dirty="0"/>
              <a:t>Lidé mu dokonce přisuzovali vynálezy, o nichž dnes víme, že jsou nemožné </a:t>
            </a:r>
            <a:r>
              <a:rPr lang="cs-CZ" sz="2800" dirty="0" smtClean="0"/>
              <a:t> </a:t>
            </a:r>
          </a:p>
          <a:p>
            <a:pPr fontAlgn="base"/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vtm.zive.cz</a:t>
            </a:r>
            <a:r>
              <a:rPr lang="cs-CZ" dirty="0" smtClean="0">
                <a:solidFill>
                  <a:srgbClr val="000000"/>
                </a:solidFill>
                <a:latin typeface="&amp;quot"/>
                <a:hlinkClick r:id="rId2"/>
              </a:rPr>
              <a:t>/clanky/archimedes-pribeh-muze-ktery-chtel-pohnout-zemi/sc-870-a-188348/default.aspx</a:t>
            </a:r>
            <a:endParaRPr lang="cs-CZ" dirty="0" smtClean="0">
              <a:solidFill>
                <a:srgbClr val="000000"/>
              </a:solidFill>
              <a:latin typeface="&amp;quot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cs-CZ" b="0" i="0" u="none" strike="noStrike" dirty="0">
              <a:solidFill>
                <a:srgbClr val="000000"/>
              </a:solidFill>
              <a:effectLst/>
              <a:latin typeface="&amp;quot"/>
            </a:endParaRPr>
          </a:p>
        </p:txBody>
      </p:sp>
      <p:pic>
        <p:nvPicPr>
          <p:cNvPr id="3" name="Picture 2" descr="náčrt uspořádání Archimédova šroub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44" y="3387106"/>
            <a:ext cx="36385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rchimedes Phot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14" y="2916561"/>
            <a:ext cx="55245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00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7061200" y="5282968"/>
            <a:ext cx="4216400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/>
            <a:r>
              <a:rPr lang="cs-CZ" sz="13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pedagogický institut České republiky </a:t>
            </a:r>
            <a:r>
              <a:rPr lang="cs-CZ" sz="13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3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33" dirty="0">
                <a:solidFill>
                  <a:srgbClr val="858591"/>
                </a:solidFill>
                <a:latin typeface="Arial"/>
              </a:rPr>
              <a:t>modernizace </a:t>
            </a:r>
            <a:r>
              <a:rPr lang="cs-CZ" sz="1333" dirty="0">
                <a:solidFill>
                  <a:srgbClr val="858591"/>
                </a:solidFill>
                <a:latin typeface="Arial"/>
              </a:rPr>
              <a:t>odborného vzdělávání </a:t>
            </a:r>
            <a:endParaRPr lang="cs-CZ" sz="1333" dirty="0">
              <a:solidFill>
                <a:srgbClr val="858591"/>
              </a:solidFill>
              <a:latin typeface="Arial"/>
              <a:cs typeface="Arial" panose="020B0604020202020204" pitchFamily="34" charset="0"/>
            </a:endParaRPr>
          </a:p>
          <a:p>
            <a:pPr defTabSz="914446"/>
            <a:r>
              <a:rPr lang="cs-CZ" sz="1333" b="1" dirty="0">
                <a:solidFill>
                  <a:srgbClr val="85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www.projektmov.cz</a:t>
            </a:r>
            <a:endParaRPr lang="cs-CZ" sz="1333" b="1" dirty="0">
              <a:solidFill>
                <a:srgbClr val="85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4" y="4902200"/>
            <a:ext cx="1334569" cy="13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14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99</Words>
  <Application>Microsoft Office PowerPoint</Application>
  <PresentationFormat>Širokoúhlá obrazovka</PresentationFormat>
  <Paragraphs>29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&amp;quot</vt:lpstr>
      <vt:lpstr>Arial</vt:lpstr>
      <vt:lpstr>Calibri</vt:lpstr>
      <vt:lpstr>Calibri Light</vt:lpstr>
      <vt:lpstr>Roboto Condensed</vt:lpstr>
      <vt:lpstr>Motiv Office</vt:lpstr>
      <vt:lpstr>GENARAL LAYOUTS</vt:lpstr>
      <vt:lpstr>Prezentace aplikace PowerPoint</vt:lpstr>
      <vt:lpstr>Archimedes</vt:lpstr>
      <vt:lpstr>Vědec</vt:lpstr>
      <vt:lpstr>Archimédův život</vt:lpstr>
      <vt:lpstr>Prezentace aplikace PowerPoint</vt:lpstr>
      <vt:lpstr>Archimedovo dílo - Hydrostatika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Archimedes</dc:title>
  <dc:creator>Václav Vintr</dc:creator>
  <cp:lastModifiedBy>Eva Kejkulová</cp:lastModifiedBy>
  <cp:revision>14</cp:revision>
  <dcterms:created xsi:type="dcterms:W3CDTF">2019-04-10T07:00:29Z</dcterms:created>
  <dcterms:modified xsi:type="dcterms:W3CDTF">2020-03-24T12:31:35Z</dcterms:modified>
</cp:coreProperties>
</file>