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1" r:id="rId3"/>
    <p:sldId id="256" r:id="rId4"/>
    <p:sldId id="266" r:id="rId5"/>
    <p:sldId id="268" r:id="rId6"/>
    <p:sldId id="262" r:id="rId7"/>
    <p:sldId id="263" r:id="rId8"/>
    <p:sldId id="261" r:id="rId9"/>
    <p:sldId id="257" r:id="rId10"/>
    <p:sldId id="258" r:id="rId11"/>
    <p:sldId id="259" r:id="rId12"/>
    <p:sldId id="260" r:id="rId13"/>
    <p:sldId id="269" r:id="rId14"/>
    <p:sldId id="270" r:id="rId15"/>
    <p:sldId id="264" r:id="rId16"/>
    <p:sldId id="265" r:id="rId17"/>
    <p:sldId id="272" r:id="rId18"/>
    <p:sldId id="273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D1DB-E97D-442C-8EB0-58A11E4624A6}" type="datetimeFigureOut">
              <a:rPr lang="cs-CZ" smtClean="0"/>
              <a:t>09.04.2020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3E2CEEC-F794-4F7A-8258-ADDBC06A9E55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D1DB-E97D-442C-8EB0-58A11E4624A6}" type="datetimeFigureOut">
              <a:rPr lang="cs-CZ" smtClean="0"/>
              <a:t>09.04.2020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2CEEC-F794-4F7A-8258-ADDBC06A9E55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3E2CEEC-F794-4F7A-8258-ADDBC06A9E55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D1DB-E97D-442C-8EB0-58A11E4624A6}" type="datetimeFigureOut">
              <a:rPr lang="cs-CZ" smtClean="0"/>
              <a:t>09.04.2020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A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820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352425" y="431800"/>
            <a:ext cx="0" cy="6858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52425" y="6286500"/>
            <a:ext cx="0" cy="39370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71561" y="536173"/>
            <a:ext cx="8253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000" b="1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/>
        </p:nvSpPr>
        <p:spPr>
          <a:xfrm>
            <a:off x="476250" y="6360113"/>
            <a:ext cx="824865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1400" dirty="0" smtClean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</a:rPr>
              <a:t>MOV</a:t>
            </a:r>
            <a:endParaRPr lang="en-US" sz="1400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98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52425" y="6286500"/>
            <a:ext cx="0" cy="39370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7"/>
          <p:cNvSpPr txBox="1">
            <a:spLocks/>
          </p:cNvSpPr>
          <p:nvPr/>
        </p:nvSpPr>
        <p:spPr>
          <a:xfrm>
            <a:off x="476250" y="6360113"/>
            <a:ext cx="824865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1400" dirty="0" smtClean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</a:rPr>
              <a:t>MOV</a:t>
            </a:r>
            <a:endParaRPr lang="en-US" sz="1400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810000" y="1651000"/>
            <a:ext cx="1371600" cy="18288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r>
              <a:rPr lang="cs-CZ" dirty="0" smtClean="0"/>
              <a:t>Kliknutím na ikonu přidáte obrázek.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2907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2"/>
          </p:nvPr>
        </p:nvSpPr>
        <p:spPr>
          <a:xfrm>
            <a:off x="-2382" y="0"/>
            <a:ext cx="9144000" cy="6858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42940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D1DB-E97D-442C-8EB0-58A11E4624A6}" type="datetimeFigureOut">
              <a:rPr lang="cs-CZ" smtClean="0"/>
              <a:t>09.04.2020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3E2CEEC-F794-4F7A-8258-ADDBC06A9E55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D1DB-E97D-442C-8EB0-58A11E4624A6}" type="datetimeFigureOut">
              <a:rPr lang="cs-CZ" smtClean="0"/>
              <a:t>09.04.2020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3E2CEEC-F794-4F7A-8258-ADDBC06A9E55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3FBD1DB-E97D-442C-8EB0-58A11E4624A6}" type="datetimeFigureOut">
              <a:rPr lang="cs-CZ" smtClean="0"/>
              <a:t>09.04.2020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2CEEC-F794-4F7A-8258-ADDBC06A9E55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D1DB-E97D-442C-8EB0-58A11E4624A6}" type="datetimeFigureOut">
              <a:rPr lang="cs-CZ" smtClean="0"/>
              <a:t>09.04.2020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3E2CEEC-F794-4F7A-8258-ADDBC06A9E55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D1DB-E97D-442C-8EB0-58A11E4624A6}" type="datetimeFigureOut">
              <a:rPr lang="cs-CZ" smtClean="0"/>
              <a:t>09.04.2020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3E2CEEC-F794-4F7A-8258-ADDBC06A9E5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D1DB-E97D-442C-8EB0-58A11E4624A6}" type="datetimeFigureOut">
              <a:rPr lang="cs-CZ" smtClean="0"/>
              <a:t>09.04.2020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3E2CEEC-F794-4F7A-8258-ADDBC06A9E5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3E2CEEC-F794-4F7A-8258-ADDBC06A9E55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D1DB-E97D-442C-8EB0-58A11E4624A6}" type="datetimeFigureOut">
              <a:rPr lang="cs-CZ" smtClean="0"/>
              <a:t>09.04.2020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3E2CEEC-F794-4F7A-8258-ADDBC06A9E55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3FBD1DB-E97D-442C-8EB0-58A11E4624A6}" type="datetimeFigureOut">
              <a:rPr lang="cs-CZ" smtClean="0"/>
              <a:t>09.04.2020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3FBD1DB-E97D-442C-8EB0-58A11E4624A6}" type="datetimeFigureOut">
              <a:rPr lang="cs-CZ" smtClean="0"/>
              <a:t>09.04.2020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3E2CEEC-F794-4F7A-8258-ADDBC06A9E55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624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Hlavn%C3%AD_strana" TargetMode="External"/><Relationship Id="rId2" Type="http://schemas.openxmlformats.org/officeDocument/2006/relationships/hyperlink" Target="https://is.mendelu.cz/eknihovna/opory/zobraz_cast.pl?cast=3016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1237122" y="2857500"/>
            <a:ext cx="6745957" cy="902353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709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/>
              <a:t>Supermarket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Označení pro velkoprodejnu s plným sortimentem potravin a základními druhy nepotravinářského sortimentu </a:t>
            </a:r>
          </a:p>
          <a:p>
            <a:r>
              <a:rPr lang="cs-CZ" sz="2000" dirty="0"/>
              <a:t>V</a:t>
            </a:r>
            <a:r>
              <a:rPr lang="cs-CZ" sz="2000" dirty="0" smtClean="0"/>
              <a:t>yužívající formy samoobslužného a pultového prodeje</a:t>
            </a:r>
          </a:p>
          <a:p>
            <a:r>
              <a:rPr lang="cs-CZ" sz="2000" dirty="0"/>
              <a:t>V</a:t>
            </a:r>
            <a:r>
              <a:rPr lang="cs-CZ" sz="2000" dirty="0" smtClean="0"/>
              <a:t>elikost prodejní plochy se pohybuje od 400 až 2 500 m</a:t>
            </a:r>
            <a:r>
              <a:rPr lang="cs-CZ" sz="2000" baseline="30000" dirty="0" smtClean="0"/>
              <a:t>2</a:t>
            </a:r>
          </a:p>
          <a:p>
            <a:r>
              <a:rPr lang="cs-CZ" sz="2000" dirty="0"/>
              <a:t>M</a:t>
            </a:r>
            <a:r>
              <a:rPr lang="cs-CZ" sz="2000" dirty="0" smtClean="0"/>
              <a:t>ůžeme ho nalézt zejm. ve městech, dopravních uzlech, atd.</a:t>
            </a:r>
          </a:p>
          <a:p>
            <a:r>
              <a:rPr lang="cs-CZ" sz="2000" dirty="0"/>
              <a:t>P</a:t>
            </a:r>
            <a:r>
              <a:rPr lang="cs-CZ" sz="2000" dirty="0" smtClean="0"/>
              <a:t>ultový prodej – uzeniny a pochoutky</a:t>
            </a:r>
          </a:p>
          <a:p>
            <a:pPr lvl="0"/>
            <a:r>
              <a:rPr lang="cs-CZ" sz="2000" dirty="0"/>
              <a:t>M</a:t>
            </a:r>
            <a:r>
              <a:rPr lang="cs-CZ" sz="2000" dirty="0" smtClean="0"/>
              <a:t>ožnost zaplatit kartou na samoobslužných pokladnách</a:t>
            </a:r>
          </a:p>
          <a:p>
            <a:r>
              <a:rPr lang="cs-CZ" sz="2000" b="1" dirty="0" smtClean="0"/>
              <a:t>Albert</a:t>
            </a:r>
            <a:r>
              <a:rPr lang="cs-CZ" sz="2000" dirty="0" smtClean="0"/>
              <a:t> – 	Plzeň Plaza</a:t>
            </a:r>
          </a:p>
          <a:p>
            <a:pPr marL="0" indent="0">
              <a:buNone/>
            </a:pPr>
            <a:r>
              <a:rPr lang="cs-CZ" sz="2000" dirty="0" smtClean="0"/>
              <a:t>			Radčická 2</a:t>
            </a:r>
          </a:p>
          <a:p>
            <a:pPr marL="0" indent="0">
              <a:buNone/>
            </a:pPr>
            <a:r>
              <a:rPr lang="cs-CZ" sz="2000" dirty="0" smtClean="0"/>
              <a:t>			301 00 Plzeň</a:t>
            </a:r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65104"/>
            <a:ext cx="2550196" cy="178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50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Hypermarket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S</a:t>
            </a:r>
            <a:r>
              <a:rPr lang="cs-CZ" sz="2400" dirty="0" smtClean="0"/>
              <a:t>amoobslužná</a:t>
            </a:r>
            <a:r>
              <a:rPr lang="cs-CZ" sz="2400" dirty="0"/>
              <a:t> velkokapacitní a maloobchodní prodejna </a:t>
            </a:r>
            <a:endParaRPr lang="cs-CZ" sz="2400" dirty="0" smtClean="0"/>
          </a:p>
          <a:p>
            <a:r>
              <a:rPr lang="cs-CZ" sz="2400" dirty="0" smtClean="0"/>
              <a:t>Potravinářské </a:t>
            </a:r>
            <a:r>
              <a:rPr lang="cs-CZ" sz="2400" dirty="0"/>
              <a:t>a </a:t>
            </a:r>
            <a:r>
              <a:rPr lang="cs-CZ" sz="2400" dirty="0" smtClean="0"/>
              <a:t>nepotravinářské </a:t>
            </a:r>
            <a:r>
              <a:rPr lang="cs-CZ" sz="2400" dirty="0"/>
              <a:t>zboží pod jednou </a:t>
            </a:r>
            <a:r>
              <a:rPr lang="cs-CZ" sz="2400" dirty="0" smtClean="0"/>
              <a:t>střechou</a:t>
            </a:r>
          </a:p>
          <a:p>
            <a:r>
              <a:rPr lang="cs-CZ" sz="2400" dirty="0"/>
              <a:t>P</a:t>
            </a:r>
            <a:r>
              <a:rPr lang="cs-CZ" sz="2400" dirty="0" smtClean="0"/>
              <a:t>locha</a:t>
            </a:r>
            <a:r>
              <a:rPr lang="cs-CZ" sz="2400" dirty="0"/>
              <a:t> větší než </a:t>
            </a:r>
            <a:r>
              <a:rPr lang="cs-CZ" sz="2400" dirty="0" smtClean="0"/>
              <a:t>2500 m2</a:t>
            </a:r>
            <a:endParaRPr lang="cs-CZ" sz="2400" dirty="0"/>
          </a:p>
          <a:p>
            <a:r>
              <a:rPr lang="cs-CZ" sz="2400" dirty="0" smtClean="0"/>
              <a:t>Výhody: </a:t>
            </a:r>
            <a:r>
              <a:rPr lang="cs-CZ" sz="2400" dirty="0" err="1" smtClean="0"/>
              <a:t>scan-shop</a:t>
            </a:r>
            <a:r>
              <a:rPr lang="cs-CZ" sz="2400" dirty="0" smtClean="0"/>
              <a:t>, dostupnost, samoobslužné pokladny, otevřeno na svátky do 12:00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cs-CZ" sz="2400" dirty="0" smtClean="0"/>
              <a:t>Otevřeno každý den 24h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cs-CZ" sz="2400" dirty="0"/>
              <a:t>Rokycanská 1424/128, 312 00 Plzeň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endParaRPr lang="cs-CZ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56992"/>
            <a:ext cx="3240360" cy="206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6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Obchodní domy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 smtClean="0"/>
              <a:t>Jsou členěny do pater</a:t>
            </a:r>
          </a:p>
          <a:p>
            <a:r>
              <a:rPr lang="cs-CZ" sz="2400" dirty="0" smtClean="0"/>
              <a:t>Jsou propojeny cestami pro chůzi z obchodu do obchodu</a:t>
            </a:r>
          </a:p>
          <a:p>
            <a:r>
              <a:rPr lang="cs-CZ" sz="2400" dirty="0" smtClean="0"/>
              <a:t>Výhody:  </a:t>
            </a:r>
          </a:p>
          <a:p>
            <a:pPr marL="0" indent="0">
              <a:buNone/>
            </a:pPr>
            <a:r>
              <a:rPr lang="cs-CZ" sz="2400" dirty="0"/>
              <a:t>	</a:t>
            </a:r>
            <a:r>
              <a:rPr lang="cs-CZ" sz="2400" dirty="0" smtClean="0"/>
              <a:t>nakupující </a:t>
            </a:r>
            <a:r>
              <a:rPr lang="cs-CZ" sz="2400" dirty="0"/>
              <a:t>získávají možnost nákupu široké </a:t>
            </a:r>
            <a:r>
              <a:rPr lang="cs-CZ" sz="2400" dirty="0" smtClean="0"/>
              <a:t>škály 	zboží </a:t>
            </a:r>
            <a:r>
              <a:rPr lang="cs-CZ" sz="2400" dirty="0"/>
              <a:t>na jediném </a:t>
            </a:r>
            <a:r>
              <a:rPr lang="cs-CZ" sz="2400" dirty="0" smtClean="0"/>
              <a:t>místě</a:t>
            </a:r>
          </a:p>
          <a:p>
            <a:r>
              <a:rPr lang="cs-CZ" sz="2400" dirty="0"/>
              <a:t>Nevýhody</a:t>
            </a:r>
          </a:p>
          <a:p>
            <a:pPr marL="0" indent="0">
              <a:buNone/>
            </a:pPr>
            <a:r>
              <a:rPr lang="cs-CZ" sz="2400" dirty="0" smtClean="0"/>
              <a:t>	První </a:t>
            </a:r>
            <a:r>
              <a:rPr lang="cs-CZ" sz="2400" dirty="0"/>
              <a:t>hodina parkování zdarma, každá další </a:t>
            </a:r>
            <a:r>
              <a:rPr lang="cs-CZ" sz="2400" dirty="0" smtClean="0"/>
              <a:t>20kč</a:t>
            </a:r>
          </a:p>
          <a:p>
            <a:pPr marL="0" indent="0">
              <a:buNone/>
            </a:pPr>
            <a:r>
              <a:rPr lang="cs-CZ" sz="2400" dirty="0"/>
              <a:t>Adresa</a:t>
            </a:r>
          </a:p>
          <a:p>
            <a:pPr marL="0" indent="0">
              <a:buNone/>
            </a:pPr>
            <a:r>
              <a:rPr lang="cs-CZ" sz="2400" dirty="0"/>
              <a:t>OBCHODNÍ DŮM ZLÍN</a:t>
            </a:r>
          </a:p>
          <a:p>
            <a:pPr marL="0" indent="0">
              <a:buNone/>
            </a:pPr>
            <a:r>
              <a:rPr lang="cs-CZ" sz="2400" dirty="0"/>
              <a:t>náměstí Práce 2523</a:t>
            </a:r>
          </a:p>
          <a:p>
            <a:pPr marL="0" indent="0">
              <a:buNone/>
            </a:pPr>
            <a:r>
              <a:rPr lang="cs-CZ" sz="2400" dirty="0"/>
              <a:t>760 01 Zlín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73823"/>
            <a:ext cx="3298087" cy="219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149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Obchodní centra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Je </a:t>
            </a:r>
            <a:r>
              <a:rPr lang="cs-CZ" sz="2400" dirty="0"/>
              <a:t> budova nebo soustava budov, ve kterých jsou jednotlivé maloobchody, které jsou propojeny cestami pro chůzi z jednoho maloobchodu do </a:t>
            </a:r>
            <a:r>
              <a:rPr lang="cs-CZ" sz="2400" dirty="0" smtClean="0"/>
              <a:t>druhého</a:t>
            </a:r>
          </a:p>
          <a:p>
            <a:r>
              <a:rPr lang="cs-CZ" sz="2400" dirty="0"/>
              <a:t>O</a:t>
            </a:r>
            <a:r>
              <a:rPr lang="cs-CZ" sz="2400" dirty="0" smtClean="0"/>
              <a:t>bchody fungují </a:t>
            </a:r>
            <a:r>
              <a:rPr lang="cs-CZ" sz="2400" dirty="0"/>
              <a:t>samostatně a pod svojí značkou nezávisle na obchodním </a:t>
            </a:r>
            <a:r>
              <a:rPr lang="cs-CZ" sz="2400" dirty="0" smtClean="0"/>
              <a:t>centru</a:t>
            </a:r>
          </a:p>
          <a:p>
            <a:r>
              <a:rPr lang="cs-CZ" sz="2400" dirty="0" smtClean="0"/>
              <a:t>Spojení</a:t>
            </a:r>
            <a:r>
              <a:rPr lang="cs-CZ" sz="2400" dirty="0"/>
              <a:t> </a:t>
            </a:r>
            <a:r>
              <a:rPr lang="cs-CZ" sz="2400" dirty="0" smtClean="0"/>
              <a:t>obchodu stravování</a:t>
            </a:r>
            <a:r>
              <a:rPr lang="cs-CZ" sz="2400" dirty="0"/>
              <a:t>, </a:t>
            </a:r>
            <a:r>
              <a:rPr lang="cs-CZ" sz="2400" dirty="0" smtClean="0"/>
              <a:t>služeb</a:t>
            </a:r>
            <a:r>
              <a:rPr lang="cs-CZ" sz="2400" dirty="0"/>
              <a:t> a často i kulturních a </a:t>
            </a:r>
            <a:r>
              <a:rPr lang="cs-CZ" sz="2400" dirty="0" err="1" smtClean="0"/>
              <a:t>společenskozábavních</a:t>
            </a:r>
            <a:r>
              <a:rPr lang="cs-CZ" sz="2400" dirty="0" smtClean="0"/>
              <a:t> </a:t>
            </a:r>
            <a:r>
              <a:rPr lang="cs-CZ" sz="2400" dirty="0"/>
              <a:t>zařízení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365104"/>
            <a:ext cx="4294295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17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is.mendelu.cz/eknihovna/opory/zobraz_cast.pl?cast=3016</a:t>
            </a:r>
            <a:endParaRPr lang="cs-CZ" dirty="0" smtClean="0"/>
          </a:p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cs.wikipedia.org/wiki/Hlavn%C3%AD_strana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412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Děkujeme za pozornost</a:t>
            </a:r>
            <a:endParaRPr lang="cs-CZ" sz="2800" dirty="0"/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8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5295900" y="4819476"/>
            <a:ext cx="31623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cs-CZ" sz="1000" b="1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Národní pedagogický institut České republiky </a:t>
            </a:r>
            <a:r>
              <a:rPr lang="cs-CZ" sz="1000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000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000" dirty="0">
                <a:solidFill>
                  <a:srgbClr val="858591"/>
                </a:solidFill>
                <a:latin typeface="Arial"/>
              </a:rPr>
              <a:t>modernizace </a:t>
            </a:r>
            <a:r>
              <a:rPr lang="cs-CZ" sz="1000" dirty="0">
                <a:solidFill>
                  <a:srgbClr val="858591"/>
                </a:solidFill>
                <a:latin typeface="Arial"/>
              </a:rPr>
              <a:t>odborného vzdělávání </a:t>
            </a:r>
            <a:endParaRPr lang="cs-CZ" sz="1000" dirty="0">
              <a:solidFill>
                <a:srgbClr val="858591"/>
              </a:solidFill>
              <a:latin typeface="Arial"/>
              <a:cs typeface="Arial" panose="020B0604020202020204" pitchFamily="34" charset="0"/>
            </a:endParaRPr>
          </a:p>
          <a:p>
            <a:pPr defTabSz="685800"/>
            <a:r>
              <a:rPr lang="cs-CZ" sz="1000" b="1" dirty="0">
                <a:solidFill>
                  <a:srgbClr val="858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www.projektmov.cz</a:t>
            </a:r>
            <a:endParaRPr lang="cs-CZ" sz="1000" b="1" dirty="0">
              <a:solidFill>
                <a:srgbClr val="8585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01" y="4533900"/>
            <a:ext cx="1000927" cy="100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18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1237122" y="2857500"/>
            <a:ext cx="6745957" cy="902353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5" name="Obdélník 154"/>
          <p:cNvSpPr/>
          <p:nvPr/>
        </p:nvSpPr>
        <p:spPr>
          <a:xfrm>
            <a:off x="1234011" y="4991100"/>
            <a:ext cx="6796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cs-CZ" sz="1200" dirty="0">
                <a:solidFill>
                  <a:srgbClr val="0A091B"/>
                </a:solidFill>
                <a:latin typeface="Arial"/>
              </a:rPr>
              <a:t>Projekt Modernizace odborného vzdělávání (MOV) rozvíjí kvalitu odborného vzdělávání </a:t>
            </a:r>
            <a:r>
              <a:rPr lang="cs-CZ" sz="1200" dirty="0">
                <a:solidFill>
                  <a:srgbClr val="0A091B"/>
                </a:solidFill>
                <a:latin typeface="Arial"/>
              </a:rPr>
              <a:t/>
            </a:r>
            <a:br>
              <a:rPr lang="cs-CZ" sz="1200" dirty="0">
                <a:solidFill>
                  <a:srgbClr val="0A091B"/>
                </a:solidFill>
                <a:latin typeface="Arial"/>
              </a:rPr>
            </a:br>
            <a:r>
              <a:rPr lang="cs-CZ" sz="1200" dirty="0">
                <a:solidFill>
                  <a:srgbClr val="0A091B"/>
                </a:solidFill>
                <a:latin typeface="Arial"/>
              </a:rPr>
              <a:t>a </a:t>
            </a:r>
            <a:r>
              <a:rPr lang="cs-CZ" sz="1200" dirty="0">
                <a:solidFill>
                  <a:srgbClr val="0A091B"/>
                </a:solidFill>
                <a:latin typeface="Arial"/>
              </a:rPr>
              <a:t>podporuje uplatnitelnost absolventů na trhu práce. Je financován z Evropských strukturálních </a:t>
            </a:r>
            <a:r>
              <a:rPr lang="cs-CZ" sz="1200" dirty="0">
                <a:solidFill>
                  <a:srgbClr val="0A091B"/>
                </a:solidFill>
                <a:latin typeface="Arial"/>
              </a:rPr>
              <a:t/>
            </a:r>
            <a:br>
              <a:rPr lang="cs-CZ" sz="1200" dirty="0">
                <a:solidFill>
                  <a:srgbClr val="0A091B"/>
                </a:solidFill>
                <a:latin typeface="Arial"/>
              </a:rPr>
            </a:br>
            <a:r>
              <a:rPr lang="cs-CZ" sz="1200" dirty="0">
                <a:solidFill>
                  <a:srgbClr val="0A091B"/>
                </a:solidFill>
                <a:latin typeface="Arial"/>
              </a:rPr>
              <a:t>a </a:t>
            </a:r>
            <a:r>
              <a:rPr lang="cs-CZ" sz="1200" dirty="0">
                <a:solidFill>
                  <a:srgbClr val="0A091B"/>
                </a:solidFill>
                <a:latin typeface="Arial"/>
              </a:rPr>
              <a:t>investičních fondů a jeho realizaci zajišťuje Národní pedagogický institut České </a:t>
            </a:r>
            <a:r>
              <a:rPr lang="cs-CZ" sz="1200" dirty="0">
                <a:solidFill>
                  <a:srgbClr val="0A091B"/>
                </a:solidFill>
                <a:latin typeface="Arial"/>
              </a:rPr>
              <a:t>republiky.</a:t>
            </a:r>
            <a:endParaRPr lang="en-US" sz="1400" dirty="0">
              <a:solidFill>
                <a:srgbClr val="85859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9816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Maloobchod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919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Maloobchod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N</a:t>
            </a:r>
            <a:r>
              <a:rPr lang="cs-CZ" sz="2000" dirty="0" smtClean="0"/>
              <a:t>akupuje </a:t>
            </a:r>
            <a:r>
              <a:rPr lang="cs-CZ" sz="2000" dirty="0"/>
              <a:t>zboží od velkoobchodu, nebo od výrobců a prodává </a:t>
            </a:r>
            <a:r>
              <a:rPr lang="cs-CZ" sz="2000" dirty="0" smtClean="0"/>
              <a:t>ho konečnému spotřebiteli (domácnosti, firmy)</a:t>
            </a:r>
          </a:p>
          <a:p>
            <a:r>
              <a:rPr lang="cs-CZ" sz="2000" dirty="0"/>
              <a:t>a) zboží denní poptávky 	</a:t>
            </a:r>
          </a:p>
          <a:p>
            <a:r>
              <a:rPr lang="cs-CZ" sz="2000" dirty="0"/>
              <a:t>b) zboží časté poptávky </a:t>
            </a:r>
          </a:p>
          <a:p>
            <a:r>
              <a:rPr lang="cs-CZ" sz="2000" dirty="0" smtClean="0"/>
              <a:t>c</a:t>
            </a:r>
            <a:r>
              <a:rPr lang="cs-CZ" sz="2000" dirty="0"/>
              <a:t>) zboží občasné </a:t>
            </a:r>
            <a:r>
              <a:rPr lang="cs-CZ" sz="2000" dirty="0" smtClean="0"/>
              <a:t>poptávky</a:t>
            </a:r>
          </a:p>
          <a:p>
            <a:r>
              <a:rPr lang="cs-CZ" sz="2000" dirty="0" smtClean="0"/>
              <a:t>Je </a:t>
            </a:r>
            <a:r>
              <a:rPr lang="cs-CZ" sz="2000" dirty="0"/>
              <a:t>způsob prodeje zpravidla menšího objemu zboží konečnému spotřebiteli </a:t>
            </a:r>
            <a:r>
              <a:rPr lang="cs-CZ" sz="2000" dirty="0" smtClean="0"/>
              <a:t>–tedy obchod </a:t>
            </a:r>
            <a:r>
              <a:rPr lang="cs-CZ" sz="2000" dirty="0"/>
              <a:t>v malém </a:t>
            </a:r>
            <a:r>
              <a:rPr lang="cs-CZ" sz="2000" dirty="0" smtClean="0"/>
              <a:t>měřítku</a:t>
            </a:r>
          </a:p>
          <a:p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333306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Maloobchod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Běžné prodejny potravinářské i nepotravinářské</a:t>
            </a:r>
          </a:p>
          <a:p>
            <a:r>
              <a:rPr lang="cs-CZ" dirty="0" smtClean="0"/>
              <a:t>Supermarkety</a:t>
            </a:r>
          </a:p>
          <a:p>
            <a:r>
              <a:rPr lang="cs-CZ" dirty="0" smtClean="0"/>
              <a:t>Hypermarkety</a:t>
            </a:r>
          </a:p>
          <a:p>
            <a:r>
              <a:rPr lang="cs-CZ" dirty="0" smtClean="0"/>
              <a:t>Diskontní prodejny</a:t>
            </a:r>
          </a:p>
          <a:p>
            <a:r>
              <a:rPr lang="cs-CZ" dirty="0" smtClean="0"/>
              <a:t>Obchodní domy</a:t>
            </a:r>
          </a:p>
          <a:p>
            <a:r>
              <a:rPr lang="cs-CZ" dirty="0" smtClean="0"/>
              <a:t>Odborné velkoprodejny</a:t>
            </a:r>
          </a:p>
          <a:p>
            <a:r>
              <a:rPr lang="cs-CZ" dirty="0" smtClean="0"/>
              <a:t>Pojízdné prodejny</a:t>
            </a:r>
          </a:p>
          <a:p>
            <a:r>
              <a:rPr lang="cs-CZ" dirty="0" smtClean="0"/>
              <a:t>Prodejní automaty</a:t>
            </a:r>
          </a:p>
          <a:p>
            <a:r>
              <a:rPr lang="cs-CZ" dirty="0" smtClean="0"/>
              <a:t>Zásilkový obchod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723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Diskontní prodejny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Diskontní </a:t>
            </a:r>
            <a:r>
              <a:rPr lang="cs-CZ" sz="2400" b="1" dirty="0" smtClean="0"/>
              <a:t>prodejna</a:t>
            </a:r>
          </a:p>
          <a:p>
            <a:r>
              <a:rPr lang="cs-CZ" sz="2400" dirty="0" smtClean="0"/>
              <a:t>Snaží se konkurovat nejnižšími cenami</a:t>
            </a:r>
            <a:endParaRPr lang="cs-CZ" sz="2400" dirty="0"/>
          </a:p>
          <a:p>
            <a:r>
              <a:rPr lang="cs-CZ" sz="2400" dirty="0"/>
              <a:t>N</a:t>
            </a:r>
            <a:r>
              <a:rPr lang="cs-CZ" sz="2400" dirty="0" smtClean="0"/>
              <a:t>epotravinové </a:t>
            </a:r>
            <a:r>
              <a:rPr lang="cs-CZ" sz="2400" dirty="0"/>
              <a:t>zboží je zastoupeno v menší </a:t>
            </a:r>
            <a:r>
              <a:rPr lang="cs-CZ" sz="2400" dirty="0" smtClean="0"/>
              <a:t>míře</a:t>
            </a:r>
          </a:p>
          <a:p>
            <a:r>
              <a:rPr lang="cs-CZ" sz="2400" dirty="0"/>
              <a:t>Omezení nebo vyloučení sortimentu vyžadujícího technicky náročné prodejní zařízení (např. chladící nebo mrazící pulty).</a:t>
            </a:r>
          </a:p>
          <a:p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717032"/>
            <a:ext cx="5021946" cy="237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784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Odborné (specializované) velkoprodejny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N</a:t>
            </a:r>
            <a:r>
              <a:rPr lang="cs-CZ" sz="2000" dirty="0" smtClean="0"/>
              <a:t>epotravinářské zboží</a:t>
            </a:r>
          </a:p>
          <a:p>
            <a:r>
              <a:rPr lang="cs-CZ" sz="2000" dirty="0"/>
              <a:t>S</a:t>
            </a:r>
            <a:r>
              <a:rPr lang="cs-CZ" sz="2000" dirty="0" smtClean="0"/>
              <a:t>amoobslužná forma prodeje</a:t>
            </a:r>
          </a:p>
          <a:p>
            <a:r>
              <a:rPr lang="cs-CZ" sz="2000" dirty="0"/>
              <a:t>P</a:t>
            </a:r>
            <a:r>
              <a:rPr lang="cs-CZ" sz="2000" dirty="0" smtClean="0"/>
              <a:t>řevážně </a:t>
            </a:r>
            <a:r>
              <a:rPr lang="cs-CZ" sz="2000" dirty="0"/>
              <a:t>jednopodlažním řešením </a:t>
            </a:r>
            <a:r>
              <a:rPr lang="cs-CZ" sz="2000" dirty="0" smtClean="0"/>
              <a:t>stavby</a:t>
            </a:r>
          </a:p>
          <a:p>
            <a:r>
              <a:rPr lang="cs-CZ" sz="2000" dirty="0"/>
              <a:t>N</a:t>
            </a:r>
            <a:r>
              <a:rPr lang="cs-CZ" sz="2000" dirty="0" smtClean="0"/>
              <a:t>ižší </a:t>
            </a:r>
            <a:r>
              <a:rPr lang="cs-CZ" sz="2000" dirty="0"/>
              <a:t>cenovou hladinou díky sortimentnímu zaměření a nižším provozním nákladům</a:t>
            </a:r>
            <a:r>
              <a:rPr lang="cs-CZ" sz="2000" dirty="0" smtClean="0"/>
              <a:t>.</a:t>
            </a:r>
          </a:p>
          <a:p>
            <a:r>
              <a:rPr lang="cs-CZ" sz="2000" dirty="0" smtClean="0"/>
              <a:t>Velikost od 600 </a:t>
            </a:r>
            <a:r>
              <a:rPr lang="cs-CZ" sz="2000" dirty="0"/>
              <a:t>do několika tisíc m2.</a:t>
            </a:r>
          </a:p>
          <a:p>
            <a:r>
              <a:rPr lang="cs-CZ" sz="2000" dirty="0"/>
              <a:t>U nás zatím nejrozšířenější typ odborné velkoprodejny je velkoprodejna typu Hobby-centrum (</a:t>
            </a:r>
            <a:r>
              <a:rPr lang="cs-CZ" sz="2000" dirty="0" err="1"/>
              <a:t>Baumax</a:t>
            </a:r>
            <a:r>
              <a:rPr lang="cs-CZ" sz="2000" dirty="0"/>
              <a:t>, OBI).</a:t>
            </a:r>
          </a:p>
          <a:p>
            <a:endParaRPr lang="cs-CZ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414825"/>
            <a:ext cx="6685513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01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7298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cs-CZ" dirty="0"/>
              <a:t>P</a:t>
            </a:r>
            <a:r>
              <a:rPr lang="cs-CZ" dirty="0" smtClean="0"/>
              <a:t>rodejny </a:t>
            </a:r>
            <a:r>
              <a:rPr lang="cs-CZ" dirty="0"/>
              <a:t>smíšeného </a:t>
            </a:r>
            <a:r>
              <a:rPr lang="cs-CZ" dirty="0" smtClean="0"/>
              <a:t>zboží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cs-CZ" sz="2600" dirty="0" smtClean="0"/>
              <a:t>Prodejna</a:t>
            </a:r>
            <a:r>
              <a:rPr lang="cs-CZ" sz="2600" dirty="0"/>
              <a:t>, která nabízí spotřebiteli široký sortiment zboží (elektronika, oblečení, potraviny, drogerie</a:t>
            </a:r>
            <a:r>
              <a:rPr lang="cs-CZ" sz="2600" dirty="0" smtClean="0"/>
              <a:t>,..)</a:t>
            </a:r>
          </a:p>
          <a:p>
            <a:pPr fontAlgn="base"/>
            <a:r>
              <a:rPr lang="cs-CZ" sz="2600" dirty="0" smtClean="0"/>
              <a:t>Převaha potravin</a:t>
            </a:r>
            <a:r>
              <a:rPr lang="cs-CZ" sz="2600" dirty="0"/>
              <a:t> a nápojů </a:t>
            </a:r>
            <a:endParaRPr lang="cs-CZ" sz="2600" dirty="0" smtClean="0"/>
          </a:p>
          <a:p>
            <a:pPr fontAlgn="base"/>
            <a:r>
              <a:rPr lang="cs-CZ" sz="2600" dirty="0" smtClean="0"/>
              <a:t>Nejběžnější drogerie </a:t>
            </a:r>
          </a:p>
          <a:p>
            <a:pPr fontAlgn="base"/>
            <a:r>
              <a:rPr lang="cs-CZ" sz="2600" dirty="0" smtClean="0"/>
              <a:t>Papírenské</a:t>
            </a:r>
            <a:r>
              <a:rPr lang="cs-CZ" sz="2600" dirty="0"/>
              <a:t> a </a:t>
            </a:r>
            <a:r>
              <a:rPr lang="cs-CZ" sz="2600" dirty="0" smtClean="0"/>
              <a:t>kosmetické</a:t>
            </a:r>
            <a:r>
              <a:rPr lang="cs-CZ" sz="2600" dirty="0"/>
              <a:t> </a:t>
            </a:r>
            <a:r>
              <a:rPr lang="cs-CZ" sz="2600" dirty="0" smtClean="0"/>
              <a:t>zboží</a:t>
            </a:r>
          </a:p>
          <a:p>
            <a:pPr fontAlgn="base"/>
            <a:r>
              <a:rPr lang="cs-CZ" sz="2600" dirty="0" smtClean="0"/>
              <a:t>Nejčastěji na vesnicích</a:t>
            </a:r>
          </a:p>
          <a:p>
            <a:pPr fontAlgn="base"/>
            <a:r>
              <a:rPr lang="cs-CZ" sz="2600" dirty="0"/>
              <a:t>Zboží nebývá jednotlivě označeno cenovkami</a:t>
            </a:r>
          </a:p>
          <a:p>
            <a:pPr fontAlgn="base"/>
            <a:endParaRPr lang="cs-CZ" sz="2400" dirty="0" smtClean="0"/>
          </a:p>
          <a:p>
            <a:pPr fontAlgn="base"/>
            <a:r>
              <a:rPr lang="cs-CZ" sz="2400" dirty="0" smtClean="0"/>
              <a:t>AAA </a:t>
            </a:r>
            <a:r>
              <a:rPr lang="cs-CZ" sz="2400" dirty="0"/>
              <a:t>TEXTIL A ELEKTRO PLZEŇ</a:t>
            </a:r>
          </a:p>
          <a:p>
            <a:pPr fontAlgn="base"/>
            <a:r>
              <a:rPr lang="cs-CZ" sz="2400" dirty="0"/>
              <a:t>Americká 24, 301 00 Plzeň</a:t>
            </a:r>
          </a:p>
          <a:p>
            <a:pPr fontAlgn="base"/>
            <a:r>
              <a:rPr lang="cs-CZ" sz="2400" dirty="0"/>
              <a:t>+420 774 253 921</a:t>
            </a:r>
          </a:p>
          <a:p>
            <a:pPr fontAlgn="base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622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Superety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Samoobslužné prodejny</a:t>
            </a:r>
          </a:p>
          <a:p>
            <a:r>
              <a:rPr lang="cs-CZ" sz="2000" dirty="0" smtClean="0"/>
              <a:t>Plocha 200 </a:t>
            </a:r>
            <a:r>
              <a:rPr lang="cs-CZ" sz="2000" dirty="0"/>
              <a:t>– 400 </a:t>
            </a:r>
            <a:r>
              <a:rPr lang="cs-CZ" sz="2000" dirty="0" smtClean="0"/>
              <a:t>m2</a:t>
            </a:r>
          </a:p>
          <a:p>
            <a:r>
              <a:rPr lang="cs-CZ" sz="2000" dirty="0" smtClean="0"/>
              <a:t>Nabízejí </a:t>
            </a:r>
            <a:r>
              <a:rPr lang="cs-CZ" sz="2000" dirty="0"/>
              <a:t>většinou i základní druhy nepotravinářského zboží denní </a:t>
            </a:r>
            <a:r>
              <a:rPr lang="cs-CZ" sz="2000" dirty="0" smtClean="0"/>
              <a:t>potřeby.</a:t>
            </a:r>
          </a:p>
          <a:p>
            <a:r>
              <a:rPr lang="cs-CZ" sz="2000" dirty="0" smtClean="0"/>
              <a:t>Objevují se na nádražích</a:t>
            </a:r>
            <a:r>
              <a:rPr lang="cs-CZ" sz="2000" dirty="0"/>
              <a:t>, letištích, podchodech, odpočívadlech dálnic, jako součást velkých čerpacích </a:t>
            </a:r>
            <a:r>
              <a:rPr lang="cs-CZ" sz="2000" dirty="0" smtClean="0"/>
              <a:t>stanic.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73016"/>
            <a:ext cx="374441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38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Samoobsluha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2000" dirty="0"/>
              <a:t>Coop</a:t>
            </a:r>
          </a:p>
          <a:p>
            <a:r>
              <a:rPr lang="cs-CZ" sz="2000" dirty="0" smtClean="0"/>
              <a:t>Americká 29, 301 00 Plzeň 3</a:t>
            </a:r>
          </a:p>
          <a:p>
            <a:r>
              <a:rPr lang="cs-CZ" sz="2000" dirty="0"/>
              <a:t>Z</a:t>
            </a:r>
            <a:r>
              <a:rPr lang="cs-CZ" sz="2000" dirty="0" smtClean="0"/>
              <a:t>ákazník zde při nakupování obsluhuje sám sebe</a:t>
            </a:r>
          </a:p>
          <a:p>
            <a:r>
              <a:rPr lang="cs-CZ" sz="2000" u="sng" dirty="0"/>
              <a:t>V</a:t>
            </a:r>
            <a:r>
              <a:rPr lang="cs-CZ" sz="2000" u="sng" dirty="0" smtClean="0"/>
              <a:t>ýhody</a:t>
            </a:r>
            <a:r>
              <a:rPr lang="cs-CZ" sz="2000" dirty="0" smtClean="0"/>
              <a:t>: rychlý nákup, lepší výběr zboží, kontrola jakosti, množství a cen</a:t>
            </a:r>
          </a:p>
          <a:p>
            <a:r>
              <a:rPr lang="cs-CZ" sz="2000" u="sng" dirty="0"/>
              <a:t>N</a:t>
            </a:r>
            <a:r>
              <a:rPr lang="cs-CZ" sz="2000" u="sng" dirty="0" smtClean="0"/>
              <a:t>evýhody</a:t>
            </a:r>
            <a:r>
              <a:rPr lang="cs-CZ" sz="2000" dirty="0" smtClean="0"/>
              <a:t>: omezený sortiment, malá prodejní kapacita, náročnost na doplňování a údržbu</a:t>
            </a:r>
          </a:p>
          <a:p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45024"/>
            <a:ext cx="3397560" cy="226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631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NARAL LAYOUT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Vlastní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IMPLICITY - Bright Blue">
    <a:dk1>
      <a:srgbClr val="0A091B"/>
    </a:dk1>
    <a:lt1>
      <a:srgbClr val="F2F2F5"/>
    </a:lt1>
    <a:dk2>
      <a:srgbClr val="858591"/>
    </a:dk2>
    <a:lt2>
      <a:srgbClr val="FFFFFF"/>
    </a:lt2>
    <a:accent1>
      <a:srgbClr val="00B0F0"/>
    </a:accent1>
    <a:accent2>
      <a:srgbClr val="C0C0C8"/>
    </a:accent2>
    <a:accent3>
      <a:srgbClr val="00B0F0"/>
    </a:accent3>
    <a:accent4>
      <a:srgbClr val="00B0F0"/>
    </a:accent4>
    <a:accent5>
      <a:srgbClr val="00B0F0"/>
    </a:accent5>
    <a:accent6>
      <a:srgbClr val="00B0F0"/>
    </a:accent6>
    <a:hlink>
      <a:srgbClr val="0084B4"/>
    </a:hlink>
    <a:folHlink>
      <a:srgbClr val="5CD3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99</TotalTime>
  <Words>230</Words>
  <Application>Microsoft Office PowerPoint</Application>
  <PresentationFormat>Předvádění na obrazovce (4:3)</PresentationFormat>
  <Paragraphs>90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17</vt:i4>
      </vt:variant>
    </vt:vector>
  </HeadingPairs>
  <TitlesOfParts>
    <vt:vector size="24" baseType="lpstr">
      <vt:lpstr>Arial</vt:lpstr>
      <vt:lpstr>Georgia</vt:lpstr>
      <vt:lpstr>Roboto Condensed</vt:lpstr>
      <vt:lpstr>Wingdings</vt:lpstr>
      <vt:lpstr>Wingdings 2</vt:lpstr>
      <vt:lpstr>Administrativní</vt:lpstr>
      <vt:lpstr>GENARAL LAYOUTS</vt:lpstr>
      <vt:lpstr>Prezentace aplikace PowerPoint</vt:lpstr>
      <vt:lpstr>Maloobchod</vt:lpstr>
      <vt:lpstr>Maloobchod</vt:lpstr>
      <vt:lpstr>Maloobchod</vt:lpstr>
      <vt:lpstr>Diskontní prodejny</vt:lpstr>
      <vt:lpstr>Odborné (specializované) velkoprodejny</vt:lpstr>
      <vt:lpstr>Prodejny smíšeného zboží </vt:lpstr>
      <vt:lpstr>Superety</vt:lpstr>
      <vt:lpstr>Samoobsluha</vt:lpstr>
      <vt:lpstr>Supermarket</vt:lpstr>
      <vt:lpstr>Hypermarket</vt:lpstr>
      <vt:lpstr>Obchodní domy</vt:lpstr>
      <vt:lpstr>Obchodní centra</vt:lpstr>
      <vt:lpstr>Zdroje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Maloobchod</dc:title>
  <dc:creator>Frank Tomas</dc:creator>
  <cp:lastModifiedBy>Eva Kejkulová</cp:lastModifiedBy>
  <cp:revision>14</cp:revision>
  <dcterms:created xsi:type="dcterms:W3CDTF">2019-03-13T12:40:13Z</dcterms:created>
  <dcterms:modified xsi:type="dcterms:W3CDTF">2020-04-09T09:29:07Z</dcterms:modified>
</cp:coreProperties>
</file>