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22"/>
  </p:notesMasterIdLst>
  <p:sldIdLst>
    <p:sldId id="324" r:id="rId2"/>
    <p:sldId id="269" r:id="rId3"/>
    <p:sldId id="652" r:id="rId4"/>
    <p:sldId id="654" r:id="rId5"/>
    <p:sldId id="671" r:id="rId6"/>
    <p:sldId id="656" r:id="rId7"/>
    <p:sldId id="657" r:id="rId8"/>
    <p:sldId id="664" r:id="rId9"/>
    <p:sldId id="665" r:id="rId10"/>
    <p:sldId id="666" r:id="rId11"/>
    <p:sldId id="667" r:id="rId12"/>
    <p:sldId id="668" r:id="rId13"/>
    <p:sldId id="669" r:id="rId14"/>
    <p:sldId id="670" r:id="rId15"/>
    <p:sldId id="658" r:id="rId16"/>
    <p:sldId id="659" r:id="rId17"/>
    <p:sldId id="672" r:id="rId18"/>
    <p:sldId id="663" r:id="rId19"/>
    <p:sldId id="673" r:id="rId20"/>
    <p:sldId id="674" r:id="rId21"/>
  </p:sldIdLst>
  <p:sldSz cx="18288000" cy="10287000"/>
  <p:notesSz cx="6858000" cy="9144000"/>
  <p:embeddedFontLst>
    <p:embeddedFont>
      <p:font typeface="Calibri" panose="020F0502020204030204" pitchFamily="34" charset="0"/>
      <p:regular r:id="rId23"/>
      <p:bold r:id="rId24"/>
      <p:italic r:id="rId25"/>
      <p:boldItalic r:id="rId26"/>
    </p:embeddedFont>
    <p:embeddedFont>
      <p:font typeface="Roboto Condensed" panose="020B0604020202020204" charset="0"/>
      <p:regular r:id="rId27"/>
      <p:bold r:id="rId28"/>
      <p:italic r:id="rId29"/>
      <p:boldItalic r:id="rId30"/>
    </p:embeddedFont>
  </p:embeddedFontLst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3E1"/>
    <a:srgbClr val="F2B800"/>
    <a:srgbClr val="4FA7EF"/>
    <a:srgbClr val="F250F2"/>
    <a:srgbClr val="45E33D"/>
    <a:srgbClr val="E642DE"/>
    <a:srgbClr val="64D4EA"/>
    <a:srgbClr val="4CCCE6"/>
    <a:srgbClr val="6CD5EA"/>
    <a:srgbClr val="57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 autoAdjust="0"/>
    <p:restoredTop sz="96764" autoAdjust="0"/>
  </p:normalViewPr>
  <p:slideViewPr>
    <p:cSldViewPr>
      <p:cViewPr varScale="1">
        <p:scale>
          <a:sx n="58" d="100"/>
          <a:sy n="58" d="100"/>
        </p:scale>
        <p:origin x="666" y="90"/>
      </p:cViewPr>
      <p:guideLst>
        <p:guide orient="horz" pos="3240"/>
        <p:guide pos="5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pPr/>
              <a:t>25.03.2020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47700"/>
            <a:ext cx="0" cy="10287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4763" y="0"/>
            <a:ext cx="18288000" cy="10287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477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34" r:id="rId2"/>
    <p:sldLayoutId id="2147483735" r:id="rId3"/>
    <p:sldLayoutId id="2147483736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69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Výrobní úsek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5801" y="2552700"/>
            <a:ext cx="16687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šéfkuchař, asistent šéfkuchaře, kuchaři, pomocné síly</a:t>
            </a:r>
          </a:p>
          <a:p>
            <a:endParaRPr lang="cs-CZ" sz="4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zodpovědnost za správnou přípravu pokrmů během celodenní stravy hostů na všech úsecích výroby-kuchyně, bistra, </a:t>
            </a:r>
            <a:r>
              <a:rPr lang="cs-CZ" sz="4000" dirty="0" err="1">
                <a:solidFill>
                  <a:schemeClr val="tx2">
                    <a:lumMod val="75000"/>
                  </a:schemeClr>
                </a:solidFill>
              </a:rPr>
              <a:t>snack</a:t>
            </a: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 bary, vinárny, pizzerie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Odbytový úsek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200" y="2400300"/>
            <a:ext cx="1661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vedoucí, vrchní číšník, číšníci, barmani, výčepní</a:t>
            </a:r>
          </a:p>
          <a:p>
            <a:endParaRPr lang="cs-CZ" sz="4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zodpovědnost za expedici a celkovou úroveň služeb pro hosty, zajištění nápojů, usazení, odbavení, plateb při konzumaci, </a:t>
            </a:r>
            <a:r>
              <a:rPr lang="cs-CZ" sz="4000" dirty="0" err="1">
                <a:solidFill>
                  <a:schemeClr val="tx2">
                    <a:lumMod val="75000"/>
                  </a:schemeClr>
                </a:solidFill>
              </a:rPr>
              <a:t>room</a:t>
            </a: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 servis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Recepce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62000" y="2171700"/>
            <a:ext cx="15620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vedoucí recepce, recepční - denní, noční </a:t>
            </a:r>
          </a:p>
          <a:p>
            <a:endParaRPr lang="cs-CZ" sz="4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zodpovědnost za správnou evidenci ubytovaných, správné vyřizování ubytovacích požadavků jednotlivých hostů, za evidenci dle platné legislativy, výběry poplatků (lázeňství), příjem a odbavení hostů, správu klíčů, evidence buzení, speciálních přání, příjem VIP hostů, propagace hotelu a okolí</a:t>
            </a:r>
          </a:p>
          <a:p>
            <a:endParaRPr lang="cs-CZ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Ubytovací úsek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5800" y="2476500"/>
            <a:ext cx="166318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vedoucí ubytovacího úseku, </a:t>
            </a:r>
            <a:r>
              <a:rPr lang="cs-CZ" sz="4000" dirty="0" err="1">
                <a:solidFill>
                  <a:schemeClr val="tx2">
                    <a:lumMod val="75000"/>
                  </a:schemeClr>
                </a:solidFill>
              </a:rPr>
              <a:t>bagážista</a:t>
            </a: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, liftboy, pokojské</a:t>
            </a:r>
          </a:p>
          <a:p>
            <a:endParaRPr lang="cs-CZ" sz="4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celková hygiena ubytování, služby spojené se zavazadly, </a:t>
            </a:r>
            <a:r>
              <a:rPr lang="cs-CZ" sz="4000" dirty="0" err="1">
                <a:solidFill>
                  <a:schemeClr val="tx2">
                    <a:lumMod val="75000"/>
                  </a:schemeClr>
                </a:solidFill>
              </a:rPr>
              <a:t>room</a:t>
            </a: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 servisem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Technický úsek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5800" y="2705100"/>
            <a:ext cx="91041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vedoucí údržby, kotelník, údržbář, řidič</a:t>
            </a:r>
          </a:p>
          <a:p>
            <a:endParaRPr lang="cs-CZ" sz="4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celkové logistické zajištění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pracoviště hotelového provozu (1)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14400" y="2400300"/>
            <a:ext cx="16306801" cy="459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Příprava snídaní pro ubytované hosty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Soupis všech ubytovaných hostů-odjezdy-příjezdy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Doplnění veškerých skladových i meziskladových zásob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Příprava jídelních a nápojových lístků, denních menu a specialit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Příprava pokrmů (popř. nápojů) jednotlivých středisek</a:t>
            </a:r>
          </a:p>
        </p:txBody>
      </p:sp>
    </p:spTree>
    <p:extLst>
      <p:ext uri="{BB962C8B-B14F-4D97-AF65-F5344CB8AC3E}">
        <p14:creationId xmlns:p14="http://schemas.microsoft.com/office/powerpoint/2010/main" val="668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621000" cy="629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Kompletní úklidové práce jednotlivých sekcí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Přípravy pokrmů na jednotlivé denní menu, skupinové stravování, soukromé akce, doprovodný program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Příprava na večerní zábavu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Úklidové práce v provozech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</a:rPr>
              <a:t>Příprava na noční vaření, otevření nočních středisek (vinárny, bary)</a:t>
            </a:r>
          </a:p>
          <a:p>
            <a:pPr>
              <a:spcBef>
                <a:spcPts val="400"/>
              </a:spcBef>
            </a:pPr>
            <a:endParaRPr lang="cs-CZ" sz="4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pracoviště hotelového provozu (2)</a:t>
            </a:r>
          </a:p>
        </p:txBody>
      </p:sp>
    </p:spTree>
    <p:extLst>
      <p:ext uri="{BB962C8B-B14F-4D97-AF65-F5344CB8AC3E}">
        <p14:creationId xmlns:p14="http://schemas.microsoft.com/office/powerpoint/2010/main" val="199751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1754326"/>
          </a:xfrm>
        </p:spPr>
        <p:txBody>
          <a:bodyPr/>
          <a:lstStyle/>
          <a:p>
            <a:r>
              <a:rPr lang="cs-CZ" dirty="0" smtClean="0"/>
              <a:t>Citace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0" dirty="0">
                <a:solidFill>
                  <a:schemeClr val="tx1"/>
                </a:solidFill>
              </a:rPr>
              <a:t>DAŠEK, František a Jiří KULIŠ. </a:t>
            </a:r>
            <a:r>
              <a:rPr lang="cs-CZ" b="0" i="1" dirty="0">
                <a:solidFill>
                  <a:schemeClr val="tx1"/>
                </a:solidFill>
              </a:rPr>
              <a:t>Hotelový provoz</a:t>
            </a:r>
            <a:r>
              <a:rPr lang="cs-CZ" b="0" dirty="0">
                <a:solidFill>
                  <a:schemeClr val="tx1"/>
                </a:solidFill>
              </a:rPr>
              <a:t>. Praha: Merkur, 1971.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4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4589502"/>
            <a:ext cx="1188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Děkuji za pozornost!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29000" y="44577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4325600" y="51435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53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591800" y="7924452"/>
            <a:ext cx="632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858591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Národní pedagogický institut České republiky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858591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858591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585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modernizace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8585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odborného vzdělávání 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5859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585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www.projektmov.cz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rgbClr val="85859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01" y="7353300"/>
            <a:ext cx="2001854" cy="200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12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4162842"/>
            <a:ext cx="1188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Organizace práce v ubytovacím zařízení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14800" y="38481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3335000" y="58293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88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700" b="0" i="0" u="none" strike="noStrike" kern="1200" cap="none" spc="0" normalizeH="0" baseline="0" noProof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2468022" y="8267700"/>
            <a:ext cx="13593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 Modernizace odborného vzdělávání (MOV) rozvíjí kvalitu odborného vzdělávání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podporuje uplatnitelnost absolventů na trhu práce. Je financován z Evropských strukturálních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investičních fondů a jeho realizaci zajišťuje Národní pedagogický institut České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91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republiky.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58591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06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Ubytovací zařízení</a:t>
            </a:r>
          </a:p>
        </p:txBody>
      </p:sp>
      <p:sp>
        <p:nvSpPr>
          <p:cNvPr id="6" name="TextBox 23"/>
          <p:cNvSpPr txBox="1"/>
          <p:nvPr/>
        </p:nvSpPr>
        <p:spPr>
          <a:xfrm>
            <a:off x="1295400" y="2476500"/>
            <a:ext cx="15621000" cy="182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Ubytovací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zařízení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nabízí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především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krátkodobé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ubytování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a s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ním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spojené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služby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, a to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jako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předmět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podnikání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474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066800" y="1738372"/>
            <a:ext cx="15963900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Hotel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- je ubytovací zařízení nejméně s 10 pokoji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Motel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- je ubytovací zařízení nejméně s 10 pokoji pro motoristy s nonstop službami a parkováním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Botel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- je hotelové ubytování na pevně kotvící lodi 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Penzión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- poskytuje neomezený rozsah služeb, má 5 – 20 pokojů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ubytovacích zařízení</a:t>
            </a:r>
          </a:p>
        </p:txBody>
      </p:sp>
    </p:spTree>
    <p:extLst>
      <p:ext uri="{BB962C8B-B14F-4D97-AF65-F5344CB8AC3E}">
        <p14:creationId xmlns:p14="http://schemas.microsoft.com/office/powerpoint/2010/main" val="273174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066800" y="1738372"/>
            <a:ext cx="15963900" cy="443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Hotel </a:t>
            </a:r>
            <a:r>
              <a:rPr lang="cs-CZ" sz="32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Garni</a:t>
            </a: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- je ubytovací zařízení, které poskytuje jen snídaně a malé občerstvení, má nejméně 10 pokojů</a:t>
            </a:r>
          </a:p>
          <a:p>
            <a:pPr>
              <a:lnSpc>
                <a:spcPct val="150000"/>
              </a:lnSpc>
            </a:pPr>
            <a:r>
              <a:rPr lang="cs-CZ" sz="32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Hostel</a:t>
            </a: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– je levná turistická ubytovna, určená zejména pro studenty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Apartmán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– 2 a více pokojů se společným sociálním zařízením a kuchyňkou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Ubytovna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– skromně vybavené ubytovací zařízení, zpravidla se společným sociálním zařízením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ubytovacích zařízení</a:t>
            </a:r>
          </a:p>
        </p:txBody>
      </p:sp>
    </p:spTree>
    <p:extLst>
      <p:ext uri="{BB962C8B-B14F-4D97-AF65-F5344CB8AC3E}">
        <p14:creationId xmlns:p14="http://schemas.microsoft.com/office/powerpoint/2010/main" val="4234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62100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Hotelový provoz je, co se týče rozsahu služeb velmi rozsáhlý. </a:t>
            </a:r>
          </a:p>
          <a:p>
            <a:pPr marL="457200" indent="-457200">
              <a:lnSpc>
                <a:spcPct val="150000"/>
              </a:lnSpc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Dělí se do několika základních služeb, které poskytuje.</a:t>
            </a:r>
          </a:p>
          <a:p>
            <a:pPr marL="457200" indent="-457200">
              <a:lnSpc>
                <a:spcPct val="150000"/>
              </a:lnSpc>
            </a:pPr>
            <a:endParaRPr lang="cs-CZ" sz="4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Podle nabídky a kvality služeb je hodnocen systémem hvězdiček:</a:t>
            </a:r>
          </a:p>
          <a:p>
            <a:pPr marL="457200" indent="-457200">
              <a:lnSpc>
                <a:spcPct val="150000"/>
              </a:lnSpc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*  	</a:t>
            </a:r>
            <a:r>
              <a:rPr lang="cs-CZ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tourist</a:t>
            </a: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 		turistická třída</a:t>
            </a:r>
          </a:p>
          <a:p>
            <a:pPr marL="457200" indent="-457200">
              <a:lnSpc>
                <a:spcPct val="150000"/>
              </a:lnSpc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** 	ekonomy 		ekonomická třída</a:t>
            </a:r>
          </a:p>
          <a:p>
            <a:pPr marL="457200" indent="-457200">
              <a:lnSpc>
                <a:spcPct val="150000"/>
              </a:lnSpc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*** 	standard 		standardní třída</a:t>
            </a:r>
          </a:p>
          <a:p>
            <a:pPr marL="457200" indent="-457200">
              <a:lnSpc>
                <a:spcPct val="150000"/>
              </a:lnSpc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**** 	</a:t>
            </a:r>
            <a:r>
              <a:rPr lang="cs-CZ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first</a:t>
            </a: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class</a:t>
            </a: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		první třída</a:t>
            </a:r>
          </a:p>
          <a:p>
            <a:pPr marL="457200" indent="-457200">
              <a:lnSpc>
                <a:spcPct val="150000"/>
              </a:lnSpc>
            </a:pP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*****  	</a:t>
            </a:r>
            <a:r>
              <a:rPr lang="cs-CZ" sz="4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luxury</a:t>
            </a:r>
            <a:r>
              <a:rPr lang="cs-CZ" sz="4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 		luxusní třída</a:t>
            </a:r>
          </a:p>
          <a:p>
            <a:endParaRPr lang="en-US" sz="4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hotelů</a:t>
            </a:r>
          </a:p>
        </p:txBody>
      </p:sp>
    </p:spTree>
    <p:extLst>
      <p:ext uri="{BB962C8B-B14F-4D97-AF65-F5344CB8AC3E}">
        <p14:creationId xmlns:p14="http://schemas.microsoft.com/office/powerpoint/2010/main" val="48736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hotelových služeb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781800" y="1714500"/>
            <a:ext cx="4196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HOTELOVÉ SLUŽBY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57200" y="3467100"/>
            <a:ext cx="48926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STRAVOVACÍ A NÁPOJOVÉ </a:t>
            </a:r>
          </a:p>
          <a:p>
            <a:pPr algn="ctr"/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SLUŽBY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96000" y="3390900"/>
            <a:ext cx="23235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UBYTOVACÍ </a:t>
            </a:r>
          </a:p>
          <a:p>
            <a:pPr algn="ctr"/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SLUŽBY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448800" y="3390900"/>
            <a:ext cx="46015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SPOLEČENSKO-ZÁBAVNÍ </a:t>
            </a:r>
          </a:p>
          <a:p>
            <a:pPr algn="ctr"/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SLUŽBY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4782800" y="3467100"/>
            <a:ext cx="28686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CATERINGOVÉ </a:t>
            </a:r>
          </a:p>
          <a:p>
            <a:pPr algn="ctr"/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SLUŽBY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524000" y="5067300"/>
            <a:ext cx="260840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Nabídka jídel</a:t>
            </a:r>
          </a:p>
          <a:p>
            <a:pPr algn="ctr"/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Nabídka nápojů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638800" y="4991100"/>
            <a:ext cx="3416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Jedno a vícelůžkové </a:t>
            </a: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pokoje</a:t>
            </a:r>
          </a:p>
          <a:p>
            <a:pPr algn="ctr"/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Apartmány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363200" y="4914900"/>
            <a:ext cx="2909707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Bary, diskotéky</a:t>
            </a:r>
          </a:p>
          <a:p>
            <a:pPr algn="ctr"/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Kavárny, vinárny</a:t>
            </a:r>
          </a:p>
          <a:p>
            <a:pPr algn="ctr"/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Sportovní služby, </a:t>
            </a: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Živá hudba</a:t>
            </a: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Společenské hry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4173200" y="5067300"/>
            <a:ext cx="37240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Banketní služby</a:t>
            </a:r>
          </a:p>
          <a:p>
            <a:pPr algn="ctr"/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Stravování v externích </a:t>
            </a:r>
          </a:p>
          <a:p>
            <a:pPr algn="ctr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budovách</a:t>
            </a:r>
          </a:p>
        </p:txBody>
      </p:sp>
      <p:cxnSp>
        <p:nvCxnSpPr>
          <p:cNvPr id="14" name="Přímá spojovací šipka 13"/>
          <p:cNvCxnSpPr/>
          <p:nvPr/>
        </p:nvCxnSpPr>
        <p:spPr>
          <a:xfrm flipH="1">
            <a:off x="2971800" y="2095500"/>
            <a:ext cx="3352800" cy="1143000"/>
          </a:xfrm>
          <a:prstGeom prst="straightConnector1">
            <a:avLst/>
          </a:prstGeom>
          <a:ln w="25400" cap="sq">
            <a:solidFill>
              <a:schemeClr val="accent2"/>
            </a:solidFill>
            <a:bevel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H="1">
            <a:off x="7315200" y="2400300"/>
            <a:ext cx="152400" cy="838200"/>
          </a:xfrm>
          <a:prstGeom prst="straightConnector1">
            <a:avLst/>
          </a:prstGeom>
          <a:ln w="25400" cap="sq">
            <a:solidFill>
              <a:schemeClr val="accent2"/>
            </a:solidFill>
            <a:bevel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9982200" y="2476500"/>
            <a:ext cx="1295400" cy="762000"/>
          </a:xfrm>
          <a:prstGeom prst="straightConnector1">
            <a:avLst/>
          </a:prstGeom>
          <a:ln w="25400" cap="sq">
            <a:solidFill>
              <a:schemeClr val="accent2"/>
            </a:solidFill>
            <a:bevel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11277600" y="1943100"/>
            <a:ext cx="4495800" cy="1295400"/>
          </a:xfrm>
          <a:prstGeom prst="straightConnector1">
            <a:avLst/>
          </a:prstGeom>
          <a:ln w="25400" cap="sq">
            <a:solidFill>
              <a:schemeClr val="accent2"/>
            </a:solidFill>
            <a:bevel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752600" y="8496300"/>
            <a:ext cx="150156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Stravovací a nápojové služby se nejčastěji označují v gastronomii (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Food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Beverage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) jídlo a pití,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znamená to poskytovat veškeré stravovací služby především ubytovaným hostům.</a:t>
            </a:r>
          </a:p>
        </p:txBody>
      </p:sp>
    </p:spTree>
    <p:extLst>
      <p:ext uri="{BB962C8B-B14F-4D97-AF65-F5344CB8AC3E}">
        <p14:creationId xmlns:p14="http://schemas.microsoft.com/office/powerpoint/2010/main" val="185291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práce v hotelu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62000" y="1943100"/>
            <a:ext cx="165354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Organizace práce v hotelu je především o spolupráci jednotlivých středisek. Ve větším hotelu je organizace práce dána stupněm řízení. Nejčastějším modelem úrovně řízení je:</a:t>
            </a:r>
          </a:p>
          <a:p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TOP MANAGEMENT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– vrcholné vedení podniku ředitel, podle kapacity se dále může dělit na personální, ekonomický, prodejní, obchodní</a:t>
            </a:r>
          </a:p>
          <a:p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STŘEDNÍ MANAGEMENT-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provozní management- vedoucí ubytovacího úseku, vedoucí stravovacího úseku, vedoucí technického úseku</a:t>
            </a:r>
          </a:p>
          <a:p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NIŽŠÍ MANAGEMENT-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</a:rPr>
              <a:t>low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 management, zahrnuje vedoucí daných středisek (vedoucí recepce, provozní, šéfkuchař, vedoucí údržby)</a:t>
            </a:r>
          </a:p>
          <a:p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struktura hotelového provozu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620000" y="2019300"/>
            <a:ext cx="193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ŘEDITEL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48200" y="2933700"/>
            <a:ext cx="3073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SEKRETARIÁT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62000" y="5448300"/>
            <a:ext cx="21691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VÝROBNÍ </a:t>
            </a:r>
          </a:p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ÚSEK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62400" y="5448300"/>
            <a:ext cx="2572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ODBYTOVÝ </a:t>
            </a:r>
          </a:p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ÚSEK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696200" y="5372100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RECEPCE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668000" y="5295900"/>
            <a:ext cx="26779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UBYTOVACÍ </a:t>
            </a:r>
          </a:p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ÚSEK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173200" y="5219700"/>
            <a:ext cx="26709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TECHNICKÝ </a:t>
            </a:r>
          </a:p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ÚSEK</a:t>
            </a: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8610600" y="2781300"/>
            <a:ext cx="0" cy="121920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1219200" y="4000500"/>
            <a:ext cx="14173200" cy="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1143000" y="4000500"/>
            <a:ext cx="0" cy="106680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5105400" y="4000500"/>
            <a:ext cx="0" cy="106680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8610600" y="4076700"/>
            <a:ext cx="0" cy="106680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1963400" y="4000500"/>
            <a:ext cx="0" cy="106680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15392400" y="4000500"/>
            <a:ext cx="0" cy="106680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8153400" y="3238500"/>
            <a:ext cx="533400" cy="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10744</TotalTime>
  <Words>608</Words>
  <Application>Microsoft Office PowerPoint</Application>
  <PresentationFormat>Vlastní</PresentationFormat>
  <Paragraphs>110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Roboto Condensed</vt:lpstr>
      <vt:lpstr>GENARAL LAYOUTS</vt:lpstr>
      <vt:lpstr>Prezentace aplikace PowerPoint</vt:lpstr>
      <vt:lpstr>Prezentace aplikace PowerPoint</vt:lpstr>
      <vt:lpstr>Ubytovací zařízení</vt:lpstr>
      <vt:lpstr>Druhy ubytovacích zařízení</vt:lpstr>
      <vt:lpstr>Druhy ubytovacích zařízení</vt:lpstr>
      <vt:lpstr>Klasifikace hotelů</vt:lpstr>
      <vt:lpstr>Rozdělení hotelových služeb</vt:lpstr>
      <vt:lpstr>Organizace práce v hotelu</vt:lpstr>
      <vt:lpstr>Organizační struktura hotelového provozu</vt:lpstr>
      <vt:lpstr>Výrobní úsek</vt:lpstr>
      <vt:lpstr>Odbytový úsek</vt:lpstr>
      <vt:lpstr>Recepce</vt:lpstr>
      <vt:lpstr>Ubytovací úsek</vt:lpstr>
      <vt:lpstr>Technický úsek</vt:lpstr>
      <vt:lpstr>Příprava pracoviště hotelového provozu (1)</vt:lpstr>
      <vt:lpstr>Příprava pracoviště hotelového provozu (2)</vt:lpstr>
      <vt:lpstr>Citace  DAŠEK, František a Jiří KULIŠ. Hotelový provoz. Praha: Merkur, 1971.</vt:lpstr>
      <vt:lpstr>Prezentace aplikace PowerPoint</vt:lpstr>
      <vt:lpstr>Prezentace aplikace PowerPoint</vt:lpstr>
      <vt:lpstr>Prezentace aplikace PowerPoint</vt:lpstr>
    </vt:vector>
  </TitlesOfParts>
  <Company>NUV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 prezentace</dc:title>
  <dc:creator>Velický Jan</dc:creator>
  <cp:lastModifiedBy>Eva Kejkulová</cp:lastModifiedBy>
  <cp:revision>1076</cp:revision>
  <dcterms:created xsi:type="dcterms:W3CDTF">2015-01-20T11:47:48Z</dcterms:created>
  <dcterms:modified xsi:type="dcterms:W3CDTF">2020-03-25T10:07:53Z</dcterms:modified>
</cp:coreProperties>
</file>