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4" r:id="rId4"/>
    <p:sldId id="275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3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4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29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0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0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84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08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5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0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7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FE64-AC3F-4323-A5FD-19C3A7266131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EADC-B54A-4347-8E06-9EC5167F9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4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xt.czu.cz/" TargetMode="External"/><Relationship Id="rId2" Type="http://schemas.openxmlformats.org/officeDocument/2006/relationships/hyperlink" Target="http://www.mendel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" TargetMode="External"/><Relationship Id="rId4" Type="http://schemas.openxmlformats.org/officeDocument/2006/relationships/hyperlink" Target="http://www.biolib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scn2782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3"/>
          <a:stretch>
            <a:fillRect/>
          </a:stretch>
        </p:blipFill>
        <p:spPr bwMode="auto">
          <a:xfrm>
            <a:off x="1524000" y="3200400"/>
            <a:ext cx="3581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scn4707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"/>
            <a:ext cx="4724400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SCN7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1"/>
          <a:stretch>
            <a:fillRect/>
          </a:stretch>
        </p:blipFill>
        <p:spPr bwMode="auto">
          <a:xfrm>
            <a:off x="4953000" y="2876550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N2702 zmens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10228" b="20430"/>
          <a:stretch>
            <a:fillRect/>
          </a:stretch>
        </p:blipFill>
        <p:spPr bwMode="auto">
          <a:xfrm>
            <a:off x="1524000" y="-4763"/>
            <a:ext cx="44196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819400"/>
            <a:ext cx="5791200" cy="1143000"/>
          </a:xfrm>
          <a:solidFill>
            <a:srgbClr val="CCFFFF"/>
          </a:solidFill>
        </p:spPr>
        <p:txBody>
          <a:bodyPr anchor="ctr">
            <a:normAutofit fontScale="90000"/>
          </a:bodyPr>
          <a:lstStyle/>
          <a:p>
            <a:r>
              <a:rPr lang="cs-CZ" altLang="cs-CZ" sz="8000" b="1" dirty="0">
                <a:latin typeface="Tahoma" panose="020B0604030504040204" pitchFamily="34" charset="0"/>
              </a:rPr>
              <a:t>Okopaniny</a:t>
            </a:r>
            <a:endParaRPr lang="cs-CZ" altLang="cs-CZ" sz="4400" dirty="0"/>
          </a:p>
        </p:txBody>
      </p:sp>
      <p:pic>
        <p:nvPicPr>
          <p:cNvPr id="7" name="Obrázek 6" descr="C-OPVVV-MSM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0209"/>
            <a:ext cx="36004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67663"/>
            <a:ext cx="7551868" cy="8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215721"/>
            <a:ext cx="75533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23525" y="4596684"/>
            <a:ext cx="7472966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alt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1 - hlíza brambor narašená</a:t>
            </a:r>
          </a:p>
          <a:p>
            <a:r>
              <a:rPr lang="cs-CZ" alt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2 - hlíza naklíčená</a:t>
            </a:r>
          </a:p>
          <a:p>
            <a:r>
              <a:rPr lang="cs-CZ" alt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3 - hlíza špatně naklíčená</a:t>
            </a: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76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7"/>
          <a:stretch>
            <a:fillRect/>
          </a:stretch>
        </p:blipFill>
        <p:spPr bwMode="auto">
          <a:xfrm>
            <a:off x="1935417" y="3961278"/>
            <a:ext cx="4177933" cy="2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SCN1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>
            <a:fillRect/>
          </a:stretch>
        </p:blipFill>
        <p:spPr bwMode="auto">
          <a:xfrm>
            <a:off x="6848341" y="1171978"/>
            <a:ext cx="4302647" cy="37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N79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 bwMode="auto">
          <a:xfrm>
            <a:off x="1311845" y="227110"/>
            <a:ext cx="4801505" cy="33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7828209" y="4432479"/>
            <a:ext cx="38100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100">
                <a:solidFill>
                  <a:schemeClr val="tx1"/>
                </a:solidFill>
                <a:latin typeface="Times New Roman" panose="02020603050405020304" pitchFamily="18" charset="0"/>
              </a:rPr>
              <a:t>Ruční výsadba,</a:t>
            </a:r>
          </a:p>
          <a:p>
            <a:r>
              <a:rPr lang="cs-CZ" altLang="cs-CZ" sz="2100">
                <a:solidFill>
                  <a:schemeClr val="tx1"/>
                </a:solidFill>
                <a:latin typeface="Times New Roman" panose="02020603050405020304" pitchFamily="18" charset="0"/>
              </a:rPr>
              <a:t> víceřádkové sazeče</a:t>
            </a:r>
          </a:p>
        </p:txBody>
      </p:sp>
      <p:pic>
        <p:nvPicPr>
          <p:cNvPr id="5" name="Picture 7" descr="SAZEN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9" y="2978150"/>
            <a:ext cx="57912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az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09" y="57944"/>
            <a:ext cx="5334000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190983" y="489347"/>
            <a:ext cx="4038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podle oblastí </a:t>
            </a:r>
          </a:p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od 20. dubna do 15.  května</a:t>
            </a:r>
          </a:p>
          <a:p>
            <a:r>
              <a:rPr lang="cs-CZ" altLang="cs-CZ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759048"/>
            <a:ext cx="7675809" cy="57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0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" y="309092"/>
            <a:ext cx="8332631" cy="62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0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2" y="228600"/>
            <a:ext cx="6387921" cy="51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SCN0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0" y="579549"/>
            <a:ext cx="5452056" cy="40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ísen bramboro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" y="2843849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lísen bramborov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48" y="1508662"/>
            <a:ext cx="39528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00855" y="575256"/>
            <a:ext cx="5630862" cy="6762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Plíseň bramborová</a:t>
            </a:r>
          </a:p>
        </p:txBody>
      </p:sp>
      <p:pic>
        <p:nvPicPr>
          <p:cNvPr id="7" name="Picture 2" descr="Dscn2718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40" y="2009104"/>
            <a:ext cx="3308701" cy="24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scn2711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"/>
          <a:stretch>
            <a:fillRect/>
          </a:stretch>
        </p:blipFill>
        <p:spPr bwMode="auto">
          <a:xfrm>
            <a:off x="102033" y="227922"/>
            <a:ext cx="2615409" cy="21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vidíte na obrázku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Dscn0718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33" y="1825834"/>
            <a:ext cx="6259133" cy="469904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0424" y="2966433"/>
            <a:ext cx="3532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cs-CZ" altLang="cs-CZ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Dvouřádkové sklízeče mají výkonnost 3 - 6 ha za 8 h.</a:t>
            </a:r>
            <a:endParaRPr lang="cs-CZ" altLang="cs-CZ" sz="21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7" descr="SKLIZ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79" y="2096439"/>
            <a:ext cx="5072062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10425" y="898302"/>
            <a:ext cx="450445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altLang="cs-CZ" sz="2100" dirty="0">
                <a:solidFill>
                  <a:srgbClr val="000066"/>
                </a:solidFill>
                <a:latin typeface="Times New Roman" panose="02020603050405020304" pitchFamily="18" charset="0"/>
              </a:rPr>
              <a:t>Jednořádkové sklízeče mají výkonnost 0,5 - 3 ha za 8 h (podle typu stroje a jsou vhodné pro výměru 5 - 70 ha.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10424" y="5650635"/>
            <a:ext cx="7467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Sklízíme</a:t>
            </a:r>
            <a:r>
              <a:rPr lang="cs-CZ" altLang="cs-CZ" sz="26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jednořádkovými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nebo </a:t>
            </a:r>
            <a:r>
              <a:rPr lang="cs-CZ" altLang="cs-CZ" sz="26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dvouřádkovými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sklízeči, případně </a:t>
            </a:r>
            <a:r>
              <a:rPr lang="cs-CZ" altLang="cs-CZ" sz="26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ručním</a:t>
            </a:r>
            <a:r>
              <a:rPr lang="cs-CZ" altLang="cs-CZ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sběrem za vyorávačem.</a:t>
            </a:r>
            <a:endParaRPr lang="cs-CZ" altLang="cs-CZ" sz="25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2465-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4" y="304689"/>
            <a:ext cx="7177893" cy="538713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Imag002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4" y="304689"/>
            <a:ext cx="3340100" cy="2878137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6546" y="719070"/>
            <a:ext cx="38862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Bulevnaté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okopaniny </a:t>
            </a:r>
          </a:p>
          <a:p>
            <a:pPr>
              <a:buFontTx/>
              <a:buNone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zásobním orgánem je bulva, zdužnatělý stonek nebo listy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18101" y="719070"/>
            <a:ext cx="3505200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Hlíznaté okopaniny</a:t>
            </a:r>
          </a:p>
          <a:p>
            <a:pPr>
              <a:buFontTx/>
              <a:buNone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zásobním orgánem jsou hlízy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2831" y="3453683"/>
            <a:ext cx="6705600" cy="243196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800" b="1" dirty="0">
                <a:cs typeface="Times New Roman" panose="02020603050405020304" pitchFamily="18" charset="0"/>
              </a:rPr>
              <a:t>Ostatní</a:t>
            </a:r>
            <a:r>
              <a:rPr lang="cs-CZ" altLang="cs-CZ" sz="2800" b="1" dirty="0"/>
              <a:t> okopaniny </a:t>
            </a:r>
          </a:p>
          <a:p>
            <a:pPr>
              <a:spcBef>
                <a:spcPct val="20000"/>
              </a:spcBef>
            </a:pPr>
            <a:r>
              <a:rPr lang="cs-CZ" altLang="cs-CZ" sz="2800" b="1" dirty="0"/>
              <a:t>zásobním orgánem je, zdužnatělý stonek nebo listy	</a:t>
            </a:r>
          </a:p>
          <a:p>
            <a:pPr>
              <a:spcBef>
                <a:spcPct val="20000"/>
              </a:spcBef>
            </a:pPr>
            <a:r>
              <a:rPr lang="cs-CZ" altLang="cs-CZ" sz="2800" b="1" dirty="0"/>
              <a:t>nebo jiné plodiny pěstované obdobným způsobem</a:t>
            </a:r>
          </a:p>
        </p:txBody>
      </p:sp>
    </p:spTree>
    <p:extLst>
      <p:ext uri="{BB962C8B-B14F-4D97-AF65-F5344CB8AC3E}">
        <p14:creationId xmlns:p14="http://schemas.microsoft.com/office/powerpoint/2010/main" val="41480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862-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93" y="200058"/>
            <a:ext cx="8866902" cy="6657942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409" y="2137894"/>
            <a:ext cx="11552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3200" dirty="0"/>
              <a:t>Kuchtík, F., Procházka, I., </a:t>
            </a:r>
            <a:r>
              <a:rPr lang="cs-CZ" altLang="cs-CZ" sz="3200" dirty="0" err="1"/>
              <a:t>Teksl</a:t>
            </a:r>
            <a:r>
              <a:rPr lang="cs-CZ" altLang="cs-CZ" sz="3200" dirty="0"/>
              <a:t>, M., Valeš, J.: </a:t>
            </a:r>
            <a:r>
              <a:rPr lang="cs-CZ" altLang="cs-CZ" sz="3200" i="1" dirty="0"/>
              <a:t>Pěstování rostlin II. - Celostátní učebnice pro střední zemědělské školy.</a:t>
            </a:r>
            <a:r>
              <a:rPr lang="cs-CZ" altLang="cs-CZ" sz="3200" dirty="0"/>
              <a:t> Nakladatelství FEZ, Třebíč, 1995</a:t>
            </a:r>
          </a:p>
          <a:p>
            <a:pPr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2"/>
              </a:rPr>
              <a:t>http://www.mendelu.cz</a:t>
            </a:r>
            <a:endParaRPr lang="cs-CZ" altLang="cs-CZ" sz="3200" dirty="0"/>
          </a:p>
          <a:p>
            <a:pPr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3"/>
              </a:rPr>
              <a:t>http://www.etext.czu.cz</a:t>
            </a:r>
            <a:endParaRPr lang="cs-CZ" altLang="cs-CZ" sz="3200" dirty="0"/>
          </a:p>
          <a:p>
            <a:pPr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4"/>
              </a:rPr>
              <a:t>http://www.biolib.cz</a:t>
            </a:r>
            <a:endParaRPr lang="cs-CZ" altLang="cs-CZ" sz="3200" dirty="0"/>
          </a:p>
          <a:p>
            <a:pPr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5"/>
              </a:rPr>
              <a:t>http://cs.wikipedia.org</a:t>
            </a:r>
            <a:endParaRPr lang="cs-CZ" alt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539409" y="887500"/>
            <a:ext cx="2887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Použité zdroje</a:t>
            </a:r>
          </a:p>
        </p:txBody>
      </p:sp>
    </p:spTree>
    <p:extLst>
      <p:ext uri="{BB962C8B-B14F-4D97-AF65-F5344CB8AC3E}">
        <p14:creationId xmlns:p14="http://schemas.microsoft.com/office/powerpoint/2010/main" val="27855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-OPVVV-MSM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36912"/>
            <a:ext cx="814724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981200" y="4869161"/>
            <a:ext cx="8229600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Projekt Modernizace odborného vzdělávání (MOV) rozvíjí kvalitu odborného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vzdělávání 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podporuje uplatnitelnost absolventů na trhu práce. Je financován z Evropských strukturálních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investičních fondů a jeho realizaci zajišťuje Národní pedagogický institut České republiky.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02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Hospodářský význam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302025" cy="2681981"/>
          </a:xfrm>
          <a:solidFill>
            <a:schemeClr val="accent4">
              <a:lumMod val="60000"/>
              <a:lumOff val="40000"/>
            </a:schemeClr>
          </a:solidFill>
          <a:ln/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Je mnohostranný.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Používá se především jako potravina, kdy v různých úpravách se cení chuťové vlastnosti, snadná </a:t>
            </a:r>
            <a:r>
              <a:rPr lang="cs-CZ" altLang="cs-CZ" dirty="0" smtClean="0"/>
              <a:t>stravitelnost </a:t>
            </a:r>
            <a:r>
              <a:rPr lang="cs-CZ" altLang="cs-CZ" dirty="0"/>
              <a:t>a cenová dostupnost.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Pro krmné účely se dnes využívají pouze hlízy odpadní.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Průmyslové zpracování: výroba škrobu, lihu a dalších produktů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454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7440"/>
          </a:xfrm>
          <a:solidFill>
            <a:srgbClr val="00B050"/>
          </a:solidFill>
        </p:spPr>
        <p:txBody>
          <a:bodyPr/>
          <a:lstStyle/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Brambory jsou jednoleté a patří do čeledi lilkovitých. 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Podzemní část tvoří kořeny a stolony. 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Kořeny mají hustou kořenovou soustavu. 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Stolony jsou podzemní oddenky.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Zkrácený, modifikovaný vegetační vrchol stolonu tvoří hlíza. 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hlízy navázaná na stolon se nazývá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pupková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má méně oček. </a:t>
            </a:r>
          </a:p>
          <a:p>
            <a:pPr>
              <a:spcBef>
                <a:spcPct val="15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Protilehlá korunková část má větší množství oček.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9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5648" y="2484549"/>
            <a:ext cx="7162800" cy="13335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altLang="cs-CZ" sz="3200" dirty="0">
                <a:latin typeface="Times New Roman" panose="02020603050405020304" pitchFamily="18" charset="0"/>
              </a:rPr>
              <a:t>Okopaniny </a:t>
            </a:r>
            <a:r>
              <a:rPr lang="cs-CZ" altLang="cs-CZ" sz="2400" dirty="0">
                <a:latin typeface="Times New Roman" panose="02020603050405020304" pitchFamily="18" charset="0"/>
              </a:rPr>
              <a:t>	krmné,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dirty="0">
                <a:latin typeface="Times New Roman" panose="02020603050405020304" pitchFamily="18" charset="0"/>
              </a:rPr>
              <a:t>			pro lidskou výživu  -  stolní,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dirty="0">
                <a:latin typeface="Times New Roman" panose="02020603050405020304" pitchFamily="18" charset="0"/>
              </a:rPr>
              <a:t>			pro průmyslové zpracování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95648" y="358462"/>
            <a:ext cx="6858000" cy="14478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/>
              <a:t>Okopaniny semenné </a:t>
            </a:r>
            <a:r>
              <a:rPr lang="cs-CZ" altLang="cs-CZ" sz="2000" b="1" dirty="0" smtClean="0"/>
              <a:t>(většinou dvouleté rostliny)</a:t>
            </a:r>
          </a:p>
          <a:p>
            <a:r>
              <a:rPr lang="cs-CZ" altLang="cs-CZ" b="1" dirty="0" smtClean="0"/>
              <a:t>Okopaniny vegetativně množené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6268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Okopaniny hlíznaté</a:t>
            </a:r>
            <a:r>
              <a:rPr lang="cs-CZ" altLang="cs-CZ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cs-CZ" altLang="cs-CZ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7" name="Picture 1027" descr="Brambory12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99" y="2341808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8" descr="Dscn1686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9" y="5892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2530699" y="630420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 b="0">
                <a:solidFill>
                  <a:schemeClr val="tx1"/>
                </a:solidFill>
                <a:latin typeface="Times New Roman" panose="02020603050405020304" pitchFamily="18" charset="0"/>
              </a:rPr>
              <a:t>Čeleď lilkovité</a:t>
            </a: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377780" y="1549401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Brambor hlíznatý</a:t>
            </a:r>
          </a:p>
        </p:txBody>
      </p:sp>
    </p:spTree>
    <p:extLst>
      <p:ext uri="{BB962C8B-B14F-4D97-AF65-F5344CB8AC3E}">
        <p14:creationId xmlns:p14="http://schemas.microsoft.com/office/powerpoint/2010/main" val="2933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3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8" y="423211"/>
            <a:ext cx="7159580" cy="57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scn1686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03031"/>
            <a:ext cx="3168203" cy="23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u="sng" dirty="0">
                <a:solidFill>
                  <a:srgbClr val="256534"/>
                </a:solidFill>
                <a:latin typeface="Times New Roman" panose="02020603050405020304" pitchFamily="18" charset="0"/>
              </a:rPr>
              <a:t>Konzumní brambory se dají pěstovat ve všech výrobních oblastech ČR</a:t>
            </a:r>
            <a:r>
              <a:rPr lang="cs-CZ" altLang="cs-CZ" sz="2400" b="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  <a:endParaRPr lang="cs-CZ" altLang="cs-CZ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4267200" cy="186055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cs-CZ" altLang="cs-CZ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Nejstabilnější výnosy </a:t>
            </a:r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jsou</a:t>
            </a:r>
            <a:r>
              <a:rPr lang="cs-CZ" altLang="cs-CZ" sz="2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dosahovány v bramborářské výrobní oblasti s ročními </a:t>
            </a:r>
            <a:r>
              <a:rPr lang="cs-CZ" altLang="cs-CZ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srážkami 680 - 800 mm.</a:t>
            </a:r>
            <a:endParaRPr lang="cs-CZ" altLang="cs-CZ" sz="28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1577975"/>
            <a:ext cx="899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cs-CZ" altLang="cs-CZ" sz="2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Typicky bramborářské jsou lehčí až středně těžké půdy s dobře propustnou spodinou, </a:t>
            </a:r>
          </a:p>
          <a:p>
            <a:pPr algn="l">
              <a:buFontTx/>
              <a:buChar char="•"/>
            </a:pPr>
            <a:r>
              <a:rPr lang="cs-CZ" altLang="cs-CZ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slabě kyselou půdní						                                                        reakcí pH 5,5 až 6,5</a:t>
            </a:r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buFontTx/>
              <a:buChar char="•"/>
            </a:pPr>
            <a:r>
              <a:rPr lang="cs-CZ" altLang="cs-CZ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s dobrou úrovní staré půdní síly </a:t>
            </a:r>
          </a:p>
        </p:txBody>
      </p:sp>
      <p:pic>
        <p:nvPicPr>
          <p:cNvPr id="9" name="Picture 6" descr="Bramb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2" y="2182812"/>
            <a:ext cx="4249738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77828" y="1143135"/>
            <a:ext cx="6365427" cy="2990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Brambory jsou po sobě snášenlivé,</a:t>
            </a:r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ale neměly by se zařazovat na stejný pozemek </a:t>
            </a:r>
            <a:r>
              <a:rPr lang="cs-CZ" altLang="cs-CZ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dříve než čtvrtým rokem</a:t>
            </a:r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cs-CZ" altLang="cs-CZ" sz="3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(nebezpečí zamoření chorobami a háďátkem bramborovým)</a:t>
            </a:r>
            <a:r>
              <a:rPr lang="cs-CZ" altLang="cs-CZ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</a:p>
          <a:p>
            <a:pPr algn="l">
              <a:buFontTx/>
              <a:buChar char="•"/>
            </a:pPr>
            <a:endParaRPr lang="cs-CZ" altLang="cs-CZ" sz="2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78181"/>
              </p:ext>
            </p:extLst>
          </p:nvPr>
        </p:nvGraphicFramePr>
        <p:xfrm>
          <a:off x="1721477" y="1143134"/>
          <a:ext cx="1728788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Klip" r:id="rId3" imgW="1728720" imgH="3252600" progId="MS_ClipArt_Gallery.2">
                  <p:embed/>
                </p:oleObj>
              </mc:Choice>
              <mc:Fallback>
                <p:oleObj name="Klip" r:id="rId3" imgW="1728720" imgH="3252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477" y="1143134"/>
                        <a:ext cx="1728788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1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435</Words>
  <Application>Microsoft Office PowerPoint</Application>
  <PresentationFormat>Širokoúhlá obrazovka</PresentationFormat>
  <Paragraphs>57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Klip</vt:lpstr>
      <vt:lpstr>Okopaniny</vt:lpstr>
      <vt:lpstr>Prezentace aplikace PowerPoint</vt:lpstr>
      <vt:lpstr>Hospodářský význam </vt:lpstr>
      <vt:lpstr>Charakteristika</vt:lpstr>
      <vt:lpstr>Prezentace aplikace PowerPoint</vt:lpstr>
      <vt:lpstr>Okopaniny hlíznaté </vt:lpstr>
      <vt:lpstr>Prezentace aplikace PowerPoint</vt:lpstr>
      <vt:lpstr>Konzumní brambory se dají pěstovat ve všech výrobních oblastech ČR.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vidíte na obrázku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Okopaniny</dc:title>
  <dc:creator>Miroslav Kudrna</dc:creator>
  <cp:lastModifiedBy>Petra Kundeliusová</cp:lastModifiedBy>
  <cp:revision>7</cp:revision>
  <dcterms:created xsi:type="dcterms:W3CDTF">2019-03-17T08:44:52Z</dcterms:created>
  <dcterms:modified xsi:type="dcterms:W3CDTF">2020-04-08T13:10:59Z</dcterms:modified>
</cp:coreProperties>
</file>