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60" r:id="rId3"/>
    <p:sldId id="256" r:id="rId4"/>
    <p:sldId id="257" r:id="rId5"/>
    <p:sldId id="261" r:id="rId6"/>
    <p:sldId id="262" r:id="rId7"/>
    <p:sldId id="281" r:id="rId8"/>
    <p:sldId id="263" r:id="rId9"/>
    <p:sldId id="282" r:id="rId10"/>
    <p:sldId id="264" r:id="rId11"/>
    <p:sldId id="283" r:id="rId12"/>
    <p:sldId id="265" r:id="rId13"/>
    <p:sldId id="284" r:id="rId14"/>
    <p:sldId id="266" r:id="rId15"/>
    <p:sldId id="285" r:id="rId16"/>
    <p:sldId id="267" r:id="rId17"/>
    <p:sldId id="286" r:id="rId18"/>
    <p:sldId id="268" r:id="rId19"/>
    <p:sldId id="287" r:id="rId20"/>
    <p:sldId id="269" r:id="rId21"/>
    <p:sldId id="288" r:id="rId22"/>
    <p:sldId id="270" r:id="rId23"/>
    <p:sldId id="289" r:id="rId24"/>
    <p:sldId id="293" r:id="rId25"/>
    <p:sldId id="290" r:id="rId26"/>
    <p:sldId id="294" r:id="rId27"/>
    <p:sldId id="291" r:id="rId28"/>
    <p:sldId id="295" r:id="rId29"/>
    <p:sldId id="292" r:id="rId30"/>
    <p:sldId id="296" r:id="rId31"/>
    <p:sldId id="271" r:id="rId32"/>
    <p:sldId id="274" r:id="rId33"/>
    <p:sldId id="297" r:id="rId34"/>
    <p:sldId id="275" r:id="rId35"/>
    <p:sldId id="298" r:id="rId36"/>
    <p:sldId id="276" r:id="rId37"/>
    <p:sldId id="299" r:id="rId38"/>
    <p:sldId id="277" r:id="rId39"/>
    <p:sldId id="300" r:id="rId40"/>
    <p:sldId id="272" r:id="rId41"/>
    <p:sldId id="278" r:id="rId42"/>
    <p:sldId id="301" r:id="rId43"/>
    <p:sldId id="279" r:id="rId44"/>
    <p:sldId id="302" r:id="rId45"/>
    <p:sldId id="280" r:id="rId46"/>
    <p:sldId id="303" r:id="rId47"/>
    <p:sldId id="273" r:id="rId48"/>
    <p:sldId id="305" r:id="rId49"/>
    <p:sldId id="306" r:id="rId50"/>
    <p:sldId id="307" r:id="rId51"/>
    <p:sldId id="308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52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10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84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5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52425" y="431800"/>
            <a:ext cx="0" cy="6858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2425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71561" y="536173"/>
            <a:ext cx="82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000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476250" y="6360113"/>
            <a:ext cx="82486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400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52425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/>
        </p:nvSpPr>
        <p:spPr>
          <a:xfrm>
            <a:off x="476250" y="6360113"/>
            <a:ext cx="82486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400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0000" y="1651000"/>
            <a:ext cx="1371600" cy="1828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cs-CZ" dirty="0" smtClean="0"/>
              <a:t>Kliknutím na ikonu přidáte obrázek.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26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-2382" y="0"/>
            <a:ext cx="9144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029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13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6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89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81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2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80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68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77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A5BFC-0010-4072-A9FE-45CD22C6CB57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4DFC4-3AE4-4447-9B3B-6990987CF328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Zástupný symbol pro obsah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912" y="5538864"/>
            <a:ext cx="1778568" cy="177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8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1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deed.c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4.0/deed.cs" TargetMode="External"/><Relationship Id="rId4" Type="http://schemas.openxmlformats.org/officeDocument/2006/relationships/hyperlink" Target="https://creativecommons.org/licenses/by/3.0/cz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cz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deed.c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cz/" TargetMode="Externa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cz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4.0/deed.cs" TargetMode="Externa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deed.c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cz/" TargetMode="Externa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deed.c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publicdomain/zero/1.0/deed.en" TargetMode="External"/><Relationship Id="rId4" Type="http://schemas.openxmlformats.org/officeDocument/2006/relationships/hyperlink" Target="https://creativecommons.org/licenses/by/3.0/cz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cz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deed.cs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delny.cz/jidelni_listky.aspx" TargetMode="External"/><Relationship Id="rId2" Type="http://schemas.openxmlformats.org/officeDocument/2006/relationships/hyperlink" Target="https://docplayer.cz/15869726-Diferencovana-vyziva-dospelych-osob-dle-charakteru-prace-vlasta-flickov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ologie-chemie.cz/diferencovane-stravovani-potraviny-a-vyziva/" TargetMode="External"/><Relationship Id="rId5" Type="http://schemas.openxmlformats.org/officeDocument/2006/relationships/hyperlink" Target="https://navolnenoze.cz/blog/vyziva/" TargetMode="External"/><Relationship Id="rId4" Type="http://schemas.openxmlformats.org/officeDocument/2006/relationships/hyperlink" Target="https://www.wikiskripta.eu/w/Stravov%C3%A1n%C3%AD_pracuj%C3%ADc%C3%ADch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creativecommons.org/licenses/by-sa/4.0/deed.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237121" y="2667000"/>
            <a:ext cx="6745957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8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76470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7030A0"/>
                </a:solidFill>
              </a:rPr>
              <a:t>Ilustrace – </a:t>
            </a:r>
            <a:r>
              <a:rPr lang="cs-CZ" sz="4000" b="1" dirty="0" smtClean="0">
                <a:solidFill>
                  <a:srgbClr val="7030A0"/>
                </a:solidFill>
              </a:rPr>
              <a:t>předškoláci</a:t>
            </a:r>
            <a:endParaRPr lang="cs-CZ" sz="40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3641764" cy="48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43608" y="5877272"/>
            <a:ext cx="3384376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DOMBROWSKI, </a:t>
            </a:r>
            <a:r>
              <a:rPr lang="cs-CZ" sz="1000" dirty="0" err="1"/>
              <a:t>Quinn</a:t>
            </a:r>
            <a:r>
              <a:rPr lang="cs-CZ" sz="1000" dirty="0"/>
              <a:t>. flickr.com: </a:t>
            </a:r>
            <a:r>
              <a:rPr lang="cs-CZ" sz="1000" i="1" dirty="0" err="1"/>
              <a:t>Bagel</a:t>
            </a:r>
            <a:r>
              <a:rPr lang="cs-CZ" sz="1000" i="1" dirty="0"/>
              <a:t> and </a:t>
            </a:r>
            <a:r>
              <a:rPr lang="cs-CZ" sz="1000" i="1" dirty="0" err="1"/>
              <a:t>fork</a:t>
            </a:r>
            <a:r>
              <a:rPr lang="cs-CZ" sz="1000" dirty="0"/>
              <a:t> [online]. 2017-05-23 [cit. 2019-03-27]. Dostupný pod licencí </a:t>
            </a:r>
            <a:r>
              <a:rPr lang="cs-CZ" sz="1000" dirty="0">
                <a:hlinkClick r:id="rId3"/>
              </a:rPr>
              <a:t>CC-BY-SA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quinnanya</a:t>
            </a:r>
            <a:r>
              <a:rPr lang="cs-CZ" sz="1000" dirty="0"/>
              <a:t>/34674956692/&gt;.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36" y="692696"/>
            <a:ext cx="3664556" cy="4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932040" y="5806425"/>
            <a:ext cx="26642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DOMBROWSKI, </a:t>
            </a:r>
            <a:r>
              <a:rPr lang="cs-CZ" sz="1000" dirty="0" err="1"/>
              <a:t>Quinn</a:t>
            </a:r>
            <a:r>
              <a:rPr lang="cs-CZ" sz="1000" dirty="0"/>
              <a:t>. flickr.com: </a:t>
            </a:r>
            <a:r>
              <a:rPr lang="cs-CZ" sz="1000" i="1" dirty="0" err="1"/>
              <a:t>Eating</a:t>
            </a:r>
            <a:r>
              <a:rPr lang="cs-CZ" sz="1000" i="1" dirty="0"/>
              <a:t> </a:t>
            </a:r>
            <a:r>
              <a:rPr lang="cs-CZ" sz="1000" i="1" dirty="0" err="1"/>
              <a:t>caesar</a:t>
            </a:r>
            <a:r>
              <a:rPr lang="cs-CZ" sz="1000" i="1" dirty="0"/>
              <a:t> </a:t>
            </a:r>
            <a:r>
              <a:rPr lang="cs-CZ" sz="1000" i="1" dirty="0" err="1"/>
              <a:t>salad</a:t>
            </a:r>
            <a:r>
              <a:rPr lang="cs-CZ" sz="1000" dirty="0"/>
              <a:t> [online]. 2017-08-06 [cit. 2019-03-27]. Dostupný pod licencí </a:t>
            </a:r>
            <a:r>
              <a:rPr lang="cs-CZ" sz="1000" dirty="0">
                <a:hlinkClick r:id="rId3"/>
              </a:rPr>
              <a:t>CC-BY-SA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quinnanya</a:t>
            </a:r>
            <a:r>
              <a:rPr lang="cs-CZ" sz="1000" dirty="0"/>
              <a:t>/36268507571/&gt;.</a:t>
            </a:r>
          </a:p>
        </p:txBody>
      </p:sp>
    </p:spTree>
    <p:extLst>
      <p:ext uri="{BB962C8B-B14F-4D97-AF65-F5344CB8AC3E}">
        <p14:creationId xmlns:p14="http://schemas.microsoft.com/office/powerpoint/2010/main" val="15509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Mladší školní věk – I. stupeň ZŠ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90465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pravidelný přísun</a:t>
            </a:r>
            <a:r>
              <a:rPr lang="cs-CZ" dirty="0"/>
              <a:t> potravin po menších dávkách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6x denně,</a:t>
            </a:r>
          </a:p>
          <a:p>
            <a:r>
              <a:rPr lang="cs-CZ" dirty="0" smtClean="0"/>
              <a:t>důležité </a:t>
            </a:r>
            <a:r>
              <a:rPr lang="cs-CZ" dirty="0"/>
              <a:t>jsou </a:t>
            </a:r>
            <a:r>
              <a:rPr lang="cs-CZ" b="1" dirty="0"/>
              <a:t>snídaně a svačiny </a:t>
            </a:r>
            <a:r>
              <a:rPr lang="cs-CZ" dirty="0"/>
              <a:t>kvůli energetické připravenosti na zátěž, jinak snížená pozornost, </a:t>
            </a:r>
            <a:r>
              <a:rPr lang="cs-CZ" dirty="0" smtClean="0"/>
              <a:t>nesoustředěnost</a:t>
            </a:r>
            <a:r>
              <a:rPr lang="cs-CZ" dirty="0"/>
              <a:t>, </a:t>
            </a:r>
            <a:r>
              <a:rPr lang="cs-CZ" dirty="0" smtClean="0"/>
              <a:t>únava,…</a:t>
            </a:r>
          </a:p>
          <a:p>
            <a:r>
              <a:rPr lang="cs-CZ" dirty="0" smtClean="0"/>
              <a:t>pravidelný </a:t>
            </a:r>
            <a:r>
              <a:rPr lang="cs-CZ" b="1" dirty="0"/>
              <a:t>pitný režim </a:t>
            </a:r>
            <a:r>
              <a:rPr lang="cs-CZ" dirty="0" smtClean="0"/>
              <a:t>- omezit sladké a slazené,</a:t>
            </a:r>
          </a:p>
          <a:p>
            <a:r>
              <a:rPr lang="cs-CZ" dirty="0" smtClean="0"/>
              <a:t>důležitý </a:t>
            </a:r>
            <a:r>
              <a:rPr lang="cs-CZ" dirty="0"/>
              <a:t>je </a:t>
            </a:r>
            <a:r>
              <a:rPr lang="cs-CZ" b="1" dirty="0"/>
              <a:t>vápník a fosfor </a:t>
            </a:r>
            <a:r>
              <a:rPr lang="cs-CZ" dirty="0"/>
              <a:t>pro růst kostí, zubů a také </a:t>
            </a:r>
            <a:r>
              <a:rPr lang="cs-CZ" b="1" dirty="0"/>
              <a:t>vitamín </a:t>
            </a:r>
            <a:r>
              <a:rPr lang="cs-CZ" b="1" dirty="0" smtClean="0"/>
              <a:t>D,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vhodné </a:t>
            </a:r>
            <a:r>
              <a:rPr lang="cs-CZ" b="1" dirty="0">
                <a:solidFill>
                  <a:srgbClr val="00B050"/>
                </a:solidFill>
              </a:rPr>
              <a:t>potraviny</a:t>
            </a:r>
            <a:r>
              <a:rPr lang="cs-CZ" dirty="0"/>
              <a:t>: maso, mléčné výrobky, vejce, rýže, kroupy, jáhly, obilné vločky, pohanka, tmavé pečivo, ovoce zelenina, brambory, </a:t>
            </a:r>
            <a:r>
              <a:rPr lang="cs-CZ" dirty="0" smtClean="0"/>
              <a:t>luštěniny.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4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7030A0"/>
                </a:solidFill>
              </a:rPr>
              <a:t>Ilustrace – </a:t>
            </a:r>
            <a:r>
              <a:rPr lang="cs-CZ" sz="4000" b="1" dirty="0" smtClean="0">
                <a:solidFill>
                  <a:srgbClr val="7030A0"/>
                </a:solidFill>
              </a:rPr>
              <a:t>mladší školní věk</a:t>
            </a:r>
            <a:endParaRPr lang="cs-CZ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3"/>
            <a:ext cx="4536504" cy="358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567" y="836713"/>
            <a:ext cx="35636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5163" y="450912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Melissa. flickr.com: </a:t>
            </a:r>
            <a:r>
              <a:rPr lang="cs-CZ" sz="1000" i="1" dirty="0" err="1"/>
              <a:t>Fun</a:t>
            </a:r>
            <a:r>
              <a:rPr lang="cs-CZ" sz="1000" i="1" dirty="0"/>
              <a:t> </a:t>
            </a:r>
            <a:r>
              <a:rPr lang="cs-CZ" sz="1000" i="1" dirty="0" err="1"/>
              <a:t>preschool</a:t>
            </a:r>
            <a:r>
              <a:rPr lang="cs-CZ" sz="1000" i="1" dirty="0"/>
              <a:t> lunch </a:t>
            </a:r>
            <a:r>
              <a:rPr lang="cs-CZ" sz="1000" i="1" dirty="0" err="1"/>
              <a:t>with</a:t>
            </a:r>
            <a:r>
              <a:rPr lang="cs-CZ" sz="1000" i="1" dirty="0"/>
              <a:t> puzzle </a:t>
            </a:r>
            <a:r>
              <a:rPr lang="cs-CZ" sz="1000" i="1" dirty="0" err="1"/>
              <a:t>sandwich</a:t>
            </a:r>
            <a:r>
              <a:rPr lang="cs-CZ" sz="1000" i="1" dirty="0"/>
              <a:t>, </a:t>
            </a:r>
            <a:r>
              <a:rPr lang="cs-CZ" sz="1000" i="1" dirty="0" err="1"/>
              <a:t>grapes</a:t>
            </a:r>
            <a:r>
              <a:rPr lang="cs-CZ" sz="1000" i="1" dirty="0"/>
              <a:t>, </a:t>
            </a:r>
            <a:r>
              <a:rPr lang="cs-CZ" sz="1000" i="1" dirty="0" err="1"/>
              <a:t>hummus</a:t>
            </a:r>
            <a:r>
              <a:rPr lang="cs-CZ" sz="1000" i="1" dirty="0"/>
              <a:t>, </a:t>
            </a:r>
            <a:r>
              <a:rPr lang="cs-CZ" sz="1000" i="1" dirty="0" err="1"/>
              <a:t>cucumbers</a:t>
            </a:r>
            <a:r>
              <a:rPr lang="cs-CZ" sz="1000" i="1" dirty="0"/>
              <a:t> and </a:t>
            </a:r>
            <a:r>
              <a:rPr lang="cs-CZ" sz="1000" i="1" dirty="0" err="1"/>
              <a:t>veggie</a:t>
            </a:r>
            <a:r>
              <a:rPr lang="cs-CZ" sz="1000" i="1" dirty="0"/>
              <a:t> </a:t>
            </a:r>
            <a:r>
              <a:rPr lang="cs-CZ" sz="1000" i="1" dirty="0" err="1"/>
              <a:t>chips</a:t>
            </a:r>
            <a:r>
              <a:rPr lang="cs-CZ" sz="1000" dirty="0"/>
              <a:t> [online]. 2013-04-18 [cit. 2019-03-27]. Dostupný pod licencí </a:t>
            </a:r>
            <a:r>
              <a:rPr lang="cs-CZ" sz="1000" dirty="0">
                <a:hlinkClick r:id="rId4"/>
              </a:rPr>
              <a:t>CC-BY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buzzymelibee</a:t>
            </a:r>
            <a:r>
              <a:rPr lang="cs-CZ" sz="1000" dirty="0"/>
              <a:t>/8661228454/&gt;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48065" y="5960313"/>
            <a:ext cx="3995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DOMBROWSKI, </a:t>
            </a:r>
            <a:r>
              <a:rPr lang="cs-CZ" sz="1000" dirty="0" err="1"/>
              <a:t>Quinn</a:t>
            </a:r>
            <a:r>
              <a:rPr lang="cs-CZ" sz="1000" dirty="0"/>
              <a:t>. flickr.com: </a:t>
            </a:r>
            <a:r>
              <a:rPr lang="cs-CZ" sz="1000" i="1" dirty="0" err="1"/>
              <a:t>Dinner</a:t>
            </a:r>
            <a:r>
              <a:rPr lang="cs-CZ" sz="1000" dirty="0"/>
              <a:t> [online]. 2017-03-13 [cit. 2019-03-27]. Dostupný pod licencí </a:t>
            </a:r>
            <a:r>
              <a:rPr lang="cs-CZ" sz="1000" dirty="0">
                <a:hlinkClick r:id="rId5"/>
              </a:rPr>
              <a:t>CC-BY-SA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quinnanya</a:t>
            </a:r>
            <a:r>
              <a:rPr lang="cs-CZ" sz="1000" dirty="0"/>
              <a:t>/33283348041/&gt;.</a:t>
            </a:r>
          </a:p>
        </p:txBody>
      </p:sp>
    </p:spTree>
    <p:extLst>
      <p:ext uri="{BB962C8B-B14F-4D97-AF65-F5344CB8AC3E}">
        <p14:creationId xmlns:p14="http://schemas.microsoft.com/office/powerpoint/2010/main" val="41418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90872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Starší školní věk – II. stupeň ZŠ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6512" y="692696"/>
            <a:ext cx="9360923" cy="6021288"/>
          </a:xfrm>
        </p:spPr>
        <p:txBody>
          <a:bodyPr>
            <a:normAutofit/>
          </a:bodyPr>
          <a:lstStyle/>
          <a:p>
            <a:r>
              <a:rPr lang="cs-CZ" sz="2400" dirty="0"/>
              <a:t>nápadně </a:t>
            </a:r>
            <a:r>
              <a:rPr lang="cs-CZ" sz="2400" b="1" dirty="0"/>
              <a:t>rychlý růst</a:t>
            </a:r>
            <a:r>
              <a:rPr lang="cs-CZ" sz="2400" dirty="0"/>
              <a:t>, dříve u děvčat, u chlapců </a:t>
            </a:r>
            <a:r>
              <a:rPr lang="cs-CZ" sz="2400" dirty="0" smtClean="0"/>
              <a:t>později,</a:t>
            </a:r>
          </a:p>
          <a:p>
            <a:r>
              <a:rPr lang="cs-CZ" sz="2400" dirty="0" smtClean="0"/>
              <a:t>kosti </a:t>
            </a:r>
            <a:r>
              <a:rPr lang="cs-CZ" sz="2400" dirty="0"/>
              <a:t>sílí a rozšiřují </a:t>
            </a:r>
            <a:r>
              <a:rPr lang="cs-CZ" sz="2400" dirty="0" smtClean="0"/>
              <a:t>se, svaly rostou, </a:t>
            </a:r>
            <a:r>
              <a:rPr lang="cs-CZ" sz="2400" dirty="0"/>
              <a:t>u chlapců fyzická </a:t>
            </a:r>
            <a:r>
              <a:rPr lang="cs-CZ" sz="2400" dirty="0" smtClean="0"/>
              <a:t>síla,</a:t>
            </a:r>
          </a:p>
          <a:p>
            <a:r>
              <a:rPr lang="cs-CZ" sz="2400" dirty="0" smtClean="0"/>
              <a:t>zvětšuje </a:t>
            </a:r>
            <a:r>
              <a:rPr lang="cs-CZ" sz="2400" dirty="0"/>
              <a:t>se kapacita mozku, srdce a </a:t>
            </a:r>
            <a:r>
              <a:rPr lang="cs-CZ" sz="2400" dirty="0" smtClean="0"/>
              <a:t>plic,</a:t>
            </a:r>
          </a:p>
          <a:p>
            <a:r>
              <a:rPr lang="cs-CZ" sz="2400" dirty="0" smtClean="0"/>
              <a:t>začíná </a:t>
            </a:r>
            <a:r>
              <a:rPr lang="cs-CZ" sz="2400" dirty="0"/>
              <a:t>tzv. </a:t>
            </a:r>
            <a:r>
              <a:rPr lang="cs-CZ" sz="2400" b="1" dirty="0"/>
              <a:t>´´druhá puberta´´ </a:t>
            </a:r>
            <a:r>
              <a:rPr lang="cs-CZ" sz="2400" dirty="0" smtClean="0"/>
              <a:t>náladovost, výbušnost, akné,</a:t>
            </a:r>
          </a:p>
          <a:p>
            <a:r>
              <a:rPr lang="cs-CZ" sz="2400" dirty="0" smtClean="0"/>
              <a:t>velmi </a:t>
            </a:r>
            <a:r>
              <a:rPr lang="cs-CZ" sz="2400" dirty="0"/>
              <a:t>důležitý </a:t>
            </a:r>
            <a:r>
              <a:rPr lang="cs-CZ" sz="2400" b="1" dirty="0"/>
              <a:t>pohyb</a:t>
            </a:r>
            <a:r>
              <a:rPr lang="cs-CZ" sz="2400" dirty="0"/>
              <a:t> (chůze i sport) a čerstvý </a:t>
            </a:r>
            <a:r>
              <a:rPr lang="cs-CZ" sz="2400" dirty="0" smtClean="0"/>
              <a:t>vzduch,</a:t>
            </a:r>
          </a:p>
          <a:p>
            <a:r>
              <a:rPr lang="cs-CZ" sz="2400" dirty="0" smtClean="0"/>
              <a:t>důležité </a:t>
            </a:r>
            <a:r>
              <a:rPr lang="cs-CZ" sz="2400" dirty="0"/>
              <a:t>je dodržovat </a:t>
            </a:r>
            <a:r>
              <a:rPr lang="cs-CZ" sz="2400" b="1" dirty="0"/>
              <a:t>pitný režim</a:t>
            </a:r>
            <a:r>
              <a:rPr lang="cs-CZ" sz="2400" dirty="0"/>
              <a:t>, jídlo </a:t>
            </a:r>
            <a:r>
              <a:rPr lang="cs-CZ" sz="2400" b="1" dirty="0"/>
              <a:t>5x denně </a:t>
            </a:r>
            <a:r>
              <a:rPr lang="cs-CZ" sz="2400" dirty="0" smtClean="0"/>
              <a:t>(snídaně!),</a:t>
            </a:r>
          </a:p>
          <a:p>
            <a:r>
              <a:rPr lang="cs-CZ" sz="2400" dirty="0" smtClean="0"/>
              <a:t>u </a:t>
            </a:r>
            <a:r>
              <a:rPr lang="cs-CZ" sz="2400" dirty="0"/>
              <a:t>menstruujících </a:t>
            </a:r>
            <a:r>
              <a:rPr lang="cs-CZ" sz="2400" dirty="0" smtClean="0"/>
              <a:t>dívek </a:t>
            </a:r>
            <a:r>
              <a:rPr lang="cs-CZ" sz="2400" dirty="0"/>
              <a:t>je potřeba zvýšit </a:t>
            </a:r>
            <a:r>
              <a:rPr lang="cs-CZ" sz="2400" b="1" dirty="0"/>
              <a:t>příjem</a:t>
            </a:r>
            <a:r>
              <a:rPr lang="cs-CZ" sz="2400" dirty="0"/>
              <a:t> </a:t>
            </a:r>
            <a:r>
              <a:rPr lang="cs-CZ" sz="2400" b="1" dirty="0" smtClean="0"/>
              <a:t>železa,</a:t>
            </a:r>
          </a:p>
          <a:p>
            <a:r>
              <a:rPr lang="cs-CZ" sz="2400" dirty="0" smtClean="0"/>
              <a:t>potřebné </a:t>
            </a:r>
            <a:r>
              <a:rPr lang="cs-CZ" sz="2400" dirty="0"/>
              <a:t>látky: </a:t>
            </a:r>
            <a:r>
              <a:rPr lang="cs-CZ" sz="2400" b="1" dirty="0"/>
              <a:t>vitamíny D, C, A</a:t>
            </a:r>
            <a:r>
              <a:rPr lang="cs-CZ" sz="2400" dirty="0"/>
              <a:t> </a:t>
            </a:r>
            <a:r>
              <a:rPr lang="cs-CZ" sz="2400" dirty="0" err="1"/>
              <a:t>a</a:t>
            </a:r>
            <a:r>
              <a:rPr lang="cs-CZ" sz="2400" dirty="0"/>
              <a:t> </a:t>
            </a:r>
            <a:r>
              <a:rPr lang="cs-CZ" sz="2400" b="1" dirty="0"/>
              <a:t>vápník</a:t>
            </a:r>
            <a:r>
              <a:rPr lang="cs-CZ" sz="2400" dirty="0"/>
              <a:t> (mléčné </a:t>
            </a:r>
            <a:r>
              <a:rPr lang="cs-CZ" sz="2400" dirty="0" smtClean="0"/>
              <a:t>výrobky),</a:t>
            </a:r>
          </a:p>
          <a:p>
            <a:r>
              <a:rPr lang="cs-CZ" sz="2400" dirty="0" smtClean="0"/>
              <a:t>kvůli </a:t>
            </a:r>
            <a:r>
              <a:rPr lang="cs-CZ" sz="2400" dirty="0"/>
              <a:t>zrychlenému růstu musíme zvýšit </a:t>
            </a:r>
            <a:r>
              <a:rPr lang="cs-CZ" sz="2400" dirty="0" smtClean="0"/>
              <a:t>příjem </a:t>
            </a:r>
            <a:r>
              <a:rPr lang="cs-CZ" sz="2400" b="1" dirty="0" smtClean="0"/>
              <a:t>plnohodnotných bílkovin,</a:t>
            </a:r>
          </a:p>
          <a:p>
            <a:r>
              <a:rPr lang="cs-CZ" sz="2400" b="1" dirty="0" smtClean="0">
                <a:solidFill>
                  <a:srgbClr val="00B050"/>
                </a:solidFill>
              </a:rPr>
              <a:t>vhodné </a:t>
            </a:r>
            <a:r>
              <a:rPr lang="cs-CZ" sz="24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maso, mléčné výrobky, ryby, vejce, těstoviny</a:t>
            </a:r>
            <a:r>
              <a:rPr lang="cs-CZ" sz="2400" dirty="0" smtClean="0"/>
              <a:t>,…</a:t>
            </a:r>
            <a:endParaRPr lang="cs-CZ" sz="2400" dirty="0"/>
          </a:p>
          <a:p>
            <a:r>
              <a:rPr lang="cs-CZ" sz="2400" b="1" dirty="0" smtClean="0">
                <a:solidFill>
                  <a:srgbClr val="FF0000"/>
                </a:solidFill>
              </a:rPr>
              <a:t>nevhodné </a:t>
            </a:r>
            <a:r>
              <a:rPr lang="cs-CZ" sz="2400" b="1" dirty="0">
                <a:solidFill>
                  <a:srgbClr val="FF0000"/>
                </a:solidFill>
              </a:rPr>
              <a:t>potraviny</a:t>
            </a:r>
            <a:r>
              <a:rPr lang="cs-CZ" sz="2400" dirty="0"/>
              <a:t>: fast food, zvýšené množství tuku, </a:t>
            </a:r>
            <a:r>
              <a:rPr lang="cs-CZ" sz="2400" dirty="0" smtClean="0"/>
              <a:t>sladké nápoje</a:t>
            </a:r>
            <a:r>
              <a:rPr lang="cs-CZ" sz="2400" dirty="0"/>
              <a:t>,..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starší školní věk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240360" cy="224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57200" y="3373157"/>
            <a:ext cx="26384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err="1" smtClean="0">
                <a:solidFill>
                  <a:prstClr val="black"/>
                </a:solidFill>
              </a:rPr>
              <a:t>SPANDAWp</a:t>
            </a:r>
            <a:r>
              <a:rPr lang="cs-CZ" sz="1000" dirty="0">
                <a:solidFill>
                  <a:prstClr val="black"/>
                </a:solidFill>
              </a:rPr>
              <a:t>, </a:t>
            </a:r>
            <a:r>
              <a:rPr lang="cs-CZ" sz="1000" dirty="0" err="1">
                <a:solidFill>
                  <a:prstClr val="black"/>
                </a:solidFill>
              </a:rPr>
              <a:t>Amarins</a:t>
            </a:r>
            <a:r>
              <a:rPr lang="cs-CZ" sz="1000" dirty="0">
                <a:solidFill>
                  <a:prstClr val="black"/>
                </a:solidFill>
              </a:rPr>
              <a:t>. flickr.com: </a:t>
            </a:r>
            <a:r>
              <a:rPr lang="cs-CZ" sz="1000" dirty="0" err="1">
                <a:solidFill>
                  <a:prstClr val="black"/>
                </a:solidFill>
              </a:rPr>
              <a:t>Mud</a:t>
            </a:r>
            <a:r>
              <a:rPr lang="cs-CZ" sz="1000" dirty="0">
                <a:solidFill>
                  <a:prstClr val="black"/>
                </a:solidFill>
              </a:rPr>
              <a:t> [online]. 2012-09-10 [cit. 2019-03-27]. Dostupný </a:t>
            </a:r>
            <a:r>
              <a:rPr lang="cs-CZ" sz="1000" dirty="0" smtClean="0">
                <a:solidFill>
                  <a:prstClr val="black"/>
                </a:solidFill>
              </a:rPr>
              <a:t>od </a:t>
            </a:r>
            <a:r>
              <a:rPr lang="cs-CZ" sz="1000" dirty="0">
                <a:solidFill>
                  <a:prstClr val="black"/>
                </a:solidFill>
              </a:rPr>
              <a:t>licencí CC-BY 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</a:t>
            </a:r>
            <a:r>
              <a:rPr lang="cs-CZ" sz="1000" dirty="0" err="1">
                <a:solidFill>
                  <a:prstClr val="black"/>
                </a:solidFill>
              </a:rPr>
              <a:t>amourins</a:t>
            </a:r>
            <a:r>
              <a:rPr lang="cs-CZ" sz="1000" dirty="0">
                <a:solidFill>
                  <a:prstClr val="black"/>
                </a:solidFill>
              </a:rPr>
              <a:t>/7973909116/&gt;.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02400"/>
            <a:ext cx="4330452" cy="309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508104" y="4502825"/>
            <a:ext cx="34663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</a:rPr>
              <a:t>Shelby. flickr.com: Carving Pumpkins [online]. 2017-10-29 [cit. 2019-03-27]. </a:t>
            </a:r>
            <a:r>
              <a:rPr lang="en-US" sz="1000" dirty="0" err="1">
                <a:solidFill>
                  <a:prstClr val="black"/>
                </a:solidFill>
              </a:rPr>
              <a:t>Dostupný</a:t>
            </a:r>
            <a:r>
              <a:rPr lang="en-US" sz="1000" dirty="0">
                <a:solidFill>
                  <a:prstClr val="black"/>
                </a:solidFill>
              </a:rPr>
              <a:t> pod </a:t>
            </a:r>
            <a:r>
              <a:rPr lang="en-US" sz="1000" dirty="0" err="1">
                <a:solidFill>
                  <a:prstClr val="black"/>
                </a:solidFill>
              </a:rPr>
              <a:t>licencí</a:t>
            </a:r>
            <a:r>
              <a:rPr lang="en-US" sz="1000" dirty="0">
                <a:solidFill>
                  <a:prstClr val="black"/>
                </a:solidFill>
              </a:rPr>
              <a:t> CC-BY </a:t>
            </a:r>
            <a:r>
              <a:rPr lang="en-US" sz="1000" dirty="0" err="1">
                <a:solidFill>
                  <a:prstClr val="black"/>
                </a:solidFill>
              </a:rPr>
              <a:t>na</a:t>
            </a:r>
            <a:r>
              <a:rPr lang="en-US" sz="1000" dirty="0">
                <a:solidFill>
                  <a:prstClr val="black"/>
                </a:solidFill>
              </a:rPr>
              <a:t> WWW: &lt;https://www.flickr.com/photos/vwcampin/37988849182/&gt;.</a:t>
            </a:r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48636"/>
            <a:ext cx="2381250" cy="207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4000922" y="5937419"/>
            <a:ext cx="3166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err="1">
                <a:solidFill>
                  <a:prstClr val="black"/>
                </a:solidFill>
              </a:rPr>
              <a:t>roystonlodge</a:t>
            </a:r>
            <a:r>
              <a:rPr lang="cs-CZ" sz="1000" dirty="0">
                <a:solidFill>
                  <a:prstClr val="black"/>
                </a:solidFill>
              </a:rPr>
              <a:t>. Openclipart.org: </a:t>
            </a:r>
            <a:r>
              <a:rPr lang="cs-CZ" sz="1000" dirty="0" err="1">
                <a:solidFill>
                  <a:prstClr val="black"/>
                </a:solidFill>
              </a:rPr>
              <a:t>Icon</a:t>
            </a:r>
            <a:r>
              <a:rPr lang="cs-CZ" sz="1000" dirty="0">
                <a:solidFill>
                  <a:prstClr val="black"/>
                </a:solidFill>
              </a:rPr>
              <a:t>-diet [online]. 2008-09-16 [cit. 2019-03-27]. Dostupný pod licencí Public </a:t>
            </a:r>
            <a:r>
              <a:rPr lang="cs-CZ" sz="1000" dirty="0" err="1">
                <a:solidFill>
                  <a:prstClr val="black"/>
                </a:solidFill>
              </a:rPr>
              <a:t>Domain</a:t>
            </a:r>
            <a:r>
              <a:rPr lang="cs-CZ" sz="1000" dirty="0">
                <a:solidFill>
                  <a:prstClr val="black"/>
                </a:solidFill>
              </a:rPr>
              <a:t> na WWW: &lt;https://openclipart.org/detail/19296/</a:t>
            </a:r>
            <a:r>
              <a:rPr lang="cs-CZ" sz="1000" dirty="0" err="1">
                <a:solidFill>
                  <a:prstClr val="black"/>
                </a:solidFill>
              </a:rPr>
              <a:t>icon</a:t>
            </a:r>
            <a:r>
              <a:rPr lang="cs-CZ" sz="1000" dirty="0">
                <a:solidFill>
                  <a:prstClr val="black"/>
                </a:solidFill>
              </a:rPr>
              <a:t>-diet&gt;.</a:t>
            </a:r>
          </a:p>
        </p:txBody>
      </p:sp>
    </p:spTree>
    <p:extLst>
      <p:ext uri="{BB962C8B-B14F-4D97-AF65-F5344CB8AC3E}">
        <p14:creationId xmlns:p14="http://schemas.microsoft.com/office/powerpoint/2010/main" val="33830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Pubescenti a adolescenti  - středoškoláci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zvyšuje </a:t>
            </a:r>
            <a:r>
              <a:rPr lang="cs-CZ" sz="2400" dirty="0"/>
              <a:t>se </a:t>
            </a:r>
            <a:r>
              <a:rPr lang="cs-CZ" sz="2400" b="1" dirty="0"/>
              <a:t>potřeba energie</a:t>
            </a:r>
            <a:r>
              <a:rPr lang="cs-CZ" sz="2400" dirty="0"/>
              <a:t>, </a:t>
            </a:r>
            <a:r>
              <a:rPr lang="cs-CZ" sz="2400" b="1" dirty="0"/>
              <a:t>bílkovin</a:t>
            </a:r>
            <a:r>
              <a:rPr lang="cs-CZ" sz="2400" dirty="0"/>
              <a:t>, </a:t>
            </a:r>
            <a:r>
              <a:rPr lang="cs-CZ" sz="2400" b="1" dirty="0"/>
              <a:t>minerálních látek </a:t>
            </a:r>
            <a:r>
              <a:rPr lang="cs-CZ" sz="2400" dirty="0"/>
              <a:t>a </a:t>
            </a:r>
            <a:r>
              <a:rPr lang="cs-CZ" sz="2400" b="1" dirty="0" smtClean="0"/>
              <a:t>vitamínů,</a:t>
            </a:r>
            <a:endParaRPr lang="cs-CZ" sz="2400" dirty="0"/>
          </a:p>
          <a:p>
            <a:r>
              <a:rPr lang="cs-CZ" sz="2400" dirty="0" smtClean="0"/>
              <a:t>děvčata </a:t>
            </a:r>
            <a:r>
              <a:rPr lang="cs-CZ" sz="2400" dirty="0"/>
              <a:t>potřebují zvláště </a:t>
            </a:r>
            <a:r>
              <a:rPr lang="cs-CZ" sz="2400" b="1" dirty="0"/>
              <a:t>vápník</a:t>
            </a:r>
            <a:r>
              <a:rPr lang="cs-CZ" sz="2400" dirty="0"/>
              <a:t> a </a:t>
            </a:r>
            <a:r>
              <a:rPr lang="cs-CZ" sz="2400" b="1" dirty="0" smtClean="0"/>
              <a:t>železo,</a:t>
            </a:r>
            <a:endParaRPr lang="cs-CZ" sz="2400" dirty="0"/>
          </a:p>
          <a:p>
            <a:r>
              <a:rPr lang="cs-CZ" sz="2400" dirty="0" smtClean="0"/>
              <a:t>chlapci </a:t>
            </a:r>
            <a:r>
              <a:rPr lang="cs-CZ" sz="2400" dirty="0"/>
              <a:t>energii a </a:t>
            </a:r>
            <a:r>
              <a:rPr lang="cs-CZ" sz="2400" b="1" dirty="0"/>
              <a:t>vitamíny skupiny B</a:t>
            </a:r>
            <a:r>
              <a:rPr lang="cs-CZ" sz="2400" dirty="0"/>
              <a:t>, </a:t>
            </a:r>
            <a:r>
              <a:rPr lang="cs-CZ" sz="2400" b="1" dirty="0"/>
              <a:t>tuky</a:t>
            </a:r>
            <a:r>
              <a:rPr lang="cs-CZ" sz="2400" dirty="0"/>
              <a:t>, </a:t>
            </a:r>
            <a:r>
              <a:rPr lang="cs-CZ" sz="2400" b="1" dirty="0" smtClean="0"/>
              <a:t>sacharidy,</a:t>
            </a:r>
            <a:endParaRPr lang="cs-CZ" sz="2400" b="1" dirty="0"/>
          </a:p>
          <a:p>
            <a:r>
              <a:rPr lang="cs-CZ" sz="2400" b="1" dirty="0" smtClean="0"/>
              <a:t>pravidelným </a:t>
            </a:r>
            <a:r>
              <a:rPr lang="cs-CZ" sz="2400" b="1" dirty="0"/>
              <a:t>cvičením </a:t>
            </a:r>
            <a:r>
              <a:rPr lang="cs-CZ" sz="2400" dirty="0"/>
              <a:t>se zlepšuje funkce jednotlivých </a:t>
            </a:r>
            <a:r>
              <a:rPr lang="cs-CZ" sz="2400" dirty="0" smtClean="0"/>
              <a:t>orgánů – zlepšuje se pohybová koordinace, </a:t>
            </a:r>
            <a:r>
              <a:rPr lang="cs-CZ" sz="2400" dirty="0"/>
              <a:t>zvyšuje se </a:t>
            </a:r>
            <a:r>
              <a:rPr lang="cs-CZ" sz="2400" dirty="0" smtClean="0"/>
              <a:t>výkonnost,</a:t>
            </a:r>
            <a:endParaRPr lang="cs-CZ" sz="2400" dirty="0"/>
          </a:p>
          <a:p>
            <a:r>
              <a:rPr lang="cs-CZ" sz="2400" b="1" dirty="0" smtClean="0">
                <a:solidFill>
                  <a:srgbClr val="00B050"/>
                </a:solidFill>
              </a:rPr>
              <a:t>vhodné </a:t>
            </a:r>
            <a:r>
              <a:rPr lang="cs-CZ" sz="24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maso drůbeží, libové, mléko, zakysané mléčné výrobky, sýry, ryby, ředěné ovocné a zeleninové šťávy, rostlinné oleje, </a:t>
            </a:r>
            <a:r>
              <a:rPr lang="cs-CZ" sz="2400" dirty="0" smtClean="0"/>
              <a:t>cereálie,...</a:t>
            </a:r>
            <a:endParaRPr lang="cs-CZ" sz="2400" dirty="0"/>
          </a:p>
          <a:p>
            <a:r>
              <a:rPr lang="cs-CZ" sz="2400" b="1" dirty="0" smtClean="0">
                <a:solidFill>
                  <a:srgbClr val="FF0000"/>
                </a:solidFill>
              </a:rPr>
              <a:t>nevhodné </a:t>
            </a:r>
            <a:r>
              <a:rPr lang="cs-CZ" sz="2400" b="1" dirty="0">
                <a:solidFill>
                  <a:srgbClr val="FF0000"/>
                </a:solidFill>
              </a:rPr>
              <a:t>potraviny</a:t>
            </a:r>
            <a:r>
              <a:rPr lang="cs-CZ" sz="2400" dirty="0"/>
              <a:t>: smažené pokrmy, brambůrky, uzeniny, paštiky, bílé pečivo, přeslazené </a:t>
            </a:r>
            <a:r>
              <a:rPr lang="cs-CZ" sz="2400" dirty="0" smtClean="0"/>
              <a:t>limonády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32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pubescenti a adolescenti</a:t>
            </a:r>
            <a:endParaRPr lang="cs-CZ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1" y="1186225"/>
            <a:ext cx="3739759" cy="323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79512" y="4669006"/>
            <a:ext cx="36685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BARKLIMORE</a:t>
            </a:r>
            <a:r>
              <a:rPr lang="cs-CZ" sz="1000" dirty="0">
                <a:solidFill>
                  <a:prstClr val="black"/>
                </a:solidFill>
              </a:rPr>
              <a:t>, </a:t>
            </a:r>
            <a:r>
              <a:rPr lang="cs-CZ" sz="1000" dirty="0" err="1">
                <a:solidFill>
                  <a:prstClr val="black"/>
                </a:solidFill>
              </a:rPr>
              <a:t>Corrie</a:t>
            </a:r>
            <a:r>
              <a:rPr lang="cs-CZ" sz="1000" dirty="0">
                <a:solidFill>
                  <a:prstClr val="black"/>
                </a:solidFill>
              </a:rPr>
              <a:t>. flickr.com: Best fast food </a:t>
            </a:r>
            <a:r>
              <a:rPr lang="cs-CZ" sz="1000" dirty="0" err="1">
                <a:solidFill>
                  <a:prstClr val="black"/>
                </a:solidFill>
              </a:rPr>
              <a:t>franchise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ever</a:t>
            </a:r>
            <a:r>
              <a:rPr lang="cs-CZ" sz="1000" dirty="0">
                <a:solidFill>
                  <a:prstClr val="black"/>
                </a:solidFill>
              </a:rPr>
              <a:t>! [online]. 2012-09-25 [cit. 2019-03-27]. Dostupný pod licencí CC-BY 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</a:t>
            </a:r>
            <a:r>
              <a:rPr lang="cs-CZ" sz="1000" dirty="0" err="1">
                <a:solidFill>
                  <a:prstClr val="black"/>
                </a:solidFill>
              </a:rPr>
              <a:t>corrieb</a:t>
            </a:r>
            <a:r>
              <a:rPr lang="cs-CZ" sz="1000" dirty="0">
                <a:solidFill>
                  <a:prstClr val="black"/>
                </a:solidFill>
              </a:rPr>
              <a:t>/8022849842/&gt;.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86226"/>
            <a:ext cx="4269222" cy="320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076056" y="4909464"/>
            <a:ext cx="3550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</a:rPr>
              <a:t>BIRNIE, Paul. flickr.com: French fast food [online]. 2010-05-31 [cit. 2019-03-27]. </a:t>
            </a:r>
            <a:r>
              <a:rPr lang="en-US" sz="1000" dirty="0" err="1">
                <a:solidFill>
                  <a:prstClr val="black"/>
                </a:solidFill>
              </a:rPr>
              <a:t>Dostupný</a:t>
            </a:r>
            <a:r>
              <a:rPr lang="en-US" sz="1000" dirty="0">
                <a:solidFill>
                  <a:prstClr val="black"/>
                </a:solidFill>
              </a:rPr>
              <a:t> pod </a:t>
            </a:r>
            <a:r>
              <a:rPr lang="en-US" sz="1000" dirty="0" err="1">
                <a:solidFill>
                  <a:prstClr val="black"/>
                </a:solidFill>
              </a:rPr>
              <a:t>licencí</a:t>
            </a:r>
            <a:r>
              <a:rPr lang="en-US" sz="1000" dirty="0">
                <a:solidFill>
                  <a:prstClr val="black"/>
                </a:solidFill>
              </a:rPr>
              <a:t> CC-BY </a:t>
            </a:r>
            <a:r>
              <a:rPr lang="en-US" sz="1000" dirty="0" err="1">
                <a:solidFill>
                  <a:prstClr val="black"/>
                </a:solidFill>
              </a:rPr>
              <a:t>na</a:t>
            </a:r>
            <a:r>
              <a:rPr lang="en-US" sz="1000" dirty="0">
                <a:solidFill>
                  <a:prstClr val="black"/>
                </a:solidFill>
              </a:rPr>
              <a:t> WWW: &lt;https://www.flickr.com/photos/chameleongreen/4653725589/&gt;.</a:t>
            </a:r>
            <a:endParaRPr lang="cs-CZ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052736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Aktivně pracující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9368"/>
            <a:ext cx="8964488" cy="568863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dodržujeme zásady </a:t>
            </a:r>
            <a:r>
              <a:rPr lang="cs-CZ" sz="2400" b="1" dirty="0" smtClean="0"/>
              <a:t>racionální výživy,</a:t>
            </a:r>
          </a:p>
          <a:p>
            <a:r>
              <a:rPr lang="cs-CZ" sz="2400" b="1" dirty="0"/>
              <a:t>p</a:t>
            </a:r>
            <a:r>
              <a:rPr lang="cs-CZ" sz="2400" b="1" dirty="0" smtClean="0"/>
              <a:t>ravidelné</a:t>
            </a:r>
            <a:r>
              <a:rPr lang="cs-CZ" sz="2400" dirty="0" smtClean="0"/>
              <a:t> stravovací režimy a pitný režim,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ravidelný </a:t>
            </a:r>
            <a:r>
              <a:rPr lang="cs-CZ" sz="2400" b="1" dirty="0" smtClean="0"/>
              <a:t>pohyb</a:t>
            </a:r>
            <a:r>
              <a:rPr lang="cs-CZ" sz="2400" dirty="0" smtClean="0"/>
              <a:t>, přestávky v práci,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travování v jídelnách, restauracích, kantýnách,</a:t>
            </a:r>
          </a:p>
          <a:p>
            <a:r>
              <a:rPr lang="cs-CZ" sz="2400" dirty="0"/>
              <a:t>n</a:t>
            </a:r>
            <a:r>
              <a:rPr lang="cs-CZ" sz="2400" dirty="0" smtClean="0"/>
              <a:t>ezbytná výše energetické hodnoty jídla se odvíjí od pracovní zátěže, pracovní směny, podmínek ke stravování,</a:t>
            </a:r>
          </a:p>
          <a:p>
            <a:r>
              <a:rPr lang="cs-CZ" sz="2400" b="1" dirty="0">
                <a:solidFill>
                  <a:srgbClr val="00B050"/>
                </a:solidFill>
              </a:rPr>
              <a:t>u</a:t>
            </a:r>
            <a:r>
              <a:rPr lang="cs-CZ" sz="2400" b="1" dirty="0" smtClean="0">
                <a:solidFill>
                  <a:srgbClr val="00B050"/>
                </a:solidFill>
              </a:rPr>
              <a:t>přednostňujeme:</a:t>
            </a:r>
            <a:r>
              <a:rPr lang="cs-CZ" sz="2400" dirty="0" smtClean="0"/>
              <a:t> </a:t>
            </a:r>
            <a:r>
              <a:rPr lang="cs-CZ" sz="2400" b="1" dirty="0" smtClean="0"/>
              <a:t>kvalitní bílkoviny</a:t>
            </a:r>
            <a:r>
              <a:rPr lang="cs-CZ" sz="2400" dirty="0" smtClean="0"/>
              <a:t>, </a:t>
            </a:r>
            <a:r>
              <a:rPr lang="cs-CZ" sz="2400" b="1" dirty="0" smtClean="0"/>
              <a:t>komplexní sacharidy</a:t>
            </a:r>
            <a:r>
              <a:rPr lang="cs-CZ" sz="2400" dirty="0" smtClean="0"/>
              <a:t>, </a:t>
            </a:r>
            <a:r>
              <a:rPr lang="cs-CZ" sz="2400" b="1" dirty="0" smtClean="0"/>
              <a:t>zdravé tuky</a:t>
            </a:r>
            <a:r>
              <a:rPr lang="cs-CZ" sz="2400" dirty="0" smtClean="0"/>
              <a:t>, </a:t>
            </a:r>
            <a:r>
              <a:rPr lang="cs-CZ" sz="2400" b="1" dirty="0" smtClean="0"/>
              <a:t>zeleninu</a:t>
            </a:r>
            <a:r>
              <a:rPr lang="cs-CZ" sz="2400" dirty="0" smtClean="0"/>
              <a:t> a ovoce jako zdroj vitamínů, </a:t>
            </a:r>
            <a:r>
              <a:rPr lang="cs-CZ" sz="2400" b="1" dirty="0" smtClean="0"/>
              <a:t>nealkoholické nápoje,…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nedoporučujeme: </a:t>
            </a:r>
            <a:r>
              <a:rPr lang="cs-CZ" sz="2400" b="1" dirty="0" smtClean="0"/>
              <a:t>tučná jídla </a:t>
            </a:r>
            <a:r>
              <a:rPr lang="cs-CZ" sz="2400" dirty="0" smtClean="0"/>
              <a:t>(snižují soustředěnost), kofeinové či alkoholické nápoje, příliš kávy</a:t>
            </a:r>
            <a:r>
              <a:rPr lang="cs-CZ" sz="2800" dirty="0" smtClean="0"/>
              <a:t>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553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aktivně pracující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23631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98826" y="538541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WEAVER, </a:t>
            </a:r>
            <a:r>
              <a:rPr lang="cs-CZ" sz="1000" dirty="0" err="1"/>
              <a:t>Benutzer:The</a:t>
            </a:r>
            <a:r>
              <a:rPr lang="cs-CZ" sz="1000" dirty="0"/>
              <a:t>. Wikimedia.org: </a:t>
            </a:r>
            <a:r>
              <a:rPr lang="cs-CZ" sz="1000" i="1" dirty="0"/>
              <a:t>Brunch3</a:t>
            </a:r>
            <a:r>
              <a:rPr lang="cs-CZ" sz="1000" dirty="0"/>
              <a:t> [online]. 2013-01-11 [cit. 2019-03-27]. Dostupný pod licencí Public </a:t>
            </a:r>
            <a:r>
              <a:rPr lang="cs-CZ" sz="1000" dirty="0" err="1"/>
              <a:t>domain</a:t>
            </a:r>
            <a:r>
              <a:rPr lang="cs-CZ" sz="1000" dirty="0"/>
              <a:t> na WWW: &lt;https://commons.wikimedia.org/wiki/File:Brunch3.jpg&gt;.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91" y="1268760"/>
            <a:ext cx="466316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886482" y="4819218"/>
            <a:ext cx="324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BROWN, Billy. flickr.com: </a:t>
            </a:r>
            <a:r>
              <a:rPr lang="cs-CZ" sz="1000" i="1" dirty="0"/>
              <a:t>Brian </a:t>
            </a:r>
            <a:r>
              <a:rPr lang="cs-CZ" sz="1000" i="1" dirty="0" err="1"/>
              <a:t>the</a:t>
            </a:r>
            <a:r>
              <a:rPr lang="cs-CZ" sz="1000" i="1" dirty="0"/>
              <a:t> </a:t>
            </a:r>
            <a:r>
              <a:rPr lang="cs-CZ" sz="1000" i="1" dirty="0" err="1"/>
              <a:t>Chef</a:t>
            </a:r>
            <a:r>
              <a:rPr lang="cs-CZ" sz="1000" dirty="0"/>
              <a:t> [online]. 2010-05-07 [cit. 2019-03-27]. Dostupný pod licencí </a:t>
            </a:r>
            <a:r>
              <a:rPr lang="cs-CZ" sz="1000" dirty="0">
                <a:hlinkClick r:id="rId4"/>
              </a:rPr>
              <a:t>CC-BY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ccstb</a:t>
            </a:r>
            <a:r>
              <a:rPr lang="cs-CZ" sz="1000" dirty="0"/>
              <a:t>/4586665973/&gt;.</a:t>
            </a:r>
          </a:p>
        </p:txBody>
      </p:sp>
    </p:spTree>
    <p:extLst>
      <p:ext uri="{BB962C8B-B14F-4D97-AF65-F5344CB8AC3E}">
        <p14:creationId xmlns:p14="http://schemas.microsoft.com/office/powerpoint/2010/main" val="11500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14" y="-30832"/>
            <a:ext cx="8928992" cy="108356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/>
            </a:r>
            <a:br>
              <a:rPr lang="cs-CZ" b="1" dirty="0" smtClean="0">
                <a:solidFill>
                  <a:srgbClr val="7030A0"/>
                </a:solidFill>
              </a:rPr>
            </a:br>
            <a:r>
              <a:rPr lang="cs-CZ" b="1" dirty="0" smtClean="0">
                <a:solidFill>
                  <a:srgbClr val="7030A0"/>
                </a:solidFill>
              </a:rPr>
              <a:t>Senioři</a:t>
            </a:r>
            <a:br>
              <a:rPr lang="cs-CZ" b="1" dirty="0" smtClean="0">
                <a:solidFill>
                  <a:srgbClr val="7030A0"/>
                </a:solidFill>
              </a:rPr>
            </a:b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68863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bereme </a:t>
            </a:r>
            <a:r>
              <a:rPr lang="cs-CZ" sz="2400" dirty="0"/>
              <a:t>ohled na </a:t>
            </a:r>
            <a:r>
              <a:rPr lang="cs-CZ" sz="2400" b="1" dirty="0"/>
              <a:t>fyzický stav </a:t>
            </a:r>
            <a:r>
              <a:rPr lang="cs-CZ" sz="2400" dirty="0" smtClean="0"/>
              <a:t>člověka,</a:t>
            </a:r>
          </a:p>
          <a:p>
            <a:r>
              <a:rPr lang="cs-CZ" sz="2400" dirty="0" smtClean="0"/>
              <a:t>někteří </a:t>
            </a:r>
            <a:r>
              <a:rPr lang="cs-CZ" sz="2400" dirty="0"/>
              <a:t>jsou upoutáni na lůžko, nepohybují se, proto jejich strava má být </a:t>
            </a:r>
            <a:r>
              <a:rPr lang="cs-CZ" sz="2400" b="1" dirty="0"/>
              <a:t>méně </a:t>
            </a:r>
            <a:r>
              <a:rPr lang="cs-CZ" sz="2400" b="1" dirty="0" smtClean="0"/>
              <a:t>vydatná</a:t>
            </a:r>
            <a:r>
              <a:rPr lang="cs-CZ" sz="2400" dirty="0" smtClean="0"/>
              <a:t>, ale dostatečný </a:t>
            </a:r>
            <a:r>
              <a:rPr lang="cs-CZ" sz="2400" b="1" dirty="0" smtClean="0"/>
              <a:t>pitný režim,</a:t>
            </a:r>
          </a:p>
          <a:p>
            <a:r>
              <a:rPr lang="cs-CZ" sz="2400" dirty="0" smtClean="0"/>
              <a:t>změny </a:t>
            </a:r>
            <a:r>
              <a:rPr lang="cs-CZ" sz="2400" dirty="0"/>
              <a:t>jsou i v trávicím systému, bývá </a:t>
            </a:r>
            <a:r>
              <a:rPr lang="cs-CZ" sz="2400" b="1" dirty="0"/>
              <a:t>nižší produkce trávicích </a:t>
            </a:r>
            <a:r>
              <a:rPr lang="cs-CZ" sz="2400" b="1" dirty="0" smtClean="0"/>
              <a:t>šťáv,</a:t>
            </a:r>
          </a:p>
          <a:p>
            <a:r>
              <a:rPr lang="cs-CZ" sz="2400" dirty="0" smtClean="0"/>
              <a:t>je </a:t>
            </a:r>
            <a:r>
              <a:rPr lang="cs-CZ" sz="2400" dirty="0"/>
              <a:t>zpomalena </a:t>
            </a:r>
            <a:r>
              <a:rPr lang="cs-CZ" sz="2400" b="1" dirty="0"/>
              <a:t>peristaltika střev </a:t>
            </a:r>
            <a:r>
              <a:rPr lang="cs-CZ" sz="2400" dirty="0"/>
              <a:t>= sklon k </a:t>
            </a:r>
            <a:r>
              <a:rPr lang="cs-CZ" sz="2400" dirty="0" smtClean="0"/>
              <a:t>zácpě,</a:t>
            </a:r>
          </a:p>
          <a:p>
            <a:r>
              <a:rPr lang="cs-CZ" sz="2400" dirty="0" smtClean="0"/>
              <a:t>chrup </a:t>
            </a:r>
            <a:r>
              <a:rPr lang="cs-CZ" sz="2400" dirty="0"/>
              <a:t>je </a:t>
            </a:r>
            <a:r>
              <a:rPr lang="cs-CZ" sz="2400" dirty="0" smtClean="0"/>
              <a:t>nedostatečný, </a:t>
            </a:r>
            <a:r>
              <a:rPr lang="cs-CZ" sz="2400" b="1" dirty="0" smtClean="0"/>
              <a:t>zhoršené</a:t>
            </a:r>
            <a:r>
              <a:rPr lang="cs-CZ" sz="2400" dirty="0" smtClean="0"/>
              <a:t> chuťové vjemy,</a:t>
            </a:r>
          </a:p>
          <a:p>
            <a:r>
              <a:rPr lang="cs-CZ" sz="2400" dirty="0" smtClean="0"/>
              <a:t>často </a:t>
            </a:r>
            <a:r>
              <a:rPr lang="cs-CZ" sz="2400" dirty="0"/>
              <a:t>dochází i ke změnám </a:t>
            </a:r>
            <a:r>
              <a:rPr lang="cs-CZ" sz="2400" dirty="0" smtClean="0"/>
              <a:t>psychickým,</a:t>
            </a:r>
          </a:p>
          <a:p>
            <a:r>
              <a:rPr lang="cs-CZ" sz="2400" b="1" dirty="0" smtClean="0">
                <a:solidFill>
                  <a:srgbClr val="00B050"/>
                </a:solidFill>
              </a:rPr>
              <a:t>vhodné </a:t>
            </a:r>
            <a:r>
              <a:rPr lang="cs-CZ" sz="24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oleje (</a:t>
            </a:r>
            <a:r>
              <a:rPr lang="cs-CZ" sz="2400" dirty="0" err="1"/>
              <a:t>sojové</a:t>
            </a:r>
            <a:r>
              <a:rPr lang="cs-CZ" sz="2400" dirty="0"/>
              <a:t>, arašídové, slunečnicové), vitamíny A, B, C, E, minerální </a:t>
            </a:r>
            <a:r>
              <a:rPr lang="cs-CZ" sz="2400" dirty="0" smtClean="0"/>
              <a:t>látky (</a:t>
            </a:r>
            <a:r>
              <a:rPr lang="cs-CZ" sz="2400" dirty="0"/>
              <a:t>v přírodním stavu</a:t>
            </a:r>
            <a:r>
              <a:rPr lang="cs-CZ" sz="2400" dirty="0" smtClean="0"/>
              <a:t>), </a:t>
            </a:r>
            <a:r>
              <a:rPr lang="cs-CZ" sz="2400" dirty="0"/>
              <a:t>libové maso jateční, ryby, drůbež, z vajec jen </a:t>
            </a:r>
            <a:r>
              <a:rPr lang="cs-CZ" sz="2400" dirty="0" smtClean="0"/>
              <a:t>bílek,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nevhodné </a:t>
            </a:r>
            <a:r>
              <a:rPr lang="cs-CZ" sz="2400" b="1" dirty="0">
                <a:solidFill>
                  <a:srgbClr val="FF0000"/>
                </a:solidFill>
              </a:rPr>
              <a:t>potraviny</a:t>
            </a:r>
            <a:r>
              <a:rPr lang="cs-CZ" sz="2400" dirty="0"/>
              <a:t>: sůl, tuky, upravené </a:t>
            </a:r>
            <a:r>
              <a:rPr lang="cs-CZ" sz="2400" dirty="0" smtClean="0"/>
              <a:t>mléko.</a:t>
            </a: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60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988840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Diferencované stravování</a:t>
            </a:r>
            <a:endParaRPr lang="cs-CZ" sz="6000" b="1" dirty="0">
              <a:solidFill>
                <a:srgbClr val="7030A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4941168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C00000"/>
                </a:solidFill>
              </a:rPr>
              <a:t>Different </a:t>
            </a:r>
            <a:r>
              <a:rPr lang="cs-CZ" b="1" dirty="0" smtClean="0">
                <a:solidFill>
                  <a:schemeClr val="tx1"/>
                </a:solidFill>
              </a:rPr>
              <a:t>= rozdílný, odlišný</a:t>
            </a:r>
          </a:p>
          <a:p>
            <a:pPr algn="l"/>
            <a:r>
              <a:rPr lang="cs-CZ" b="1" dirty="0" smtClean="0">
                <a:solidFill>
                  <a:srgbClr val="C00000"/>
                </a:solidFill>
              </a:rPr>
              <a:t>Diferencovat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= </a:t>
            </a:r>
            <a:r>
              <a:rPr lang="cs-CZ" b="1" dirty="0" smtClean="0">
                <a:solidFill>
                  <a:schemeClr val="tx1"/>
                </a:solidFill>
              </a:rPr>
              <a:t>přizpůsobovat</a:t>
            </a: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Diferencované stravování =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přizpůsobování </a:t>
            </a:r>
            <a:r>
              <a:rPr lang="cs-CZ" dirty="0">
                <a:solidFill>
                  <a:schemeClr val="tx1"/>
                </a:solidFill>
              </a:rPr>
              <a:t>stravy různým podmínkám, na které musíme při přípravě stravy brát </a:t>
            </a:r>
            <a:r>
              <a:rPr lang="cs-CZ" dirty="0" smtClean="0">
                <a:solidFill>
                  <a:schemeClr val="tx1"/>
                </a:solidFill>
              </a:rPr>
              <a:t>zřetel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	- vždy dbáme</a:t>
            </a:r>
            <a:r>
              <a:rPr lang="cs-CZ" dirty="0">
                <a:solidFill>
                  <a:schemeClr val="tx1"/>
                </a:solidFill>
              </a:rPr>
              <a:t>, aby strava složením a energetickou </a:t>
            </a:r>
            <a:r>
              <a:rPr lang="cs-CZ" dirty="0" smtClean="0">
                <a:solidFill>
                  <a:schemeClr val="tx1"/>
                </a:solidFill>
              </a:rPr>
              <a:t>hodnotou </a:t>
            </a:r>
            <a:r>
              <a:rPr lang="cs-CZ" dirty="0">
                <a:solidFill>
                  <a:schemeClr val="tx1"/>
                </a:solidFill>
              </a:rPr>
              <a:t>vyhovovala </a:t>
            </a:r>
            <a:r>
              <a:rPr lang="cs-CZ" dirty="0" smtClean="0">
                <a:solidFill>
                  <a:schemeClr val="tx1"/>
                </a:solidFill>
              </a:rPr>
              <a:t>konečným strávníkům, uvědomujeme si rozdíly…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36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senioři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5"/>
          </a:xfrm>
        </p:spPr>
        <p:txBody>
          <a:bodyPr/>
          <a:lstStyle/>
          <a:p>
            <a:r>
              <a:rPr lang="cs-CZ" dirty="0" smtClean="0"/>
              <a:t>/</a:t>
            </a:r>
            <a:r>
              <a:rPr lang="cs-CZ" sz="1000" dirty="0"/>
              <a:t>https</a:t>
            </a:r>
            <a:r>
              <a:rPr lang="cs-CZ" sz="1000" dirty="0" smtClean="0"/>
              <a:t>:/</a:t>
            </a:r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pPr marL="0" indent="0">
              <a:buNone/>
            </a:pPr>
            <a:r>
              <a:rPr lang="cs-CZ" sz="1000" dirty="0" smtClean="0"/>
              <a:t>/www.flickr.com/photos/cleong/2643597527</a:t>
            </a:r>
          </a:p>
          <a:p>
            <a:pPr marL="0" indent="0">
              <a:buNone/>
            </a:pPr>
            <a:endParaRPr lang="cs-CZ" sz="1000" dirty="0"/>
          </a:p>
          <a:p>
            <a:pPr marL="0" indent="0">
              <a:buNone/>
            </a:pPr>
            <a:endParaRPr lang="cs-CZ" sz="1000" dirty="0" smtClean="0"/>
          </a:p>
          <a:p>
            <a:pPr marL="0" indent="0">
              <a:buNone/>
            </a:pPr>
            <a:endParaRPr lang="cs-CZ" sz="1000" dirty="0"/>
          </a:p>
          <a:p>
            <a:pPr marL="0" indent="0">
              <a:buNone/>
            </a:pPr>
            <a:endParaRPr lang="cs-CZ" sz="1000" dirty="0" smtClean="0"/>
          </a:p>
          <a:p>
            <a:pPr marL="0" indent="0">
              <a:buNone/>
            </a:pPr>
            <a:r>
              <a:rPr lang="cs-CZ" sz="1000" dirty="0"/>
              <a:t>	</a:t>
            </a:r>
            <a:r>
              <a:rPr lang="cs-CZ" sz="1000" dirty="0" smtClean="0"/>
              <a:t>					https</a:t>
            </a:r>
            <a:r>
              <a:rPr lang="cs-CZ" sz="1000" dirty="0"/>
              <a:t>://www.flickr.com/photos/68711844@N07/15825291902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76" y="2550641"/>
            <a:ext cx="4169062" cy="298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6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II. Diferencované stravování podle povolání a pracovních podmínek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936104" y="1052736"/>
            <a:ext cx="9972600" cy="5256584"/>
          </a:xfrm>
        </p:spPr>
        <p:txBody>
          <a:bodyPr>
            <a:normAutofit/>
          </a:bodyPr>
          <a:lstStyle/>
          <a:p>
            <a:pPr lvl="2"/>
            <a:endParaRPr lang="cs-CZ" sz="2800" dirty="0" smtClean="0"/>
          </a:p>
          <a:p>
            <a:pPr lvl="2"/>
            <a:r>
              <a:rPr lang="cs-CZ" sz="3200" b="1" dirty="0" smtClean="0"/>
              <a:t>druh práce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2800" dirty="0"/>
              <a:t>f</a:t>
            </a:r>
            <a:r>
              <a:rPr lang="cs-CZ" sz="2800" dirty="0" smtClean="0"/>
              <a:t>yzicky pracující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2800" dirty="0"/>
              <a:t>p</a:t>
            </a:r>
            <a:r>
              <a:rPr lang="cs-CZ" sz="2800" dirty="0" smtClean="0"/>
              <a:t>sychicky pracující</a:t>
            </a:r>
          </a:p>
          <a:p>
            <a:pPr marL="914400" lvl="2" indent="0">
              <a:buNone/>
            </a:pPr>
            <a:endParaRPr lang="cs-CZ" sz="3200" b="1" dirty="0"/>
          </a:p>
          <a:p>
            <a:pPr lvl="2"/>
            <a:r>
              <a:rPr lang="cs-CZ" sz="3200" b="1" dirty="0"/>
              <a:t>p</a:t>
            </a:r>
            <a:r>
              <a:rPr lang="cs-CZ" sz="3200" b="1" dirty="0" smtClean="0"/>
              <a:t>racovní podmínky a prostředí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2800" dirty="0"/>
              <a:t>h</a:t>
            </a:r>
            <a:r>
              <a:rPr lang="cs-CZ" sz="2800" dirty="0" smtClean="0"/>
              <a:t>orké provozy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2800" dirty="0"/>
              <a:t>c</a:t>
            </a:r>
            <a:r>
              <a:rPr lang="cs-CZ" sz="2800" dirty="0" smtClean="0"/>
              <a:t>hladné provozy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2800" dirty="0"/>
              <a:t>z</a:t>
            </a:r>
            <a:r>
              <a:rPr lang="cs-CZ" sz="2800" dirty="0" smtClean="0"/>
              <a:t>vláštní pracovní prostředí</a:t>
            </a:r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64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Fyzicky pracující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8928992" cy="5805264"/>
          </a:xfrm>
        </p:spPr>
        <p:txBody>
          <a:bodyPr>
            <a:normAutofit/>
          </a:bodyPr>
          <a:lstStyle/>
          <a:p>
            <a:r>
              <a:rPr lang="cs-CZ" sz="2400" dirty="0"/>
              <a:t>příjem </a:t>
            </a:r>
            <a:r>
              <a:rPr lang="cs-CZ" sz="2400" b="1" dirty="0"/>
              <a:t>energie</a:t>
            </a:r>
            <a:r>
              <a:rPr lang="cs-CZ" sz="2400" dirty="0"/>
              <a:t> </a:t>
            </a:r>
            <a:r>
              <a:rPr lang="cs-CZ" sz="2400" dirty="0" smtClean="0"/>
              <a:t>musí </a:t>
            </a:r>
            <a:r>
              <a:rPr lang="cs-CZ" sz="2400" dirty="0"/>
              <a:t>být </a:t>
            </a:r>
            <a:r>
              <a:rPr lang="cs-CZ" sz="2400" b="1" dirty="0" smtClean="0"/>
              <a:t>větší,</a:t>
            </a:r>
            <a:endParaRPr lang="cs-CZ" sz="2400" b="1" dirty="0"/>
          </a:p>
          <a:p>
            <a:r>
              <a:rPr lang="cs-CZ" sz="2400" dirty="0" smtClean="0"/>
              <a:t>musí </a:t>
            </a:r>
            <a:r>
              <a:rPr lang="cs-CZ" sz="2400" dirty="0"/>
              <a:t>mít dobře vyvinuté svaly, proto je potřeba přijímat dostatečné množství </a:t>
            </a:r>
            <a:r>
              <a:rPr lang="cs-CZ" sz="2400" b="1" dirty="0" smtClean="0"/>
              <a:t>proteinů </a:t>
            </a:r>
            <a:r>
              <a:rPr lang="cs-CZ" sz="2400" dirty="0"/>
              <a:t>k výstavbě svalové </a:t>
            </a:r>
            <a:r>
              <a:rPr lang="cs-CZ" sz="2400" dirty="0" smtClean="0"/>
              <a:t>hmoty,</a:t>
            </a:r>
            <a:endParaRPr lang="cs-CZ" sz="2400" dirty="0"/>
          </a:p>
          <a:p>
            <a:r>
              <a:rPr lang="cs-CZ" sz="2400" dirty="0" smtClean="0"/>
              <a:t>dostatek </a:t>
            </a:r>
            <a:r>
              <a:rPr lang="cs-CZ" sz="2400" b="1" dirty="0"/>
              <a:t>vitamínů skupiny B </a:t>
            </a:r>
            <a:r>
              <a:rPr lang="cs-CZ" sz="2400" dirty="0"/>
              <a:t>zajistí větší reaktivitu = zábrana </a:t>
            </a:r>
            <a:r>
              <a:rPr lang="cs-CZ" sz="2400" dirty="0" smtClean="0"/>
              <a:t>nehodám,</a:t>
            </a:r>
            <a:endParaRPr lang="cs-CZ" sz="2400" dirty="0"/>
          </a:p>
          <a:p>
            <a:r>
              <a:rPr lang="cs-CZ" sz="2400" dirty="0" smtClean="0"/>
              <a:t>přijímat </a:t>
            </a:r>
            <a:r>
              <a:rPr lang="cs-CZ" sz="2400" b="1" dirty="0"/>
              <a:t>menší množství </a:t>
            </a:r>
            <a:r>
              <a:rPr lang="cs-CZ" sz="2400" dirty="0"/>
              <a:t>jídla ale </a:t>
            </a:r>
            <a:r>
              <a:rPr lang="cs-CZ" sz="2400" b="1" dirty="0" smtClean="0"/>
              <a:t>vícekrát</a:t>
            </a:r>
            <a:r>
              <a:rPr lang="cs-CZ" sz="2400" dirty="0" smtClean="0"/>
              <a:t> </a:t>
            </a:r>
            <a:r>
              <a:rPr lang="cs-CZ" sz="2400" dirty="0"/>
              <a:t>za </a:t>
            </a:r>
            <a:r>
              <a:rPr lang="cs-CZ" sz="2400" dirty="0" smtClean="0"/>
              <a:t>den,</a:t>
            </a:r>
            <a:endParaRPr lang="cs-CZ" sz="2400" dirty="0"/>
          </a:p>
          <a:p>
            <a:r>
              <a:rPr lang="cs-CZ" sz="2400" dirty="0" smtClean="0"/>
              <a:t>u </a:t>
            </a:r>
            <a:r>
              <a:rPr lang="cs-CZ" sz="2400" dirty="0"/>
              <a:t>některých náročnějších zaměstnání </a:t>
            </a:r>
            <a:r>
              <a:rPr lang="cs-CZ" sz="2400" dirty="0" smtClean="0"/>
              <a:t> vhodné </a:t>
            </a:r>
            <a:r>
              <a:rPr lang="cs-CZ" sz="2400" b="1" dirty="0"/>
              <a:t>iontové</a:t>
            </a:r>
            <a:r>
              <a:rPr lang="cs-CZ" sz="2400" dirty="0"/>
              <a:t>, </a:t>
            </a:r>
            <a:r>
              <a:rPr lang="cs-CZ" sz="2400" b="1" dirty="0"/>
              <a:t>energetické</a:t>
            </a:r>
            <a:r>
              <a:rPr lang="cs-CZ" sz="2400" dirty="0"/>
              <a:t> či proteinové </a:t>
            </a:r>
            <a:r>
              <a:rPr lang="cs-CZ" sz="2400" b="1" dirty="0" smtClean="0"/>
              <a:t>nápoje,</a:t>
            </a:r>
            <a:endParaRPr lang="cs-CZ" sz="2400" b="1" dirty="0"/>
          </a:p>
          <a:p>
            <a:r>
              <a:rPr lang="cs-CZ" sz="2400" b="1" dirty="0" smtClean="0">
                <a:solidFill>
                  <a:srgbClr val="00B050"/>
                </a:solidFill>
              </a:rPr>
              <a:t>vhodné </a:t>
            </a:r>
            <a:r>
              <a:rPr lang="cs-CZ" sz="24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jídla s vysokou energetickou hodnotou – např. maso, rýže, </a:t>
            </a:r>
            <a:r>
              <a:rPr lang="cs-CZ" sz="2400" dirty="0" smtClean="0"/>
              <a:t>knedlíky,…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</a:t>
            </a:r>
            <a:endParaRPr lang="cs-CZ" sz="5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51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fyzicky pracující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03355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95536" y="2849806"/>
            <a:ext cx="31430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err="1">
                <a:solidFill>
                  <a:prstClr val="black"/>
                </a:solidFill>
              </a:rPr>
              <a:t>Jamain</a:t>
            </a:r>
            <a:r>
              <a:rPr lang="cs-CZ" sz="1000" dirty="0">
                <a:solidFill>
                  <a:prstClr val="black"/>
                </a:solidFill>
              </a:rPr>
              <a:t>. Wikimedia.org: </a:t>
            </a:r>
            <a:r>
              <a:rPr lang="cs-CZ" sz="1000" dirty="0" err="1">
                <a:solidFill>
                  <a:prstClr val="black"/>
                </a:solidFill>
              </a:rPr>
              <a:t>Bricklayer</a:t>
            </a:r>
            <a:r>
              <a:rPr lang="cs-CZ" sz="1000" dirty="0">
                <a:solidFill>
                  <a:prstClr val="black"/>
                </a:solidFill>
              </a:rPr>
              <a:t> J1 [online]. 2013-09-28 [cit. 2019-03-27]. Dostupný pod licencí </a:t>
            </a:r>
            <a:r>
              <a:rPr lang="cs-CZ" sz="1000" dirty="0" err="1">
                <a:solidFill>
                  <a:prstClr val="black"/>
                </a:solidFill>
              </a:rPr>
              <a:t>Creative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Commons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Attribution-Share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Alike</a:t>
            </a:r>
            <a:r>
              <a:rPr lang="cs-CZ" sz="1000" dirty="0">
                <a:solidFill>
                  <a:prstClr val="black"/>
                </a:solidFill>
              </a:rPr>
              <a:t> 3.0 na WWW: &lt;https://commons.wikimedia.org/wiki/File:Bricklayer_J1.jpg&gt;.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4883" y="833582"/>
            <a:ext cx="299653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355976" y="2849806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err="1">
                <a:solidFill>
                  <a:prstClr val="black"/>
                </a:solidFill>
              </a:rPr>
              <a:t>Zacatecnik</a:t>
            </a:r>
            <a:r>
              <a:rPr lang="cs-CZ" sz="1000" dirty="0">
                <a:solidFill>
                  <a:prstClr val="black"/>
                </a:solidFill>
              </a:rPr>
              <a:t>. Wikimedia.org: Knedlo </a:t>
            </a:r>
            <a:r>
              <a:rPr lang="cs-CZ" sz="1000" dirty="0" err="1">
                <a:solidFill>
                  <a:prstClr val="black"/>
                </a:solidFill>
              </a:rPr>
              <a:t>vepro</a:t>
            </a:r>
            <a:r>
              <a:rPr lang="cs-CZ" sz="1000" dirty="0">
                <a:solidFill>
                  <a:prstClr val="black"/>
                </a:solidFill>
              </a:rPr>
              <a:t> zelo </a:t>
            </a:r>
            <a:r>
              <a:rPr lang="cs-CZ" sz="1000" dirty="0" err="1">
                <a:solidFill>
                  <a:prstClr val="black"/>
                </a:solidFill>
              </a:rPr>
              <a:t>czech</a:t>
            </a:r>
            <a:r>
              <a:rPr lang="cs-CZ" sz="1000" dirty="0">
                <a:solidFill>
                  <a:prstClr val="black"/>
                </a:solidFill>
              </a:rPr>
              <a:t> food [online]. 2008-04-04 [cit. 2019-03-27]. Dostupný pod licencí </a:t>
            </a:r>
            <a:r>
              <a:rPr lang="cs-CZ" sz="1000" dirty="0" err="1">
                <a:solidFill>
                  <a:prstClr val="black"/>
                </a:solidFill>
              </a:rPr>
              <a:t>Creative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Commons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Attribution-Share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Alike</a:t>
            </a:r>
            <a:r>
              <a:rPr lang="cs-CZ" sz="1000" dirty="0">
                <a:solidFill>
                  <a:prstClr val="black"/>
                </a:solidFill>
              </a:rPr>
              <a:t> 3.0 na WWW: &lt;https://commons.wikimedia.org/wiki/</a:t>
            </a:r>
            <a:r>
              <a:rPr lang="cs-CZ" sz="1000" dirty="0" err="1">
                <a:solidFill>
                  <a:prstClr val="black"/>
                </a:solidFill>
              </a:rPr>
              <a:t>File:Knedlo_vepro_zelo_czech_food.jpg</a:t>
            </a:r>
            <a:r>
              <a:rPr lang="cs-CZ" sz="1000" dirty="0">
                <a:solidFill>
                  <a:prstClr val="black"/>
                </a:solidFill>
              </a:rPr>
              <a:t>&gt;.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06" y="3886212"/>
            <a:ext cx="3961987" cy="246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707670" y="6348383"/>
            <a:ext cx="2667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https://www.flickr.com/photos/saginawfuture/4330361053/</a:t>
            </a:r>
          </a:p>
        </p:txBody>
      </p:sp>
    </p:spTree>
    <p:extLst>
      <p:ext uri="{BB962C8B-B14F-4D97-AF65-F5344CB8AC3E}">
        <p14:creationId xmlns:p14="http://schemas.microsoft.com/office/powerpoint/2010/main" val="23569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Psychicky pracující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94928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zvýšit </a:t>
            </a:r>
            <a:r>
              <a:rPr lang="cs-CZ" sz="2400" dirty="0"/>
              <a:t>příjem </a:t>
            </a:r>
            <a:r>
              <a:rPr lang="cs-CZ" sz="2400" b="1" dirty="0"/>
              <a:t>vlákniny</a:t>
            </a:r>
            <a:r>
              <a:rPr lang="cs-CZ" sz="2400" dirty="0"/>
              <a:t> pro podporu střevní peristaltiky ve formě zeleniny, ovoce a celozrnného </a:t>
            </a:r>
            <a:r>
              <a:rPr lang="cs-CZ" sz="2400" dirty="0" smtClean="0"/>
              <a:t>pečiva,</a:t>
            </a:r>
            <a:endParaRPr lang="cs-CZ" sz="2400" dirty="0"/>
          </a:p>
          <a:p>
            <a:r>
              <a:rPr lang="cs-CZ" sz="2400" dirty="0" smtClean="0"/>
              <a:t>jídlo </a:t>
            </a:r>
            <a:r>
              <a:rPr lang="cs-CZ" sz="2400" dirty="0"/>
              <a:t>by mělo být sestaveno z lehce stravitelných pokrmů, jíst </a:t>
            </a:r>
            <a:r>
              <a:rPr lang="cs-CZ" sz="2400" b="1" dirty="0"/>
              <a:t>častěji a menší </a:t>
            </a:r>
            <a:r>
              <a:rPr lang="cs-CZ" sz="2400" b="1" dirty="0" smtClean="0"/>
              <a:t>množství,</a:t>
            </a:r>
            <a:endParaRPr lang="cs-CZ" sz="2400" b="1" dirty="0"/>
          </a:p>
          <a:p>
            <a:r>
              <a:rPr lang="cs-CZ" sz="2400" dirty="0" smtClean="0"/>
              <a:t>přijímat </a:t>
            </a:r>
            <a:r>
              <a:rPr lang="cs-CZ" sz="2400" dirty="0"/>
              <a:t>značně </a:t>
            </a:r>
            <a:r>
              <a:rPr lang="cs-CZ" sz="2400" b="1" dirty="0"/>
              <a:t>méně </a:t>
            </a:r>
            <a:r>
              <a:rPr lang="cs-CZ" sz="2400" b="1" dirty="0" smtClean="0"/>
              <a:t>energie,</a:t>
            </a:r>
            <a:endParaRPr lang="cs-CZ" sz="2400" b="1" dirty="0"/>
          </a:p>
          <a:p>
            <a:r>
              <a:rPr lang="cs-CZ" sz="2400" dirty="0" smtClean="0"/>
              <a:t>více </a:t>
            </a:r>
            <a:r>
              <a:rPr lang="cs-CZ" sz="2400" b="1" dirty="0"/>
              <a:t>vitamínu B</a:t>
            </a:r>
            <a:r>
              <a:rPr lang="cs-CZ" sz="2400" dirty="0"/>
              <a:t> </a:t>
            </a:r>
            <a:r>
              <a:rPr lang="cs-CZ" sz="2400" dirty="0" smtClean="0"/>
              <a:t>- podporuje </a:t>
            </a:r>
            <a:r>
              <a:rPr lang="cs-CZ" sz="2400" dirty="0"/>
              <a:t>duševní </a:t>
            </a:r>
            <a:r>
              <a:rPr lang="cs-CZ" sz="2400" dirty="0" smtClean="0"/>
              <a:t>činnost a </a:t>
            </a:r>
            <a:r>
              <a:rPr lang="cs-CZ" sz="2400" dirty="0"/>
              <a:t>dále </a:t>
            </a:r>
            <a:r>
              <a:rPr lang="cs-CZ" sz="2400" b="1" dirty="0"/>
              <a:t>vitamín A</a:t>
            </a:r>
            <a:r>
              <a:rPr lang="cs-CZ" sz="2400" dirty="0"/>
              <a:t> </a:t>
            </a:r>
            <a:r>
              <a:rPr lang="cs-CZ" sz="2400" dirty="0" smtClean="0"/>
              <a:t>- rybí </a:t>
            </a:r>
            <a:r>
              <a:rPr lang="cs-CZ" sz="2400" dirty="0"/>
              <a:t>tuk, játra, mrkev</a:t>
            </a:r>
            <a:r>
              <a:rPr lang="cs-CZ" sz="2400" dirty="0" smtClean="0"/>
              <a:t>,.. a </a:t>
            </a:r>
            <a:r>
              <a:rPr lang="cs-CZ" sz="2400" dirty="0"/>
              <a:t>také vitamín </a:t>
            </a:r>
            <a:r>
              <a:rPr lang="cs-CZ" sz="2400" dirty="0" smtClean="0"/>
              <a:t>   </a:t>
            </a:r>
            <a:r>
              <a:rPr lang="cs-CZ" sz="2400" b="1" dirty="0" smtClean="0"/>
              <a:t>C</a:t>
            </a:r>
            <a:r>
              <a:rPr lang="cs-CZ" sz="2400" dirty="0" smtClean="0"/>
              <a:t> – zvyšuje soustředěnost a omezuje infekce,</a:t>
            </a:r>
            <a:endParaRPr lang="cs-CZ" sz="2400" dirty="0"/>
          </a:p>
          <a:p>
            <a:r>
              <a:rPr lang="cs-CZ" sz="2400" b="1" dirty="0" smtClean="0">
                <a:solidFill>
                  <a:srgbClr val="00B050"/>
                </a:solidFill>
              </a:rPr>
              <a:t>vhodní </a:t>
            </a:r>
            <a:r>
              <a:rPr lang="cs-CZ" sz="24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dobře stravitelné, s nízkým obsahem tuků a sacharidů,  čistá voda, ředěné ovocné a zeleninové šťávy, </a:t>
            </a:r>
            <a:r>
              <a:rPr lang="cs-CZ" sz="2400" dirty="0" smtClean="0"/>
              <a:t>čaj,…</a:t>
            </a:r>
            <a:endParaRPr lang="cs-CZ" sz="4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489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64807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psychicky </a:t>
            </a:r>
            <a:r>
              <a:rPr lang="cs-CZ" b="1" dirty="0">
                <a:solidFill>
                  <a:srgbClr val="7030A0"/>
                </a:solidFill>
              </a:rPr>
              <a:t>pracující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6" y="874791"/>
            <a:ext cx="4262779" cy="39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971600" y="5186531"/>
            <a:ext cx="3456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MAUE, Torsten. flickr.com: </a:t>
            </a:r>
            <a:r>
              <a:rPr lang="cs-CZ" sz="1000" i="1" dirty="0">
                <a:solidFill>
                  <a:prstClr val="black"/>
                </a:solidFill>
              </a:rPr>
              <a:t>Restaurant Zlaty Klas</a:t>
            </a:r>
            <a:r>
              <a:rPr lang="cs-CZ" sz="1000" dirty="0">
                <a:solidFill>
                  <a:prstClr val="black"/>
                </a:solidFill>
              </a:rPr>
              <a:t> [online]. 2018-11-07 [cit. 2019-03-27]. Dostupný pod licencí </a:t>
            </a:r>
            <a:r>
              <a:rPr lang="cs-CZ" sz="1000" dirty="0">
                <a:solidFill>
                  <a:prstClr val="black"/>
                </a:solidFill>
                <a:hlinkClick r:id="rId3"/>
              </a:rPr>
              <a:t>CC-BY-SA</a:t>
            </a:r>
            <a:r>
              <a:rPr lang="cs-CZ" sz="1000" dirty="0">
                <a:solidFill>
                  <a:prstClr val="black"/>
                </a:solidFill>
              </a:rPr>
              <a:t> na WWW: &lt;https://www.flickr.com/photos/erwinrommel/45766316551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959529" cy="263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220072" y="4905544"/>
            <a:ext cx="40271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EAGLESON, Nate. flickr.com: </a:t>
            </a:r>
            <a:r>
              <a:rPr lang="cs-CZ" sz="1000" i="1" dirty="0" err="1">
                <a:solidFill>
                  <a:prstClr val="black"/>
                </a:solidFill>
              </a:rPr>
              <a:t>Cafe</a:t>
            </a:r>
            <a:r>
              <a:rPr lang="cs-CZ" sz="1000" dirty="0">
                <a:solidFill>
                  <a:prstClr val="black"/>
                </a:solidFill>
              </a:rPr>
              <a:t> [online]. 2013-11-27 [cit. 2019-03-27]. Dostupný pod licencí </a:t>
            </a:r>
            <a:r>
              <a:rPr lang="cs-CZ" sz="1000" dirty="0">
                <a:solidFill>
                  <a:prstClr val="black"/>
                </a:solidFill>
                <a:hlinkClick r:id="rId5"/>
              </a:rPr>
              <a:t>CC-BY</a:t>
            </a:r>
            <a:r>
              <a:rPr lang="cs-CZ" sz="1000" dirty="0">
                <a:solidFill>
                  <a:prstClr val="black"/>
                </a:solidFill>
              </a:rPr>
              <a:t> 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</a:t>
            </a:r>
            <a:r>
              <a:rPr lang="cs-CZ" sz="1000" dirty="0" err="1">
                <a:solidFill>
                  <a:prstClr val="black"/>
                </a:solidFill>
              </a:rPr>
              <a:t>nateeag</a:t>
            </a:r>
            <a:r>
              <a:rPr lang="cs-CZ" sz="1000" dirty="0">
                <a:solidFill>
                  <a:prstClr val="black"/>
                </a:solidFill>
              </a:rPr>
              <a:t>/11078609433/&gt;.</a:t>
            </a:r>
          </a:p>
        </p:txBody>
      </p:sp>
    </p:spTree>
    <p:extLst>
      <p:ext uri="{BB962C8B-B14F-4D97-AF65-F5344CB8AC3E}">
        <p14:creationId xmlns:p14="http://schemas.microsoft.com/office/powerpoint/2010/main" val="7894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Horké a chladné provozy – příjem tekutin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 smtClean="0"/>
              <a:t>V horkých provozech:</a:t>
            </a:r>
          </a:p>
          <a:p>
            <a:r>
              <a:rPr lang="cs-CZ" sz="2400" dirty="0" smtClean="0"/>
              <a:t>ochranné nápoje: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- nahrazení ztráty tekutin z tepelné </a:t>
            </a:r>
            <a:r>
              <a:rPr lang="cs-CZ" sz="2400" dirty="0" smtClean="0"/>
              <a:t>zátěže,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- </a:t>
            </a:r>
            <a:r>
              <a:rPr lang="cs-CZ" sz="2400" dirty="0" smtClean="0"/>
              <a:t>pít </a:t>
            </a:r>
            <a:r>
              <a:rPr lang="cs-CZ" sz="2400" dirty="0"/>
              <a:t>pravidelně v menších dávkách a kratších </a:t>
            </a:r>
            <a:r>
              <a:rPr lang="cs-CZ" sz="2400" dirty="0" smtClean="0"/>
              <a:t>	   intervalech,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- vhodné nápoje: šípkové čaje, minerálky, </a:t>
            </a:r>
            <a:r>
              <a:rPr lang="cs-CZ" sz="2400" dirty="0" smtClean="0"/>
              <a:t>voda…</a:t>
            </a:r>
            <a:endParaRPr lang="cs-CZ" sz="4000" dirty="0"/>
          </a:p>
          <a:p>
            <a:pPr marL="0" indent="0">
              <a:buNone/>
            </a:pPr>
            <a:r>
              <a:rPr lang="cs-CZ" sz="2800" b="1" dirty="0" smtClean="0"/>
              <a:t>V chladných provozech:</a:t>
            </a:r>
          </a:p>
          <a:p>
            <a:r>
              <a:rPr lang="cs-CZ" sz="2400" dirty="0" smtClean="0"/>
              <a:t>strava s vyšší energetickou hodnotou: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- </a:t>
            </a:r>
            <a:r>
              <a:rPr lang="cs-CZ" sz="2400" dirty="0" smtClean="0"/>
              <a:t>nahrazení </a:t>
            </a:r>
            <a:r>
              <a:rPr lang="cs-CZ" sz="2400" dirty="0"/>
              <a:t>tepelné </a:t>
            </a:r>
            <a:r>
              <a:rPr lang="cs-CZ" sz="2400" dirty="0" smtClean="0"/>
              <a:t>ztráty těla,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- vhodné větší množství vitamínu C a teplé </a:t>
            </a:r>
            <a:r>
              <a:rPr lang="cs-CZ" sz="2400" dirty="0" smtClean="0"/>
              <a:t>  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nápoje.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9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horké a chladné provozy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384376" cy="274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512" y="3681581"/>
            <a:ext cx="33123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Merlin2525. Openclipart.org: </a:t>
            </a:r>
            <a:r>
              <a:rPr lang="cs-CZ" sz="1000" dirty="0" err="1">
                <a:solidFill>
                  <a:prstClr val="black"/>
                </a:solidFill>
              </a:rPr>
              <a:t>Ice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Cooler</a:t>
            </a:r>
            <a:r>
              <a:rPr lang="cs-CZ" sz="1000" dirty="0">
                <a:solidFill>
                  <a:prstClr val="black"/>
                </a:solidFill>
              </a:rPr>
              <a:t> Remix [online]. 2014-05-02 [cit. 2019-03-27]. Dostupný pod licencí Public </a:t>
            </a:r>
            <a:r>
              <a:rPr lang="cs-CZ" sz="1000" dirty="0" err="1">
                <a:solidFill>
                  <a:prstClr val="black"/>
                </a:solidFill>
              </a:rPr>
              <a:t>Domain</a:t>
            </a:r>
            <a:r>
              <a:rPr lang="cs-CZ" sz="1000" dirty="0">
                <a:solidFill>
                  <a:prstClr val="black"/>
                </a:solidFill>
              </a:rPr>
              <a:t> na WWW: &lt;https://openclipart.org/detail/193216/Ice%20Cooler%20Remix&gt;.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0" y="4466071"/>
            <a:ext cx="2360343" cy="166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73" y="836712"/>
            <a:ext cx="27417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635896" y="5388987"/>
            <a:ext cx="344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endParaRPr lang="cs-CZ" sz="1000" dirty="0">
              <a:solidFill>
                <a:prstClr val="black"/>
              </a:solidFill>
            </a:endParaRPr>
          </a:p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endParaRPr lang="cs-CZ" sz="1000" dirty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Vivekpat30</a:t>
            </a:r>
            <a:r>
              <a:rPr lang="cs-CZ" sz="1000" dirty="0">
                <a:solidFill>
                  <a:prstClr val="black"/>
                </a:solidFill>
              </a:rPr>
              <a:t>. Wikimedia.org: </a:t>
            </a:r>
            <a:r>
              <a:rPr lang="cs-CZ" sz="1000" dirty="0" err="1">
                <a:solidFill>
                  <a:prstClr val="black"/>
                </a:solidFill>
              </a:rPr>
              <a:t>Fresh</a:t>
            </a:r>
            <a:r>
              <a:rPr lang="cs-CZ" sz="1000" dirty="0">
                <a:solidFill>
                  <a:prstClr val="black"/>
                </a:solidFill>
              </a:rPr>
              <a:t>-mango-</a:t>
            </a:r>
            <a:r>
              <a:rPr lang="cs-CZ" sz="1000" dirty="0" err="1">
                <a:solidFill>
                  <a:prstClr val="black"/>
                </a:solidFill>
              </a:rPr>
              <a:t>smoothie</a:t>
            </a:r>
            <a:r>
              <a:rPr lang="cs-CZ" sz="1000" dirty="0">
                <a:solidFill>
                  <a:prstClr val="black"/>
                </a:solidFill>
              </a:rPr>
              <a:t> 01 [online]. 2015-05-05 [cit. 2019-03-27]. Dostupný pod licencí </a:t>
            </a:r>
            <a:r>
              <a:rPr lang="cs-CZ" sz="1000" dirty="0" err="1">
                <a:solidFill>
                  <a:prstClr val="black"/>
                </a:solidFill>
              </a:rPr>
              <a:t>Creative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Commons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Attribution-Share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Alike</a:t>
            </a:r>
            <a:r>
              <a:rPr lang="cs-CZ" sz="1000" dirty="0">
                <a:solidFill>
                  <a:prstClr val="black"/>
                </a:solidFill>
              </a:rPr>
              <a:t> 4.0 na WWW: &lt;https://commons.wikimedia.org/wiki/File:Fresh-mango-smoothie_01.jpg&gt;.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572000" y="4941169"/>
            <a:ext cx="5367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smtClean="0">
                <a:solidFill>
                  <a:prstClr val="black"/>
                </a:solidFill>
              </a:rPr>
              <a:t>       https</a:t>
            </a:r>
            <a:r>
              <a:rPr lang="cs-CZ" sz="1000" dirty="0">
                <a:solidFill>
                  <a:prstClr val="black"/>
                </a:solidFill>
              </a:rPr>
              <a:t>://www.flickr.com/photos/dalvenjah/333695533/</a:t>
            </a:r>
          </a:p>
        </p:txBody>
      </p:sp>
    </p:spTree>
    <p:extLst>
      <p:ext uri="{BB962C8B-B14F-4D97-AF65-F5344CB8AC3E}">
        <p14:creationId xmlns:p14="http://schemas.microsoft.com/office/powerpoint/2010/main" val="36385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Pracující ve zvláštních podmínkách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8964488" cy="587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H</a:t>
            </a:r>
            <a:r>
              <a:rPr lang="cs-CZ" sz="2800" b="1" dirty="0" smtClean="0"/>
              <a:t>orníci</a:t>
            </a:r>
            <a:r>
              <a:rPr lang="cs-CZ" sz="2800" dirty="0" smtClean="0"/>
              <a:t> </a:t>
            </a:r>
          </a:p>
          <a:p>
            <a:r>
              <a:rPr lang="cs-CZ" sz="2400" dirty="0" smtClean="0"/>
              <a:t>zvýšené </a:t>
            </a:r>
            <a:r>
              <a:rPr lang="cs-CZ" sz="2400" dirty="0"/>
              <a:t>pocení </a:t>
            </a:r>
            <a:r>
              <a:rPr lang="cs-CZ" sz="2400" dirty="0" smtClean="0"/>
              <a:t>= ztráta vody, </a:t>
            </a:r>
            <a:r>
              <a:rPr lang="cs-CZ" sz="2400" dirty="0"/>
              <a:t>ale i určité množství </a:t>
            </a:r>
            <a:r>
              <a:rPr lang="cs-CZ" sz="2400" dirty="0" smtClean="0"/>
              <a:t>soli</a:t>
            </a:r>
            <a:r>
              <a:rPr lang="cs-CZ" sz="2400" dirty="0"/>
              <a:t>,</a:t>
            </a:r>
            <a:r>
              <a:rPr lang="cs-CZ" sz="2400" dirty="0" smtClean="0"/>
              <a:t>           je vhodné zařadit mléko</a:t>
            </a:r>
            <a:r>
              <a:rPr lang="cs-CZ" sz="2400" dirty="0"/>
              <a:t>, mléčné výrobky, moučné pokrmy, maso, </a:t>
            </a:r>
            <a:r>
              <a:rPr lang="cs-CZ" sz="2400" dirty="0" smtClean="0"/>
              <a:t>ale omezit např. koření,</a:t>
            </a:r>
            <a:endParaRPr lang="cs-CZ" sz="2400" dirty="0"/>
          </a:p>
          <a:p>
            <a:r>
              <a:rPr lang="cs-CZ" sz="2400" dirty="0" smtClean="0"/>
              <a:t>důležitý je vyšší </a:t>
            </a:r>
            <a:r>
              <a:rPr lang="cs-CZ" sz="2400" dirty="0"/>
              <a:t>podíl bílkovin (maso, ryby, mléko, </a:t>
            </a:r>
            <a:r>
              <a:rPr lang="cs-CZ" sz="2400" dirty="0" smtClean="0"/>
              <a:t>luštěniny) a více zeleniny, dále omezit sůl a alkohol.</a:t>
            </a:r>
            <a:endParaRPr lang="cs-CZ" sz="2400" dirty="0"/>
          </a:p>
          <a:p>
            <a:pPr marL="0" indent="0">
              <a:buNone/>
            </a:pPr>
            <a:r>
              <a:rPr lang="cs-CZ" sz="2800" b="1" dirty="0" smtClean="0"/>
              <a:t>Kosmonauti</a:t>
            </a:r>
            <a:r>
              <a:rPr lang="cs-CZ" sz="2800" dirty="0"/>
              <a:t> </a:t>
            </a:r>
            <a:endParaRPr lang="cs-CZ" sz="2800" dirty="0" smtClean="0"/>
          </a:p>
          <a:p>
            <a:r>
              <a:rPr lang="cs-CZ" sz="2400" dirty="0" smtClean="0"/>
              <a:t>pokrmy jsou sušeny vymrazováním tak, aby mohly znovu nasáknout teplou vodu,</a:t>
            </a:r>
          </a:p>
          <a:p>
            <a:r>
              <a:rPr lang="cs-CZ" sz="2400" dirty="0" smtClean="0"/>
              <a:t>musejí být dietní a při výrobě je nutné dodržovat dokonalou hygienu (nesmějí obsahovat takové ingredience, které by mohly chytit plíseň a musejí být sterilizovány při teplotě 160</a:t>
            </a:r>
            <a:r>
              <a:rPr lang="cs-CZ" sz="2400" baseline="30000" dirty="0" smtClean="0"/>
              <a:t>0</a:t>
            </a:r>
            <a:r>
              <a:rPr lang="cs-CZ" sz="2400" dirty="0" smtClean="0"/>
              <a:t> Celsia).</a:t>
            </a:r>
            <a:br>
              <a:rPr lang="cs-CZ" sz="2400" dirty="0" smtClean="0"/>
            </a:b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6697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/>
            </a:r>
            <a:br>
              <a:rPr lang="cs-CZ" b="1" dirty="0" smtClean="0">
                <a:solidFill>
                  <a:srgbClr val="7030A0"/>
                </a:solidFill>
              </a:rPr>
            </a:br>
            <a:r>
              <a:rPr lang="cs-CZ" b="1" dirty="0" smtClean="0">
                <a:solidFill>
                  <a:srgbClr val="7030A0"/>
                </a:solidFill>
              </a:rPr>
              <a:t>Ilustrace </a:t>
            </a:r>
            <a:r>
              <a:rPr lang="cs-CZ" b="1" dirty="0">
                <a:solidFill>
                  <a:srgbClr val="7030A0"/>
                </a:solidFill>
              </a:rPr>
              <a:t>– </a:t>
            </a:r>
            <a:r>
              <a:rPr lang="cs-CZ" b="1" dirty="0" smtClean="0">
                <a:solidFill>
                  <a:srgbClr val="7030A0"/>
                </a:solidFill>
              </a:rPr>
              <a:t>horníci a kosmonauti</a:t>
            </a:r>
            <a:br>
              <a:rPr lang="cs-CZ" b="1" dirty="0" smtClean="0">
                <a:solidFill>
                  <a:srgbClr val="7030A0"/>
                </a:solidFill>
              </a:rPr>
            </a:b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3"/>
            <a:ext cx="3864756" cy="39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148064" y="5049262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r>
              <a:rPr lang="en-US" sz="1000" dirty="0" smtClean="0">
                <a:solidFill>
                  <a:prstClr val="black"/>
                </a:solidFill>
              </a:rPr>
              <a:t>Astronaut</a:t>
            </a:r>
            <a:r>
              <a:rPr lang="en-US" sz="1000" dirty="0">
                <a:solidFill>
                  <a:prstClr val="black"/>
                </a:solidFill>
              </a:rPr>
              <a:t>. Wikimedia.org: </a:t>
            </a:r>
            <a:r>
              <a:rPr lang="en-US" sz="1000" i="1" dirty="0">
                <a:solidFill>
                  <a:prstClr val="black"/>
                </a:solidFill>
              </a:rPr>
              <a:t>Apollo 15 flag, rover, LM, Irwin</a:t>
            </a:r>
            <a:r>
              <a:rPr lang="en-US" sz="1000" dirty="0">
                <a:solidFill>
                  <a:prstClr val="black"/>
                </a:solidFill>
              </a:rPr>
              <a:t> [online]. 2005-06-16 [cit. 2019-03-27]. </a:t>
            </a:r>
            <a:r>
              <a:rPr lang="en-US" sz="1000" dirty="0" err="1">
                <a:solidFill>
                  <a:prstClr val="black"/>
                </a:solidFill>
              </a:rPr>
              <a:t>Dostupný</a:t>
            </a:r>
            <a:r>
              <a:rPr lang="en-US" sz="1000" dirty="0">
                <a:solidFill>
                  <a:prstClr val="black"/>
                </a:solidFill>
              </a:rPr>
              <a:t> pod </a:t>
            </a:r>
            <a:r>
              <a:rPr lang="en-US" sz="1000" dirty="0" err="1">
                <a:solidFill>
                  <a:prstClr val="black"/>
                </a:solidFill>
              </a:rPr>
              <a:t>licencí</a:t>
            </a:r>
            <a:r>
              <a:rPr lang="en-US" sz="1000" dirty="0">
                <a:solidFill>
                  <a:prstClr val="black"/>
                </a:solidFill>
              </a:rPr>
              <a:t> Public domain </a:t>
            </a:r>
            <a:r>
              <a:rPr lang="en-US" sz="1000" dirty="0" err="1">
                <a:solidFill>
                  <a:prstClr val="black"/>
                </a:solidFill>
              </a:rPr>
              <a:t>na</a:t>
            </a:r>
            <a:r>
              <a:rPr lang="en-US" sz="1000" dirty="0">
                <a:solidFill>
                  <a:prstClr val="black"/>
                </a:solidFill>
              </a:rPr>
              <a:t> WWW: &lt;https://commons.wikimedia.org/wiki/File:Apollo_15_flag,_rover,_LM,_Irwin.jpg&gt;.</a:t>
            </a:r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938"/>
            <a:ext cx="4211960" cy="399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4907261"/>
            <a:ext cx="4499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https</a:t>
            </a:r>
            <a:r>
              <a:rPr lang="cs-CZ" sz="1000" dirty="0">
                <a:solidFill>
                  <a:prstClr val="black"/>
                </a:solidFill>
              </a:rPr>
              <a:t>://www.flickr.com/photos/14548166@N03/4672851616/</a:t>
            </a:r>
          </a:p>
        </p:txBody>
      </p:sp>
    </p:spTree>
    <p:extLst>
      <p:ext uri="{BB962C8B-B14F-4D97-AF65-F5344CB8AC3E}">
        <p14:creationId xmlns:p14="http://schemas.microsoft.com/office/powerpoint/2010/main" val="30931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>
                <a:solidFill>
                  <a:srgbClr val="7030A0"/>
                </a:solidFill>
              </a:rPr>
              <a:t>Hlediska rozdělení </a:t>
            </a:r>
            <a:br>
              <a:rPr lang="cs-CZ" sz="4800" b="1" dirty="0" smtClean="0">
                <a:solidFill>
                  <a:srgbClr val="7030A0"/>
                </a:solidFill>
              </a:rPr>
            </a:br>
            <a:r>
              <a:rPr lang="cs-CZ" sz="4800" b="1" dirty="0" smtClean="0">
                <a:solidFill>
                  <a:srgbClr val="7030A0"/>
                </a:solidFill>
              </a:rPr>
              <a:t>diferencovaného stravování</a:t>
            </a:r>
            <a:endParaRPr lang="cs-CZ" sz="48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9144000" cy="5661248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věk</a:t>
            </a:r>
          </a:p>
          <a:p>
            <a:pPr lvl="2"/>
            <a:r>
              <a:rPr lang="cs-CZ" dirty="0" smtClean="0"/>
              <a:t>děti, mládež , dospělí, senioři</a:t>
            </a:r>
          </a:p>
          <a:p>
            <a:r>
              <a:rPr lang="cs-CZ" sz="2800" b="1" dirty="0"/>
              <a:t>p</a:t>
            </a:r>
            <a:r>
              <a:rPr lang="cs-CZ" sz="2800" b="1" dirty="0" smtClean="0"/>
              <a:t>ovolání a pracovní podmínky </a:t>
            </a:r>
            <a:r>
              <a:rPr lang="cs-CZ" sz="2800" dirty="0" smtClean="0"/>
              <a:t>– druh práce</a:t>
            </a:r>
          </a:p>
          <a:p>
            <a:pPr lvl="2"/>
            <a:r>
              <a:rPr lang="cs-CZ" dirty="0" smtClean="0"/>
              <a:t>fyzická nebo duševní práce</a:t>
            </a:r>
          </a:p>
          <a:p>
            <a:pPr lvl="2"/>
            <a:r>
              <a:rPr lang="cs-CZ" dirty="0"/>
              <a:t>p</a:t>
            </a:r>
            <a:r>
              <a:rPr lang="cs-CZ" dirty="0" smtClean="0"/>
              <a:t>ráce venku - v chladu, v horku, pod zemí …</a:t>
            </a:r>
          </a:p>
          <a:p>
            <a:r>
              <a:rPr lang="cs-CZ" sz="2800" b="1" dirty="0"/>
              <a:t>ž</a:t>
            </a:r>
            <a:r>
              <a:rPr lang="cs-CZ" sz="2800" b="1" dirty="0" smtClean="0"/>
              <a:t>ivotní styl a sportovci</a:t>
            </a:r>
          </a:p>
          <a:p>
            <a:pPr lvl="2"/>
            <a:r>
              <a:rPr lang="cs-CZ" dirty="0" smtClean="0"/>
              <a:t>aktivní nebo pasivní přístup</a:t>
            </a:r>
          </a:p>
          <a:p>
            <a:pPr lvl="2"/>
            <a:r>
              <a:rPr lang="cs-CZ" dirty="0" smtClean="0"/>
              <a:t>výživa sportovců</a:t>
            </a:r>
            <a:endParaRPr lang="cs-CZ" dirty="0"/>
          </a:p>
          <a:p>
            <a:r>
              <a:rPr lang="cs-CZ" sz="2800" b="1" dirty="0" smtClean="0"/>
              <a:t>fyziologický či zdravotní stav</a:t>
            </a:r>
          </a:p>
          <a:p>
            <a:pPr lvl="2"/>
            <a:r>
              <a:rPr lang="cs-CZ" dirty="0"/>
              <a:t>t</a:t>
            </a:r>
            <a:r>
              <a:rPr lang="cs-CZ" dirty="0" smtClean="0"/>
              <a:t>ěhotné a kojící ženy</a:t>
            </a:r>
          </a:p>
          <a:p>
            <a:pPr lvl="2"/>
            <a:r>
              <a:rPr lang="cs-CZ" dirty="0"/>
              <a:t>o</a:t>
            </a:r>
            <a:r>
              <a:rPr lang="cs-CZ" dirty="0" smtClean="0"/>
              <a:t>bézní lidé</a:t>
            </a:r>
          </a:p>
          <a:p>
            <a:pPr lvl="2"/>
            <a:r>
              <a:rPr lang="cs-CZ" dirty="0" smtClean="0"/>
              <a:t>nemocní</a:t>
            </a:r>
          </a:p>
          <a:p>
            <a:pPr marL="457200" lvl="1" indent="0">
              <a:buNone/>
            </a:pPr>
            <a:endParaRPr lang="cs-CZ" b="1" dirty="0"/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1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58903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III. Diferencované </a:t>
            </a:r>
            <a:r>
              <a:rPr lang="cs-CZ" b="1" dirty="0">
                <a:solidFill>
                  <a:srgbClr val="7030A0"/>
                </a:solidFill>
              </a:rPr>
              <a:t>stravování podle </a:t>
            </a:r>
            <a:r>
              <a:rPr lang="cs-CZ" b="1" dirty="0" smtClean="0">
                <a:solidFill>
                  <a:srgbClr val="7030A0"/>
                </a:solidFill>
              </a:rPr>
              <a:t>životního stylu a výživa sportovců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4" y="1556792"/>
            <a:ext cx="9144000" cy="5400600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 smtClean="0"/>
              <a:t>Pasivní jednici </a:t>
            </a:r>
          </a:p>
          <a:p>
            <a:r>
              <a:rPr lang="cs-CZ" sz="2400" dirty="0" smtClean="0"/>
              <a:t>neaktivní, nezájem o pohybové aktivity,</a:t>
            </a:r>
            <a:endParaRPr lang="cs-CZ" sz="2400" b="1" dirty="0" smtClean="0"/>
          </a:p>
          <a:p>
            <a:pPr marL="0" indent="0">
              <a:buNone/>
            </a:pPr>
            <a:r>
              <a:rPr lang="cs-CZ" sz="2800" b="1" dirty="0"/>
              <a:t>Z</a:t>
            </a:r>
            <a:r>
              <a:rPr lang="cs-CZ" sz="2800" b="1" dirty="0" smtClean="0"/>
              <a:t>aměření </a:t>
            </a:r>
            <a:r>
              <a:rPr lang="cs-CZ" sz="2800" b="1" dirty="0"/>
              <a:t>na </a:t>
            </a:r>
            <a:r>
              <a:rPr lang="cs-CZ" sz="2800" b="1" dirty="0" smtClean="0"/>
              <a:t>ur</a:t>
            </a:r>
            <a:r>
              <a:rPr lang="cs-CZ" sz="2800" b="1" dirty="0"/>
              <a:t>čitý směr </a:t>
            </a:r>
            <a:r>
              <a:rPr lang="cs-CZ" sz="2800" b="1" dirty="0" smtClean="0"/>
              <a:t>výživy</a:t>
            </a:r>
          </a:p>
          <a:p>
            <a:r>
              <a:rPr lang="cs-CZ" sz="2400" dirty="0" smtClean="0"/>
              <a:t>vyznavači určitého stravovacího trendu nebo životní filosofie,</a:t>
            </a:r>
            <a:endParaRPr lang="cs-CZ" sz="2400" b="1" dirty="0" smtClean="0"/>
          </a:p>
          <a:p>
            <a:pPr marL="0" indent="0">
              <a:buNone/>
            </a:pPr>
            <a:r>
              <a:rPr lang="cs-CZ" sz="2800" b="1" dirty="0" smtClean="0"/>
              <a:t>Rekreační sportovci </a:t>
            </a:r>
          </a:p>
          <a:p>
            <a:r>
              <a:rPr lang="cs-CZ" sz="2400" dirty="0" smtClean="0"/>
              <a:t>pravidelní či příležitostní,</a:t>
            </a:r>
            <a:endParaRPr lang="cs-CZ" sz="2400" b="1" dirty="0" smtClean="0"/>
          </a:p>
          <a:p>
            <a:pPr marL="0" indent="0">
              <a:buNone/>
            </a:pPr>
            <a:r>
              <a:rPr lang="cs-CZ" sz="2800" b="1" dirty="0"/>
              <a:t>P</a:t>
            </a:r>
            <a:r>
              <a:rPr lang="cs-CZ" sz="2800" b="1" dirty="0" smtClean="0"/>
              <a:t>rofesionální sportovci </a:t>
            </a:r>
          </a:p>
          <a:p>
            <a:r>
              <a:rPr lang="cs-CZ" sz="2400" dirty="0" smtClean="0"/>
              <a:t>sport = práce, smysl života.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7318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Pasivní jedinci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37" y="908720"/>
            <a:ext cx="9036496" cy="6093296"/>
          </a:xfrm>
        </p:spPr>
        <p:txBody>
          <a:bodyPr/>
          <a:lstStyle/>
          <a:p>
            <a:r>
              <a:rPr lang="cs-CZ" sz="2800" dirty="0"/>
              <a:t>m</a:t>
            </a:r>
            <a:r>
              <a:rPr lang="cs-CZ" sz="2800" dirty="0" smtClean="0"/>
              <a:t>ladší i starší generace         digitalizovaná doba,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klon k pohodlnosti, sedavému způsobu života,</a:t>
            </a:r>
          </a:p>
          <a:p>
            <a:r>
              <a:rPr lang="cs-CZ" sz="2800" dirty="0"/>
              <a:t>r</a:t>
            </a:r>
            <a:r>
              <a:rPr lang="cs-CZ" sz="2800" dirty="0" smtClean="0"/>
              <a:t>iziko uzavřenosti, izolovanosti        řešení jídlo, pití,</a:t>
            </a:r>
          </a:p>
          <a:p>
            <a:r>
              <a:rPr lang="cs-CZ" sz="2800" dirty="0" smtClean="0"/>
              <a:t>neuvážená konzumace pochutin = „zobání“,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nížený výdej energie         menší potřeba jídla,</a:t>
            </a:r>
          </a:p>
          <a:p>
            <a:r>
              <a:rPr lang="cs-CZ" sz="2800" dirty="0" smtClean="0"/>
              <a:t>riziko nadváhy, obezity, diabetes, kornatění cév,</a:t>
            </a:r>
          </a:p>
          <a:p>
            <a:r>
              <a:rPr lang="cs-CZ" sz="2800" dirty="0"/>
              <a:t>n</a:t>
            </a:r>
            <a:r>
              <a:rPr lang="cs-CZ" sz="2800" dirty="0" smtClean="0"/>
              <a:t>epravidelná strava, nevhodný pitný režim,</a:t>
            </a:r>
          </a:p>
          <a:p>
            <a:r>
              <a:rPr lang="cs-CZ" sz="2800" dirty="0"/>
              <a:t>p</a:t>
            </a:r>
            <a:r>
              <a:rPr lang="cs-CZ" sz="2800" dirty="0" smtClean="0"/>
              <a:t>oruchy metabolismu až chronické nemoci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3932134" y="1196752"/>
            <a:ext cx="5760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3657957" y="3212976"/>
            <a:ext cx="57606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4932040" y="2204864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pasivní jedinci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16024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2603471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https://www.flickr.com/photos/johndal/5722132647/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38260"/>
            <a:ext cx="201622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203848" y="2690336"/>
            <a:ext cx="20162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/&gt;.</a:t>
            </a:r>
            <a:endParaRPr lang="cs-CZ" sz="10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88057"/>
            <a:ext cx="3754388" cy="299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6" y="4581694"/>
            <a:ext cx="2088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MAIN, Mary-Frances. flickr.com: I'm not much better [online]. 2006-02-03 [cit. 2019-03-27]. </a:t>
            </a:r>
            <a:r>
              <a:rPr lang="en-US" sz="1000" dirty="0" err="1">
                <a:solidFill>
                  <a:prstClr val="black"/>
                </a:solidFill>
              </a:rPr>
              <a:t>Dostupný</a:t>
            </a:r>
            <a:r>
              <a:rPr lang="en-US" sz="1000" dirty="0">
                <a:solidFill>
                  <a:prstClr val="black"/>
                </a:solidFill>
              </a:rPr>
              <a:t> pod </a:t>
            </a:r>
            <a:r>
              <a:rPr lang="en-US" sz="1000" dirty="0" err="1">
                <a:solidFill>
                  <a:prstClr val="black"/>
                </a:solidFill>
              </a:rPr>
              <a:t>licencí</a:t>
            </a:r>
            <a:r>
              <a:rPr lang="en-US" sz="1000" dirty="0">
                <a:solidFill>
                  <a:prstClr val="black"/>
                </a:solidFill>
              </a:rPr>
              <a:t> CC-BY </a:t>
            </a:r>
            <a:r>
              <a:rPr lang="en-US" sz="1000" dirty="0" err="1">
                <a:solidFill>
                  <a:prstClr val="black"/>
                </a:solidFill>
              </a:rPr>
              <a:t>na</a:t>
            </a:r>
            <a:r>
              <a:rPr lang="en-US" sz="1000" dirty="0">
                <a:solidFill>
                  <a:prstClr val="black"/>
                </a:solidFill>
              </a:rPr>
              <a:t> WWW: &lt;https://www.flickr.com/photos/rexandsharkey/94766650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355976" y="4671371"/>
            <a:ext cx="37543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smtClean="0">
                <a:solidFill>
                  <a:prstClr val="black"/>
                </a:solidFill>
              </a:rPr>
              <a:t>R</a:t>
            </a:r>
          </a:p>
          <a:p>
            <a:pPr lvl="0"/>
            <a:endParaRPr lang="cs-CZ" sz="1000" dirty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HEA</a:t>
            </a:r>
            <a:r>
              <a:rPr lang="cs-CZ" sz="1000" dirty="0">
                <a:solidFill>
                  <a:prstClr val="black"/>
                </a:solidFill>
              </a:rPr>
              <a:t>, </a:t>
            </a:r>
            <a:r>
              <a:rPr lang="cs-CZ" sz="1000" dirty="0" err="1">
                <a:solidFill>
                  <a:prstClr val="black"/>
                </a:solidFill>
              </a:rPr>
              <a:t>Preston</a:t>
            </a:r>
            <a:r>
              <a:rPr lang="cs-CZ" sz="1000" dirty="0">
                <a:solidFill>
                  <a:prstClr val="black"/>
                </a:solidFill>
              </a:rPr>
              <a:t>. flickr.com: </a:t>
            </a:r>
            <a:r>
              <a:rPr lang="cs-CZ" sz="1000" dirty="0" err="1">
                <a:solidFill>
                  <a:prstClr val="black"/>
                </a:solidFill>
              </a:rPr>
              <a:t>The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Holiday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Lazies</a:t>
            </a:r>
            <a:r>
              <a:rPr lang="cs-CZ" sz="1000" dirty="0">
                <a:solidFill>
                  <a:prstClr val="black"/>
                </a:solidFill>
              </a:rPr>
              <a:t> [online]. 2010-12-06 [cit. 2019-03-27]. Dostupný pod licencí CC-BY-SA 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</a:t>
            </a:r>
            <a:r>
              <a:rPr lang="cs-CZ" sz="1000" dirty="0" err="1">
                <a:solidFill>
                  <a:prstClr val="black"/>
                </a:solidFill>
              </a:rPr>
              <a:t>prestonrhea</a:t>
            </a:r>
            <a:r>
              <a:rPr lang="cs-CZ" sz="1000" dirty="0">
                <a:solidFill>
                  <a:prstClr val="black"/>
                </a:solidFill>
              </a:rPr>
              <a:t>/5236270625/&gt;.</a:t>
            </a:r>
          </a:p>
        </p:txBody>
      </p:sp>
    </p:spTree>
    <p:extLst>
      <p:ext uri="{BB962C8B-B14F-4D97-AF65-F5344CB8AC3E}">
        <p14:creationId xmlns:p14="http://schemas.microsoft.com/office/powerpoint/2010/main" val="36550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-99392"/>
            <a:ext cx="9252520" cy="69269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Zaměření na určitý směr výživy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9766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000" b="1" dirty="0" smtClean="0"/>
              <a:t>Vegani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dirty="0" smtClean="0"/>
              <a:t>jí </a:t>
            </a:r>
            <a:r>
              <a:rPr lang="cs-CZ" sz="2600" dirty="0"/>
              <a:t>potraviny pouze </a:t>
            </a:r>
            <a:r>
              <a:rPr lang="cs-CZ" sz="2600" b="1" dirty="0"/>
              <a:t>rostlinného původu </a:t>
            </a:r>
            <a:r>
              <a:rPr lang="cs-CZ" sz="2600" dirty="0"/>
              <a:t>– ořechy,  zelenina, obilí, </a:t>
            </a:r>
            <a:r>
              <a:rPr lang="cs-CZ" sz="2600" dirty="0" smtClean="0"/>
              <a:t>ovoce,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dirty="0" smtClean="0"/>
              <a:t>nejí </a:t>
            </a:r>
            <a:r>
              <a:rPr lang="cs-CZ" sz="2600" dirty="0"/>
              <a:t>potraviny živočišného původu – maso, vejce,  mléčné </a:t>
            </a:r>
            <a:r>
              <a:rPr lang="cs-CZ" sz="2600" dirty="0" smtClean="0"/>
              <a:t>výrobky</a:t>
            </a:r>
            <a:r>
              <a:rPr lang="cs-CZ" sz="2600" dirty="0"/>
              <a:t>,</a:t>
            </a:r>
            <a:endParaRPr lang="cs-CZ" sz="26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dirty="0" smtClean="0"/>
              <a:t>doporučuje se pít </a:t>
            </a:r>
            <a:r>
              <a:rPr lang="cs-CZ" sz="2600" dirty="0"/>
              <a:t>hodně tekutin, každý den sníst </a:t>
            </a:r>
            <a:r>
              <a:rPr lang="cs-CZ" sz="2600" dirty="0" smtClean="0"/>
              <a:t>alespoň 5 </a:t>
            </a:r>
            <a:r>
              <a:rPr lang="cs-CZ" sz="2600" dirty="0"/>
              <a:t>druhů ovoce nebo zeleniny</a:t>
            </a:r>
            <a:r>
              <a:rPr lang="cs-CZ" sz="2600" dirty="0" smtClean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dirty="0" smtClean="0"/>
              <a:t>jíst základní potraviny jako </a:t>
            </a:r>
            <a:r>
              <a:rPr lang="cs-CZ" sz="2600" dirty="0"/>
              <a:t>brambory, chléb, </a:t>
            </a:r>
            <a:r>
              <a:rPr lang="cs-CZ" sz="2600" dirty="0" smtClean="0"/>
              <a:t>luštěniny,…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dirty="0" smtClean="0"/>
              <a:t>musí </a:t>
            </a:r>
            <a:r>
              <a:rPr lang="cs-CZ" sz="2600" dirty="0"/>
              <a:t>doplňovat hodně vápníku (např. </a:t>
            </a:r>
            <a:r>
              <a:rPr lang="cs-CZ" sz="2600" dirty="0" smtClean="0"/>
              <a:t>tofu</a:t>
            </a:r>
            <a:r>
              <a:rPr lang="cs-CZ" sz="2600" dirty="0"/>
              <a:t>, </a:t>
            </a:r>
            <a:r>
              <a:rPr lang="cs-CZ" sz="2600" dirty="0" smtClean="0"/>
              <a:t>sóju, luštěniny…).</a:t>
            </a:r>
            <a:endParaRPr lang="cs-CZ" sz="2600" dirty="0"/>
          </a:p>
          <a:p>
            <a:pPr marL="0" indent="0">
              <a:buNone/>
            </a:pPr>
            <a:r>
              <a:rPr lang="cs-CZ" sz="3000" b="1" dirty="0" smtClean="0"/>
              <a:t>Vegetariáni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z jídelníčku </a:t>
            </a:r>
            <a:r>
              <a:rPr lang="cs-CZ" sz="2400" dirty="0" smtClean="0"/>
              <a:t>mají vyloučeno</a:t>
            </a:r>
            <a:r>
              <a:rPr lang="cs-CZ" sz="2400" dirty="0"/>
              <a:t> </a:t>
            </a:r>
            <a:r>
              <a:rPr lang="cs-CZ" sz="2400" dirty="0" smtClean="0"/>
              <a:t>maso - červené </a:t>
            </a:r>
            <a:r>
              <a:rPr lang="cs-CZ" sz="2400" dirty="0"/>
              <a:t>maso, </a:t>
            </a:r>
            <a:r>
              <a:rPr lang="cs-CZ" sz="2400" dirty="0" smtClean="0"/>
              <a:t>drůbež, mořské plody,…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správně </a:t>
            </a:r>
            <a:r>
              <a:rPr lang="cs-CZ" sz="2400" dirty="0"/>
              <a:t>rozvržená vegetariánská strava </a:t>
            </a:r>
            <a:r>
              <a:rPr lang="cs-CZ" sz="2400" dirty="0" smtClean="0"/>
              <a:t>je nicméně </a:t>
            </a:r>
            <a:r>
              <a:rPr lang="cs-CZ" sz="2400" b="1" dirty="0"/>
              <a:t>zdravá, nutričně vyvážená</a:t>
            </a:r>
            <a:r>
              <a:rPr lang="cs-CZ" sz="2400" dirty="0"/>
              <a:t> a zdravotně přínosná v prevenci i v léčbě různých </a:t>
            </a:r>
            <a:r>
              <a:rPr lang="cs-CZ" sz="2400" dirty="0" smtClean="0"/>
              <a:t>onemocnění.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420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vegetariáni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40600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4437112"/>
            <a:ext cx="3168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KAMINER, </a:t>
            </a:r>
            <a:r>
              <a:rPr lang="cs-CZ" sz="1000" dirty="0" err="1"/>
              <a:t>Riley</a:t>
            </a:r>
            <a:r>
              <a:rPr lang="cs-CZ" sz="1000" dirty="0"/>
              <a:t>. flickr.com: </a:t>
            </a:r>
            <a:r>
              <a:rPr lang="cs-CZ" sz="1000" i="1" dirty="0" err="1"/>
              <a:t>Watermelon</a:t>
            </a:r>
            <a:r>
              <a:rPr lang="cs-CZ" sz="1000" i="1" dirty="0"/>
              <a:t> </a:t>
            </a:r>
            <a:r>
              <a:rPr lang="cs-CZ" sz="1000" i="1" dirty="0" err="1"/>
              <a:t>Kid</a:t>
            </a:r>
            <a:r>
              <a:rPr lang="cs-CZ" sz="1000" dirty="0"/>
              <a:t> [online]. 2009-09-28 [cit. 2019-03-27]. Dostupný pod licencí </a:t>
            </a:r>
            <a:r>
              <a:rPr lang="cs-CZ" sz="1000" dirty="0">
                <a:hlinkClick r:id="rId3"/>
              </a:rPr>
              <a:t>CC-BY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rwkphotography</a:t>
            </a:r>
            <a:r>
              <a:rPr lang="cs-CZ" sz="1000" dirty="0"/>
              <a:t>/3963187280/&gt;.</a:t>
            </a:r>
          </a:p>
        </p:txBody>
      </p:sp>
      <p:pic>
        <p:nvPicPr>
          <p:cNvPr id="1026" name="Picture 2" descr="https://farm4.staticflickr.com/3317/3201896257_3aecedd8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4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692775" y="5421481"/>
            <a:ext cx="228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flickr.com</a:t>
            </a:r>
            <a:r>
              <a:rPr lang="cs-CZ" sz="1000" dirty="0">
                <a:solidFill>
                  <a:prstClr val="black"/>
                </a:solidFill>
              </a:rPr>
              <a:t>: </a:t>
            </a:r>
            <a:r>
              <a:rPr lang="cs-CZ" sz="1000" i="1" dirty="0" err="1">
                <a:solidFill>
                  <a:prstClr val="black"/>
                </a:solidFill>
              </a:rPr>
              <a:t>Raw</a:t>
            </a:r>
            <a:r>
              <a:rPr lang="cs-CZ" sz="1000" i="1" dirty="0">
                <a:solidFill>
                  <a:prstClr val="black"/>
                </a:solidFill>
              </a:rPr>
              <a:t> </a:t>
            </a:r>
            <a:r>
              <a:rPr lang="cs-CZ" sz="1000" i="1" dirty="0" err="1">
                <a:solidFill>
                  <a:prstClr val="black"/>
                </a:solidFill>
              </a:rPr>
              <a:t>Spagetti</a:t>
            </a:r>
            <a:r>
              <a:rPr lang="cs-CZ" sz="1000" i="1" dirty="0">
                <a:solidFill>
                  <a:prstClr val="black"/>
                </a:solidFill>
              </a:rPr>
              <a:t> (</a:t>
            </a:r>
            <a:r>
              <a:rPr lang="cs-CZ" sz="1000" i="1" dirty="0" err="1">
                <a:solidFill>
                  <a:prstClr val="black"/>
                </a:solidFill>
              </a:rPr>
              <a:t>carrots</a:t>
            </a:r>
            <a:r>
              <a:rPr lang="cs-CZ" sz="1000" i="1" dirty="0">
                <a:solidFill>
                  <a:prstClr val="black"/>
                </a:solidFill>
              </a:rPr>
              <a:t>)</a:t>
            </a:r>
            <a:r>
              <a:rPr lang="cs-CZ" sz="1000" dirty="0">
                <a:solidFill>
                  <a:prstClr val="black"/>
                </a:solidFill>
              </a:rPr>
              <a:t> [online]. 2009-01-17 [cit. 2019-03-27]. Dostupný pod licencí </a:t>
            </a:r>
            <a:r>
              <a:rPr lang="cs-CZ" sz="1000" dirty="0">
                <a:solidFill>
                  <a:prstClr val="black"/>
                </a:solidFill>
                <a:hlinkClick r:id="rId5"/>
              </a:rPr>
              <a:t>CC-BY-SA</a:t>
            </a:r>
            <a:r>
              <a:rPr lang="cs-CZ" sz="1000" dirty="0">
                <a:solidFill>
                  <a:prstClr val="black"/>
                </a:solidFill>
              </a:rPr>
              <a:t> 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</a:t>
            </a:r>
            <a:r>
              <a:rPr lang="cs-CZ" sz="1000" dirty="0" err="1">
                <a:solidFill>
                  <a:prstClr val="black"/>
                </a:solidFill>
              </a:rPr>
              <a:t>varresa</a:t>
            </a:r>
            <a:r>
              <a:rPr lang="cs-CZ" sz="1000" dirty="0">
                <a:solidFill>
                  <a:prstClr val="black"/>
                </a:solidFill>
              </a:rPr>
              <a:t>/3201896257/&gt;</a:t>
            </a:r>
          </a:p>
        </p:txBody>
      </p:sp>
    </p:spTree>
    <p:extLst>
      <p:ext uri="{BB962C8B-B14F-4D97-AF65-F5344CB8AC3E}">
        <p14:creationId xmlns:p14="http://schemas.microsoft.com/office/powerpoint/2010/main" val="16224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2068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Rekreační sportovci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1196752"/>
            <a:ext cx="8964488" cy="6165304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sport </a:t>
            </a:r>
            <a:r>
              <a:rPr lang="cs-CZ" sz="2400" dirty="0"/>
              <a:t>mají jako svůj </a:t>
            </a:r>
            <a:r>
              <a:rPr lang="cs-CZ" sz="2400" dirty="0" smtClean="0"/>
              <a:t>koníček,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u</a:t>
            </a:r>
            <a:r>
              <a:rPr lang="cs-CZ" sz="2400" dirty="0" smtClean="0"/>
              <a:t>znávají pohyb jako </a:t>
            </a:r>
            <a:r>
              <a:rPr lang="cs-CZ" sz="2400" b="1" dirty="0" smtClean="0"/>
              <a:t>součást zdravého životního stylu,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u</a:t>
            </a:r>
            <a:r>
              <a:rPr lang="cs-CZ" sz="2400" dirty="0" smtClean="0"/>
              <a:t>přednostňují sportovní aktivity v kolektivu nebo v přírodě,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u</a:t>
            </a:r>
            <a:r>
              <a:rPr lang="cs-CZ" sz="2400" dirty="0" smtClean="0"/>
              <a:t>vědomují si vliv sportu na </a:t>
            </a:r>
            <a:r>
              <a:rPr lang="cs-CZ" sz="2400" b="1" dirty="0" smtClean="0"/>
              <a:t>správný metabolismus,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z</a:t>
            </a:r>
            <a:r>
              <a:rPr lang="cs-CZ" sz="2400" dirty="0" smtClean="0"/>
              <a:t>ajímají se o novinky ve stravě, doplňky stravy,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d</a:t>
            </a:r>
            <a:r>
              <a:rPr lang="cs-CZ" sz="2400" dirty="0" smtClean="0"/>
              <a:t>održují </a:t>
            </a:r>
            <a:r>
              <a:rPr lang="cs-CZ" sz="2400" b="1" dirty="0" smtClean="0"/>
              <a:t>pravidelný pitný režim </a:t>
            </a:r>
            <a:r>
              <a:rPr lang="cs-CZ" sz="2400" dirty="0" smtClean="0"/>
              <a:t>individuálně</a:t>
            </a:r>
            <a:r>
              <a:rPr lang="cs-CZ" sz="2400" b="1" dirty="0" smtClean="0"/>
              <a:t> </a:t>
            </a:r>
            <a:r>
              <a:rPr lang="cs-CZ" sz="2400" dirty="0" smtClean="0"/>
              <a:t>2 </a:t>
            </a:r>
            <a:r>
              <a:rPr lang="cs-CZ" sz="2400" dirty="0"/>
              <a:t>– 3 litry </a:t>
            </a:r>
            <a:r>
              <a:rPr lang="cs-CZ" sz="2400" dirty="0" smtClean="0"/>
              <a:t>denně - voda</a:t>
            </a:r>
            <a:r>
              <a:rPr lang="cs-CZ" sz="2400" dirty="0"/>
              <a:t>, ředěné ovocné a zeleninové šťávy, </a:t>
            </a:r>
            <a:r>
              <a:rPr lang="cs-CZ" sz="2400" dirty="0" smtClean="0"/>
              <a:t>čaje,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50"/>
                </a:solidFill>
              </a:rPr>
              <a:t>vhodné </a:t>
            </a:r>
            <a:r>
              <a:rPr lang="cs-CZ" sz="24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zelenina, ovoce, luštěniny, masa, kvalitní oleje, celozrnné </a:t>
            </a:r>
            <a:r>
              <a:rPr lang="cs-CZ" sz="2400" dirty="0" smtClean="0"/>
              <a:t>pečivo.</a:t>
            </a:r>
          </a:p>
          <a:p>
            <a:pPr marL="0" lvl="1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199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rekreační sportovci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7"/>
            <a:ext cx="4464496" cy="297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4293096"/>
            <a:ext cx="2880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Gordon. flickr.com: </a:t>
            </a:r>
            <a:r>
              <a:rPr lang="en-US" sz="1000" i="1" dirty="0"/>
              <a:t>Chloe and Swim Instructor 1</a:t>
            </a:r>
            <a:r>
              <a:rPr lang="en-US" sz="1000" dirty="0"/>
              <a:t> [online]. 2011-07-11 [cit. 2019-03-27]. </a:t>
            </a:r>
            <a:r>
              <a:rPr lang="en-US" sz="1000" dirty="0" err="1"/>
              <a:t>Dostupný</a:t>
            </a:r>
            <a:r>
              <a:rPr lang="en-US" sz="1000" dirty="0"/>
              <a:t> pod </a:t>
            </a:r>
            <a:r>
              <a:rPr lang="en-US" sz="1000" dirty="0" err="1"/>
              <a:t>licencí</a:t>
            </a:r>
            <a:r>
              <a:rPr lang="en-US" sz="1000" dirty="0"/>
              <a:t> </a:t>
            </a:r>
            <a:r>
              <a:rPr lang="en-US" sz="1000" dirty="0">
                <a:hlinkClick r:id="rId3"/>
              </a:rPr>
              <a:t>CC-BY-SA</a:t>
            </a:r>
            <a:r>
              <a:rPr lang="en-US" sz="1000" dirty="0"/>
              <a:t> </a:t>
            </a:r>
            <a:r>
              <a:rPr lang="en-US" sz="1000" dirty="0" err="1"/>
              <a:t>na</a:t>
            </a:r>
            <a:r>
              <a:rPr lang="en-US" sz="1000" dirty="0"/>
              <a:t> WWW: &lt;https://www.flickr.com/photos/monkeymashbutton/5925391021/&gt;.</a:t>
            </a:r>
            <a:endParaRPr lang="cs-CZ" sz="1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08498"/>
            <a:ext cx="4618484" cy="308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 rot="10800000" flipV="1">
            <a:off x="5652120" y="2379945"/>
            <a:ext cx="3024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PARKS, Seattle. flickr.com: </a:t>
            </a:r>
            <a:r>
              <a:rPr lang="cs-CZ" sz="1000" i="1" dirty="0" err="1"/>
              <a:t>Lifelong</a:t>
            </a:r>
            <a:r>
              <a:rPr lang="cs-CZ" sz="1000" i="1" dirty="0"/>
              <a:t> </a:t>
            </a:r>
            <a:r>
              <a:rPr lang="cs-CZ" sz="1000" i="1" dirty="0" err="1"/>
              <a:t>Recreation</a:t>
            </a:r>
            <a:r>
              <a:rPr lang="cs-CZ" sz="1000" i="1" dirty="0"/>
              <a:t> </a:t>
            </a:r>
            <a:r>
              <a:rPr lang="cs-CZ" sz="1000" i="1" dirty="0" err="1"/>
              <a:t>Hike</a:t>
            </a:r>
            <a:r>
              <a:rPr lang="cs-CZ" sz="1000" dirty="0"/>
              <a:t> [online]. 2016-08-06 [cit. 2019-03-27]. Dostupný pod licencí </a:t>
            </a:r>
            <a:r>
              <a:rPr lang="cs-CZ" sz="1000" dirty="0">
                <a:hlinkClick r:id="rId5"/>
              </a:rPr>
              <a:t>CC-BY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seattleparks</a:t>
            </a:r>
            <a:r>
              <a:rPr lang="cs-CZ" sz="1000" dirty="0"/>
              <a:t>/28791787615/&gt;.</a:t>
            </a:r>
          </a:p>
        </p:txBody>
      </p:sp>
    </p:spTree>
    <p:extLst>
      <p:ext uri="{BB962C8B-B14F-4D97-AF65-F5344CB8AC3E}">
        <p14:creationId xmlns:p14="http://schemas.microsoft.com/office/powerpoint/2010/main" val="41154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Profesionální sportovci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r>
              <a:rPr lang="cs-CZ" sz="2800" dirty="0" smtClean="0"/>
              <a:t>struktura výživy </a:t>
            </a:r>
            <a:r>
              <a:rPr lang="cs-CZ" sz="2800" b="1" dirty="0" smtClean="0"/>
              <a:t>podle tréninkového plánu: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řípravné období – zátěžové: technické a kondiční,</a:t>
            </a:r>
          </a:p>
          <a:p>
            <a:pPr lvl="1"/>
            <a:r>
              <a:rPr lang="cs-CZ" sz="2400" dirty="0"/>
              <a:t>h</a:t>
            </a:r>
            <a:r>
              <a:rPr lang="cs-CZ" sz="2400" dirty="0" smtClean="0"/>
              <a:t>lavní sezóna – závody, turnaje, zápasy, soutěže,</a:t>
            </a:r>
          </a:p>
          <a:p>
            <a:pPr lvl="1"/>
            <a:r>
              <a:rPr lang="cs-CZ" sz="2400" dirty="0"/>
              <a:t>o</a:t>
            </a:r>
            <a:r>
              <a:rPr lang="cs-CZ" sz="2400" dirty="0" smtClean="0"/>
              <a:t>dpočinkové období – duševní hygiena, relaxace,</a:t>
            </a:r>
          </a:p>
          <a:p>
            <a:r>
              <a:rPr lang="cs-CZ" sz="2800" dirty="0"/>
              <a:t>i</a:t>
            </a:r>
            <a:r>
              <a:rPr lang="cs-CZ" sz="2800" dirty="0" smtClean="0"/>
              <a:t>ndividuální přístup - </a:t>
            </a:r>
            <a:r>
              <a:rPr lang="cs-CZ" sz="2800" b="1" dirty="0" smtClean="0"/>
              <a:t>nutriční poradci,</a:t>
            </a:r>
          </a:p>
          <a:p>
            <a:r>
              <a:rPr lang="cs-CZ" sz="2800" dirty="0"/>
              <a:t>v</a:t>
            </a:r>
            <a:r>
              <a:rPr lang="cs-CZ" sz="2800" dirty="0" smtClean="0"/>
              <a:t>liv má i druh sportu – silový, výkonnostní,…</a:t>
            </a:r>
          </a:p>
          <a:p>
            <a:r>
              <a:rPr lang="cs-CZ" sz="2800" dirty="0" smtClean="0"/>
              <a:t>pravidelnost a přiměřenost a zvýšený </a:t>
            </a:r>
            <a:r>
              <a:rPr lang="cs-CZ" sz="2800" b="1" dirty="0" smtClean="0"/>
              <a:t>pitný režim,</a:t>
            </a:r>
          </a:p>
          <a:p>
            <a:r>
              <a:rPr lang="cs-CZ" sz="2800" dirty="0" smtClean="0"/>
              <a:t>zvyšujeme poměr </a:t>
            </a:r>
            <a:r>
              <a:rPr lang="cs-CZ" sz="2800" b="1" dirty="0" smtClean="0"/>
              <a:t>komplexních bílkovin,</a:t>
            </a:r>
            <a:r>
              <a:rPr lang="cs-CZ" sz="2800" dirty="0" smtClean="0"/>
              <a:t> </a:t>
            </a:r>
            <a:r>
              <a:rPr lang="cs-CZ" sz="2800" b="1" dirty="0" smtClean="0"/>
              <a:t>sacharidů</a:t>
            </a:r>
            <a:r>
              <a:rPr lang="cs-CZ" dirty="0" smtClean="0"/>
              <a:t>, </a:t>
            </a:r>
            <a:r>
              <a:rPr lang="cs-CZ" sz="2800" b="1" dirty="0" smtClean="0"/>
              <a:t>vitamínů</a:t>
            </a:r>
            <a:r>
              <a:rPr lang="cs-CZ" sz="2800" dirty="0"/>
              <a:t> </a:t>
            </a:r>
            <a:r>
              <a:rPr lang="cs-CZ" sz="2800" dirty="0" smtClean="0"/>
              <a:t>a doplňujeme pravidelně dopoledne </a:t>
            </a:r>
            <a:r>
              <a:rPr lang="cs-CZ" sz="2800" b="1" dirty="0" smtClean="0"/>
              <a:t>ovoce</a:t>
            </a:r>
            <a:r>
              <a:rPr lang="cs-CZ" sz="2800" dirty="0" smtClean="0"/>
              <a:t> a odpoledne </a:t>
            </a:r>
            <a:r>
              <a:rPr lang="cs-CZ" sz="2800" b="1" dirty="0" smtClean="0"/>
              <a:t>zeleninu</a:t>
            </a:r>
            <a:r>
              <a:rPr lang="cs-CZ" sz="2800" dirty="0" smtClean="0"/>
              <a:t>, iontové a proteinové </a:t>
            </a:r>
            <a:r>
              <a:rPr lang="cs-CZ" sz="2800" b="1" dirty="0" smtClean="0"/>
              <a:t>nápoje,</a:t>
            </a:r>
            <a:r>
              <a:rPr lang="cs-CZ" sz="2800" dirty="0" smtClean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5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profesionální sportovci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571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31640" y="5661248"/>
            <a:ext cx="2448272" cy="10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WILDE, Erik. flickr.com: </a:t>
            </a:r>
            <a:r>
              <a:rPr lang="en-US" sz="1000" i="1" dirty="0"/>
              <a:t>Portable shower</a:t>
            </a:r>
            <a:r>
              <a:rPr lang="en-US" sz="1000" dirty="0"/>
              <a:t> [online]. 2014-05-14 [cit. 2019-03-27]. </a:t>
            </a:r>
            <a:r>
              <a:rPr lang="en-US" sz="1000" dirty="0" err="1"/>
              <a:t>Dostupný</a:t>
            </a:r>
            <a:r>
              <a:rPr lang="en-US" sz="1000" dirty="0"/>
              <a:t> pod </a:t>
            </a:r>
            <a:r>
              <a:rPr lang="en-US" sz="1000" dirty="0" err="1"/>
              <a:t>licencí</a:t>
            </a:r>
            <a:r>
              <a:rPr lang="en-US" sz="1000" dirty="0"/>
              <a:t> </a:t>
            </a:r>
            <a:r>
              <a:rPr lang="en-US" sz="1000" u="sng" dirty="0">
                <a:hlinkClick r:id="rId3"/>
              </a:rPr>
              <a:t>CC-BY-SA</a:t>
            </a:r>
            <a:r>
              <a:rPr lang="en-US" sz="1000" dirty="0"/>
              <a:t> </a:t>
            </a:r>
            <a:r>
              <a:rPr lang="en-US" sz="1000" dirty="0" err="1"/>
              <a:t>na</a:t>
            </a:r>
            <a:r>
              <a:rPr lang="en-US" sz="1000" dirty="0"/>
              <a:t> WWW: &lt;https://www.flickr.com/photos/dret/14202149663/&gt;.</a:t>
            </a:r>
            <a:endParaRPr lang="cs-CZ" sz="1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1872208" cy="217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427984" y="2564904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endParaRPr lang="cs-CZ" sz="1000" dirty="0">
              <a:solidFill>
                <a:prstClr val="black"/>
              </a:solidFill>
            </a:endParaRPr>
          </a:p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r>
              <a:rPr lang="cs-CZ" sz="1000" dirty="0" err="1" smtClean="0">
                <a:solidFill>
                  <a:prstClr val="black"/>
                </a:solidFill>
              </a:rPr>
              <a:t>Vocoder</a:t>
            </a:r>
            <a:r>
              <a:rPr lang="cs-CZ" sz="1000" dirty="0">
                <a:solidFill>
                  <a:prstClr val="black"/>
                </a:solidFill>
              </a:rPr>
              <a:t>. Wikimedia.org: </a:t>
            </a:r>
            <a:r>
              <a:rPr lang="cs-CZ" sz="1000" dirty="0" err="1">
                <a:solidFill>
                  <a:prstClr val="black"/>
                </a:solidFill>
              </a:rPr>
              <a:t>Clarisa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Fernandez</a:t>
            </a:r>
            <a:r>
              <a:rPr lang="cs-CZ" sz="1000" dirty="0">
                <a:solidFill>
                  <a:prstClr val="black"/>
                </a:solidFill>
              </a:rPr>
              <a:t> [online]. 2007-03-01 [cit. 2019-03-27]. Dostupný pod licencí </a:t>
            </a:r>
            <a:r>
              <a:rPr lang="cs-CZ" sz="1000" dirty="0" err="1">
                <a:solidFill>
                  <a:prstClr val="black"/>
                </a:solidFill>
              </a:rPr>
              <a:t>Creative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Commons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Attribution</a:t>
            </a:r>
            <a:r>
              <a:rPr lang="cs-CZ" sz="1000" dirty="0">
                <a:solidFill>
                  <a:prstClr val="black"/>
                </a:solidFill>
              </a:rPr>
              <a:t> 2.5 na WWW: &lt;https://commons.wikimedia.org/wiki/</a:t>
            </a:r>
            <a:r>
              <a:rPr lang="cs-CZ" sz="1000" dirty="0" err="1">
                <a:solidFill>
                  <a:prstClr val="black"/>
                </a:solidFill>
              </a:rPr>
              <a:t>File:Clarisa_Fernandez.jpg</a:t>
            </a:r>
            <a:r>
              <a:rPr lang="cs-CZ" sz="1000" dirty="0">
                <a:solidFill>
                  <a:prstClr val="black"/>
                </a:solidFill>
              </a:rPr>
              <a:t>&gt;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94423"/>
            <a:ext cx="3420957" cy="22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7704925" y="4217512"/>
            <a:ext cx="14390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r>
              <a:rPr lang="cs-CZ" sz="1000" dirty="0" err="1" smtClean="0">
                <a:solidFill>
                  <a:prstClr val="black"/>
                </a:solidFill>
              </a:rPr>
              <a:t>Ollie</a:t>
            </a:r>
            <a:r>
              <a:rPr lang="cs-CZ" sz="1000" dirty="0">
                <a:solidFill>
                  <a:prstClr val="black"/>
                </a:solidFill>
              </a:rPr>
              <a:t>. Wikimedia.org: Slalom </a:t>
            </a:r>
            <a:r>
              <a:rPr lang="cs-CZ" sz="1000" dirty="0" err="1">
                <a:solidFill>
                  <a:prstClr val="black"/>
                </a:solidFill>
              </a:rPr>
              <a:t>World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Championships</a:t>
            </a:r>
            <a:r>
              <a:rPr lang="cs-CZ" sz="1000" dirty="0">
                <a:solidFill>
                  <a:prstClr val="black"/>
                </a:solidFill>
              </a:rPr>
              <a:t> 13 57 15 070 (10263371203) [online]. 2016-02-09 [cit. 2019-03-27]. Dostupný pod licencí </a:t>
            </a:r>
            <a:r>
              <a:rPr lang="cs-CZ" sz="1000" dirty="0" err="1">
                <a:solidFill>
                  <a:prstClr val="black"/>
                </a:solidFill>
              </a:rPr>
              <a:t>Creative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Commons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Attribution</a:t>
            </a:r>
            <a:r>
              <a:rPr lang="cs-CZ" sz="1000" dirty="0">
                <a:solidFill>
                  <a:prstClr val="black"/>
                </a:solidFill>
              </a:rPr>
              <a:t> 2.0 na WWW: &lt;https://commons.wikimedia.org/wiki/File:Slalom_World_Championships_13_57_15_070_(10263371203).</a:t>
            </a:r>
            <a:r>
              <a:rPr lang="cs-CZ" sz="1000" dirty="0" err="1">
                <a:solidFill>
                  <a:prstClr val="black"/>
                </a:solidFill>
              </a:rPr>
              <a:t>jpg</a:t>
            </a:r>
            <a:r>
              <a:rPr lang="cs-CZ" sz="1000" dirty="0">
                <a:solidFill>
                  <a:prstClr val="black"/>
                </a:solidFill>
              </a:rPr>
              <a:t>&gt;.</a:t>
            </a:r>
          </a:p>
        </p:txBody>
      </p:sp>
    </p:spTree>
    <p:extLst>
      <p:ext uri="{BB962C8B-B14F-4D97-AF65-F5344CB8AC3E}">
        <p14:creationId xmlns:p14="http://schemas.microsoft.com/office/powerpoint/2010/main" val="41785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IV. Diferencované </a:t>
            </a:r>
            <a:r>
              <a:rPr lang="cs-CZ" b="1" dirty="0">
                <a:solidFill>
                  <a:srgbClr val="7030A0"/>
                </a:solidFill>
              </a:rPr>
              <a:t>stravování podle </a:t>
            </a:r>
            <a:r>
              <a:rPr lang="cs-CZ" b="1" dirty="0" smtClean="0">
                <a:solidFill>
                  <a:srgbClr val="7030A0"/>
                </a:solidFill>
              </a:rPr>
              <a:t>fyziologického či zdravotního stavu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4915" y="1601416"/>
            <a:ext cx="8964488" cy="5256584"/>
          </a:xfrm>
        </p:spPr>
        <p:txBody>
          <a:bodyPr/>
          <a:lstStyle/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sz="2800" b="1" dirty="0" smtClean="0"/>
              <a:t>Těhotné a kojící ženy </a:t>
            </a:r>
            <a:r>
              <a:rPr lang="cs-CZ" sz="2800" dirty="0" smtClean="0"/>
              <a:t>– vyšší zodpovědnost.</a:t>
            </a:r>
          </a:p>
          <a:p>
            <a:pPr marL="0" indent="0">
              <a:buNone/>
            </a:pPr>
            <a:r>
              <a:rPr lang="cs-CZ" sz="2800" b="1" dirty="0" smtClean="0"/>
              <a:t>Obézní či lidé s velkou nadváhou.</a:t>
            </a:r>
          </a:p>
          <a:p>
            <a:pPr marL="0" indent="0">
              <a:buNone/>
            </a:pPr>
            <a:r>
              <a:rPr lang="cs-CZ" sz="2800" b="1" dirty="0" smtClean="0"/>
              <a:t>Nemocní, </a:t>
            </a:r>
            <a:r>
              <a:rPr lang="cs-CZ" sz="2800" dirty="0" smtClean="0"/>
              <a:t>léčící se: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rátkodobě – virózy, akutní zdravotní stavy nebo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d</a:t>
            </a:r>
            <a:r>
              <a:rPr lang="cs-CZ" sz="2400" dirty="0" smtClean="0"/>
              <a:t>louhodobě – chronické nemoci, civilizační choroby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1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I. Diferencované stravování podle věku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8520" y="1196752"/>
            <a:ext cx="9036496" cy="5328592"/>
          </a:xfrm>
        </p:spPr>
        <p:txBody>
          <a:bodyPr/>
          <a:lstStyle/>
          <a:p>
            <a:r>
              <a:rPr lang="cs-CZ" sz="2800" b="1" dirty="0"/>
              <a:t>novorozenci a </a:t>
            </a:r>
            <a:r>
              <a:rPr lang="cs-CZ" sz="2800" b="1" dirty="0" smtClean="0"/>
              <a:t>kojenci: </a:t>
            </a:r>
            <a:r>
              <a:rPr lang="cs-CZ" sz="2800" b="1" dirty="0"/>
              <a:t> </a:t>
            </a:r>
            <a:r>
              <a:rPr lang="cs-CZ" sz="2800" b="1" dirty="0" smtClean="0"/>
              <a:t>    </a:t>
            </a:r>
            <a:r>
              <a:rPr lang="cs-CZ" sz="2800" dirty="0" smtClean="0"/>
              <a:t>do 1 roku věku</a:t>
            </a:r>
            <a:endParaRPr lang="cs-CZ" sz="2800" dirty="0"/>
          </a:p>
          <a:p>
            <a:r>
              <a:rPr lang="cs-CZ" sz="2800" b="1" dirty="0"/>
              <a:t>b</a:t>
            </a:r>
            <a:r>
              <a:rPr lang="cs-CZ" sz="2800" b="1" dirty="0" smtClean="0"/>
              <a:t>atolata:</a:t>
            </a:r>
            <a:r>
              <a:rPr lang="cs-CZ" sz="2800" dirty="0"/>
              <a:t>	</a:t>
            </a:r>
            <a:r>
              <a:rPr lang="cs-CZ" sz="2800" dirty="0" smtClean="0"/>
              <a:t>	                 od 1 do 3 let věku</a:t>
            </a:r>
            <a:endParaRPr lang="cs-CZ" sz="2800" dirty="0"/>
          </a:p>
          <a:p>
            <a:r>
              <a:rPr lang="cs-CZ" sz="2800" b="1" dirty="0"/>
              <a:t>p</a:t>
            </a:r>
            <a:r>
              <a:rPr lang="cs-CZ" sz="2800" b="1" dirty="0" smtClean="0"/>
              <a:t>ředškoláci </a:t>
            </a:r>
            <a:r>
              <a:rPr lang="cs-CZ" sz="2800" dirty="0"/>
              <a:t>	</a:t>
            </a:r>
            <a:r>
              <a:rPr lang="cs-CZ" sz="2800" dirty="0" smtClean="0"/>
              <a:t>	      od 3 do 6 let věku (MŠ)</a:t>
            </a:r>
            <a:endParaRPr lang="cs-CZ" sz="2800" dirty="0"/>
          </a:p>
          <a:p>
            <a:r>
              <a:rPr lang="cs-CZ" sz="2800" b="1" dirty="0" smtClean="0"/>
              <a:t>mladší </a:t>
            </a:r>
            <a:r>
              <a:rPr lang="cs-CZ" sz="2800" b="1" dirty="0"/>
              <a:t>školní </a:t>
            </a:r>
            <a:r>
              <a:rPr lang="cs-CZ" sz="2800" b="1" dirty="0" smtClean="0"/>
              <a:t>věk 	      </a:t>
            </a:r>
            <a:r>
              <a:rPr lang="cs-CZ" sz="2800" dirty="0" smtClean="0"/>
              <a:t>od 6 do 10 let věku (ZŠ)</a:t>
            </a:r>
            <a:endParaRPr lang="cs-CZ" sz="2800" dirty="0"/>
          </a:p>
          <a:p>
            <a:r>
              <a:rPr lang="cs-CZ" sz="2800" b="1" dirty="0" smtClean="0"/>
              <a:t>starší </a:t>
            </a:r>
            <a:r>
              <a:rPr lang="cs-CZ" sz="2800" b="1" dirty="0"/>
              <a:t>školní </a:t>
            </a:r>
            <a:r>
              <a:rPr lang="cs-CZ" sz="2800" b="1" dirty="0" smtClean="0"/>
              <a:t>věk	      </a:t>
            </a:r>
            <a:r>
              <a:rPr lang="cs-CZ" sz="2800" dirty="0" smtClean="0"/>
              <a:t>od</a:t>
            </a:r>
            <a:r>
              <a:rPr lang="cs-CZ" sz="2800" b="1" dirty="0" smtClean="0"/>
              <a:t> </a:t>
            </a:r>
            <a:r>
              <a:rPr lang="cs-CZ" sz="2800" dirty="0" smtClean="0"/>
              <a:t>11 do 15 let věku (ZŠ)</a:t>
            </a:r>
            <a:endParaRPr lang="cs-CZ" sz="2800" dirty="0"/>
          </a:p>
          <a:p>
            <a:r>
              <a:rPr lang="cs-CZ" sz="2800" b="1" dirty="0" smtClean="0"/>
              <a:t>pubescenti </a:t>
            </a:r>
            <a:r>
              <a:rPr lang="cs-CZ" sz="2800" b="1" dirty="0"/>
              <a:t>a </a:t>
            </a:r>
            <a:r>
              <a:rPr lang="cs-CZ" sz="2800" b="1" dirty="0" smtClean="0"/>
              <a:t>adolescenti    </a:t>
            </a:r>
            <a:r>
              <a:rPr lang="cs-CZ" sz="2800" dirty="0" smtClean="0"/>
              <a:t>od</a:t>
            </a:r>
            <a:r>
              <a:rPr lang="cs-CZ" sz="2800" b="1" dirty="0" smtClean="0"/>
              <a:t> </a:t>
            </a:r>
            <a:r>
              <a:rPr lang="cs-CZ" sz="2800" dirty="0" smtClean="0"/>
              <a:t>15 do 20 let   (SŠ)</a:t>
            </a:r>
            <a:endParaRPr lang="cs-CZ" sz="2800" dirty="0"/>
          </a:p>
          <a:p>
            <a:r>
              <a:rPr lang="cs-CZ" sz="2800" b="1" dirty="0" smtClean="0"/>
              <a:t>aktivně pracující  </a:t>
            </a:r>
            <a:r>
              <a:rPr lang="cs-CZ" sz="2800" dirty="0" smtClean="0"/>
              <a:t>zpravidla od 20 do 60 let věku</a:t>
            </a:r>
            <a:endParaRPr lang="cs-CZ" sz="2800" dirty="0"/>
          </a:p>
          <a:p>
            <a:r>
              <a:rPr lang="cs-CZ" sz="2800" b="1" dirty="0"/>
              <a:t>s</a:t>
            </a:r>
            <a:r>
              <a:rPr lang="cs-CZ" sz="2800" b="1" dirty="0" smtClean="0"/>
              <a:t>enioři			      </a:t>
            </a:r>
            <a:r>
              <a:rPr lang="cs-CZ" sz="2800" dirty="0" smtClean="0"/>
              <a:t>nad 60 let věku</a:t>
            </a:r>
            <a:endParaRPr lang="cs-CZ" sz="2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23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Těhotné a kojící ženy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08" y="1124744"/>
            <a:ext cx="8856984" cy="5877272"/>
          </a:xfrm>
        </p:spPr>
        <p:txBody>
          <a:bodyPr>
            <a:normAutofit/>
          </a:bodyPr>
          <a:lstStyle/>
          <a:p>
            <a:r>
              <a:rPr lang="cs-CZ" sz="2400" dirty="0"/>
              <a:t>n</a:t>
            </a:r>
            <a:r>
              <a:rPr lang="cs-CZ" sz="2400" dirty="0" smtClean="0"/>
              <a:t>astávající a kojící matka cítí </a:t>
            </a:r>
            <a:r>
              <a:rPr lang="cs-CZ" sz="2400" b="1" dirty="0" smtClean="0"/>
              <a:t>zodpovědnost</a:t>
            </a:r>
            <a:r>
              <a:rPr lang="cs-CZ" sz="2400" dirty="0" smtClean="0"/>
              <a:t> za výživu a celkovou vývojovou zralost dítěte,</a:t>
            </a:r>
          </a:p>
          <a:p>
            <a:r>
              <a:rPr lang="cs-CZ" sz="2400" dirty="0" smtClean="0"/>
              <a:t>během těhotenství a kojení zvyšuje konzumaci </a:t>
            </a:r>
            <a:r>
              <a:rPr lang="cs-CZ" sz="2400" b="1" dirty="0" smtClean="0"/>
              <a:t>plnohodnotných bílkovin</a:t>
            </a:r>
            <a:r>
              <a:rPr lang="cs-CZ" sz="2400" dirty="0" smtClean="0"/>
              <a:t>, zdravých tuků, komplex </a:t>
            </a:r>
            <a:r>
              <a:rPr lang="cs-CZ" sz="2400" b="1" dirty="0" smtClean="0"/>
              <a:t>vitamínů</a:t>
            </a:r>
            <a:r>
              <a:rPr lang="cs-CZ" sz="2400" dirty="0" smtClean="0"/>
              <a:t> a </a:t>
            </a:r>
            <a:r>
              <a:rPr lang="cs-CZ" sz="2400" b="1" dirty="0" smtClean="0"/>
              <a:t>minerálních látek</a:t>
            </a:r>
            <a:r>
              <a:rPr lang="cs-CZ" sz="2400" dirty="0" smtClean="0"/>
              <a:t>, abstinuje a nekouří, vyvaruje se drogám a často řeší smíšené chutě,</a:t>
            </a:r>
          </a:p>
          <a:p>
            <a:r>
              <a:rPr lang="cs-CZ" sz="2400" b="1" dirty="0" smtClean="0"/>
              <a:t>výhody </a:t>
            </a:r>
            <a:r>
              <a:rPr lang="cs-CZ" sz="2400" b="1" dirty="0"/>
              <a:t>kojení: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	- ekonomické a </a:t>
            </a:r>
            <a:r>
              <a:rPr lang="cs-CZ" sz="2400" dirty="0" smtClean="0"/>
              <a:t>dostupné,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	- zvyšuje imunitu </a:t>
            </a:r>
            <a:r>
              <a:rPr lang="cs-CZ" sz="2400" dirty="0" smtClean="0"/>
              <a:t>dítěte,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	- silnější kosti v dospělosti a </a:t>
            </a:r>
            <a:r>
              <a:rPr lang="cs-CZ" sz="2400" dirty="0" smtClean="0"/>
              <a:t>stáří,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		- lepší vývoj duševních </a:t>
            </a:r>
            <a:r>
              <a:rPr lang="cs-CZ" sz="2400" dirty="0" smtClean="0"/>
              <a:t>schopností dítěte,</a:t>
            </a:r>
          </a:p>
          <a:p>
            <a:r>
              <a:rPr lang="cs-CZ" sz="2400" dirty="0" smtClean="0"/>
              <a:t>zvýšená </a:t>
            </a:r>
            <a:r>
              <a:rPr lang="cs-CZ" sz="2400" dirty="0"/>
              <a:t>potřeba </a:t>
            </a:r>
            <a:r>
              <a:rPr lang="cs-CZ" sz="2400" b="1" dirty="0"/>
              <a:t>energeticky vydatné </a:t>
            </a:r>
            <a:r>
              <a:rPr lang="cs-CZ" sz="2400" dirty="0" smtClean="0"/>
              <a:t>stravy klesá po ukončení kojení dítěte               hrozí nadváha!</a:t>
            </a:r>
            <a:endParaRPr lang="cs-CZ" sz="2400" dirty="0"/>
          </a:p>
          <a:p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2195736" y="5589240"/>
            <a:ext cx="86409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3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těhotná a kojící žena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11311"/>
            <a:ext cx="30344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044909" cy="378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7504" y="4581694"/>
            <a:ext cx="36675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endParaRPr lang="cs-CZ" sz="1000" dirty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Bonbon</a:t>
            </a:r>
            <a:r>
              <a:rPr lang="cs-CZ" sz="1000" dirty="0">
                <a:solidFill>
                  <a:prstClr val="black"/>
                </a:solidFill>
              </a:rPr>
              <a:t>. flickr.com: </a:t>
            </a:r>
            <a:r>
              <a:rPr lang="cs-CZ" sz="1000" i="1" dirty="0" err="1">
                <a:solidFill>
                  <a:prstClr val="black"/>
                </a:solidFill>
              </a:rPr>
              <a:t>Beautiful</a:t>
            </a:r>
            <a:r>
              <a:rPr lang="cs-CZ" sz="1000" i="1" dirty="0">
                <a:solidFill>
                  <a:prstClr val="black"/>
                </a:solidFill>
              </a:rPr>
              <a:t> belly</a:t>
            </a:r>
            <a:r>
              <a:rPr lang="cs-CZ" sz="1000" dirty="0">
                <a:solidFill>
                  <a:prstClr val="black"/>
                </a:solidFill>
              </a:rPr>
              <a:t> [online]. 2006-12-11 [cit. 2019-03-27]. Dostupný pod licencí </a:t>
            </a:r>
            <a:r>
              <a:rPr lang="cs-CZ" sz="1000" dirty="0">
                <a:solidFill>
                  <a:prstClr val="black"/>
                </a:solidFill>
                <a:hlinkClick r:id="rId4"/>
              </a:rPr>
              <a:t>CC-BY</a:t>
            </a:r>
            <a:r>
              <a:rPr lang="cs-CZ" sz="1000" dirty="0">
                <a:solidFill>
                  <a:prstClr val="black"/>
                </a:solidFill>
              </a:rPr>
              <a:t> 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</a:t>
            </a:r>
            <a:r>
              <a:rPr lang="cs-CZ" sz="1000" dirty="0" err="1">
                <a:solidFill>
                  <a:prstClr val="black"/>
                </a:solidFill>
              </a:rPr>
              <a:t>justbecause</a:t>
            </a:r>
            <a:r>
              <a:rPr lang="cs-CZ" sz="1000" dirty="0">
                <a:solidFill>
                  <a:prstClr val="black"/>
                </a:solidFill>
              </a:rPr>
              <a:t>/319281356/&gt;.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96136" y="5712837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KRATOCHVIL, Petr. Wikimedia.org: </a:t>
            </a:r>
            <a:r>
              <a:rPr lang="cs-CZ" sz="1000" i="1" dirty="0" err="1">
                <a:solidFill>
                  <a:prstClr val="black"/>
                </a:solidFill>
              </a:rPr>
              <a:t>Breastfeeding</a:t>
            </a:r>
            <a:r>
              <a:rPr lang="cs-CZ" sz="1000" dirty="0">
                <a:solidFill>
                  <a:prstClr val="black"/>
                </a:solidFill>
              </a:rPr>
              <a:t> [online]. 2012-09-21 [cit. 2019-03-27]. Dostupný pod licencí </a:t>
            </a:r>
            <a:r>
              <a:rPr lang="cs-CZ" sz="1000" dirty="0" err="1">
                <a:solidFill>
                  <a:prstClr val="black"/>
                </a:solidFill>
                <a:hlinkClick r:id="rId5"/>
              </a:rPr>
              <a:t>Creative</a:t>
            </a:r>
            <a:r>
              <a:rPr lang="cs-CZ" sz="1000" dirty="0">
                <a:solidFill>
                  <a:prstClr val="black"/>
                </a:solidFill>
                <a:hlinkClick r:id="rId5"/>
              </a:rPr>
              <a:t> </a:t>
            </a:r>
            <a:r>
              <a:rPr lang="cs-CZ" sz="1000" dirty="0" err="1">
                <a:solidFill>
                  <a:prstClr val="black"/>
                </a:solidFill>
                <a:hlinkClick r:id="rId5"/>
              </a:rPr>
              <a:t>Commons</a:t>
            </a:r>
            <a:r>
              <a:rPr lang="cs-CZ" sz="1000" dirty="0">
                <a:solidFill>
                  <a:prstClr val="black"/>
                </a:solidFill>
                <a:hlinkClick r:id="rId5"/>
              </a:rPr>
              <a:t> </a:t>
            </a:r>
            <a:r>
              <a:rPr lang="cs-CZ" sz="1000" dirty="0" err="1">
                <a:solidFill>
                  <a:prstClr val="black"/>
                </a:solidFill>
                <a:hlinkClick r:id="rId5"/>
              </a:rPr>
              <a:t>Zero</a:t>
            </a:r>
            <a:r>
              <a:rPr lang="cs-CZ" sz="1000" dirty="0">
                <a:solidFill>
                  <a:prstClr val="black"/>
                </a:solidFill>
                <a:hlinkClick r:id="rId5"/>
              </a:rPr>
              <a:t>, Public </a:t>
            </a:r>
            <a:r>
              <a:rPr lang="cs-CZ" sz="1000" dirty="0" err="1">
                <a:solidFill>
                  <a:prstClr val="black"/>
                </a:solidFill>
                <a:hlinkClick r:id="rId5"/>
              </a:rPr>
              <a:t>Domain</a:t>
            </a:r>
            <a:r>
              <a:rPr lang="cs-CZ" sz="1000" dirty="0">
                <a:solidFill>
                  <a:prstClr val="black"/>
                </a:solidFill>
                <a:hlinkClick r:id="rId5"/>
              </a:rPr>
              <a:t> </a:t>
            </a:r>
            <a:r>
              <a:rPr lang="cs-CZ" sz="1000" dirty="0" err="1">
                <a:solidFill>
                  <a:prstClr val="black"/>
                </a:solidFill>
                <a:hlinkClick r:id="rId5"/>
              </a:rPr>
              <a:t>Dedication</a:t>
            </a:r>
            <a:r>
              <a:rPr lang="cs-CZ" sz="1000" dirty="0">
                <a:solidFill>
                  <a:prstClr val="black"/>
                </a:solidFill>
              </a:rPr>
              <a:t> na WWW: &lt;https://commons.wikimedia.org/wiki/</a:t>
            </a:r>
            <a:r>
              <a:rPr lang="cs-CZ" sz="1000" dirty="0" err="1">
                <a:solidFill>
                  <a:prstClr val="black"/>
                </a:solidFill>
              </a:rPr>
              <a:t>File:Breastfeeding.jpg</a:t>
            </a:r>
            <a:r>
              <a:rPr lang="cs-CZ" sz="1000" dirty="0">
                <a:solidFill>
                  <a:prstClr val="black"/>
                </a:solidFill>
              </a:rPr>
              <a:t>&gt;.</a:t>
            </a:r>
          </a:p>
        </p:txBody>
      </p:sp>
    </p:spTree>
    <p:extLst>
      <p:ext uri="{BB962C8B-B14F-4D97-AF65-F5344CB8AC3E}">
        <p14:creationId xmlns:p14="http://schemas.microsoft.com/office/powerpoint/2010/main" val="42556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Obézní lidé, lidé s nadváhou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760640"/>
          </a:xfrm>
        </p:spPr>
        <p:txBody>
          <a:bodyPr>
            <a:normAutofit/>
          </a:bodyPr>
          <a:lstStyle/>
          <a:p>
            <a:r>
              <a:rPr lang="cs-CZ" sz="2400" dirty="0"/>
              <a:t>o</a:t>
            </a:r>
            <a:r>
              <a:rPr lang="cs-CZ" sz="2400" dirty="0" smtClean="0"/>
              <a:t>bezita = „civilizační metla nového tisíciletí“,</a:t>
            </a:r>
          </a:p>
          <a:p>
            <a:r>
              <a:rPr lang="cs-CZ" sz="2400" b="1" dirty="0" smtClean="0"/>
              <a:t>riziko</a:t>
            </a:r>
            <a:r>
              <a:rPr lang="cs-CZ" sz="2400" dirty="0" smtClean="0"/>
              <a:t> vleklých civilizačních chorob,</a:t>
            </a:r>
          </a:p>
          <a:p>
            <a:r>
              <a:rPr lang="cs-CZ" sz="2400" dirty="0"/>
              <a:t>r</a:t>
            </a:r>
            <a:r>
              <a:rPr lang="cs-CZ" sz="2400" dirty="0" smtClean="0"/>
              <a:t>iziko kardiovaskulárních selhání,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výšená </a:t>
            </a:r>
            <a:r>
              <a:rPr lang="cs-CZ" sz="2400" b="1" dirty="0" smtClean="0"/>
              <a:t>zátěž</a:t>
            </a:r>
            <a:r>
              <a:rPr lang="cs-CZ" sz="2400" dirty="0" smtClean="0"/>
              <a:t> na kosti, klouby = revmatismus, záněty,</a:t>
            </a:r>
          </a:p>
          <a:p>
            <a:r>
              <a:rPr lang="cs-CZ" sz="2400" dirty="0" smtClean="0"/>
              <a:t>snížené sebevědomí= </a:t>
            </a:r>
            <a:r>
              <a:rPr lang="cs-CZ" sz="2400" b="1" dirty="0" smtClean="0"/>
              <a:t>psychické</a:t>
            </a:r>
            <a:r>
              <a:rPr lang="cs-CZ" sz="2400" dirty="0" smtClean="0"/>
              <a:t> poruchy,</a:t>
            </a:r>
          </a:p>
          <a:p>
            <a:r>
              <a:rPr lang="cs-CZ" sz="2400" b="1" dirty="0"/>
              <a:t>a</a:t>
            </a:r>
            <a:r>
              <a:rPr lang="cs-CZ" sz="2400" b="1" dirty="0" smtClean="0"/>
              <a:t>nalýza</a:t>
            </a:r>
            <a:r>
              <a:rPr lang="cs-CZ" sz="2400" dirty="0" smtClean="0"/>
              <a:t> stravování                     redukční jídelníček,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ravidelnost a vůle s nabídkou poradenství a léčení,</a:t>
            </a:r>
          </a:p>
          <a:p>
            <a:r>
              <a:rPr lang="cs-CZ" sz="2400" dirty="0" smtClean="0"/>
              <a:t>kombinace: </a:t>
            </a:r>
            <a:r>
              <a:rPr lang="cs-CZ" sz="2400" b="1" dirty="0" smtClean="0"/>
              <a:t>vhodná strava + pohyb </a:t>
            </a:r>
            <a:r>
              <a:rPr lang="cs-CZ" sz="2400" dirty="0" smtClean="0"/>
              <a:t>= výsledek,</a:t>
            </a:r>
          </a:p>
          <a:p>
            <a:r>
              <a:rPr lang="cs-CZ" sz="2400" dirty="0"/>
              <a:t>v</a:t>
            </a:r>
            <a:r>
              <a:rPr lang="cs-CZ" sz="2400" dirty="0" smtClean="0"/>
              <a:t>ýrazné </a:t>
            </a:r>
            <a:r>
              <a:rPr lang="cs-CZ" sz="2400" b="1" dirty="0" smtClean="0">
                <a:solidFill>
                  <a:srgbClr val="FF0000"/>
                </a:solidFill>
              </a:rPr>
              <a:t>omezení </a:t>
            </a:r>
            <a:r>
              <a:rPr lang="cs-CZ" sz="2400" dirty="0" smtClean="0"/>
              <a:t>živočišných tuků, jednoduchých cukrů, sladidel, pochutin, alkoholu atd.</a:t>
            </a:r>
          </a:p>
          <a:p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2843808" y="3429000"/>
            <a:ext cx="1368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2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79208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obézní lidé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1592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58442" y="5229200"/>
            <a:ext cx="30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ALTER, Tony. flickr.com: </a:t>
            </a:r>
            <a:r>
              <a:rPr lang="en-US" sz="1000" i="1" dirty="0"/>
              <a:t>Early Summer</a:t>
            </a:r>
            <a:r>
              <a:rPr lang="en-US" sz="1000" dirty="0"/>
              <a:t> [online]. 2015-06-14 [cit. 2019-03-27]. </a:t>
            </a:r>
            <a:r>
              <a:rPr lang="en-US" sz="1000" dirty="0" err="1"/>
              <a:t>Dostupný</a:t>
            </a:r>
            <a:r>
              <a:rPr lang="en-US" sz="1000" dirty="0"/>
              <a:t> pod </a:t>
            </a:r>
            <a:r>
              <a:rPr lang="en-US" sz="1000" dirty="0" err="1"/>
              <a:t>licencí</a:t>
            </a:r>
            <a:r>
              <a:rPr lang="en-US" sz="1000" dirty="0"/>
              <a:t> </a:t>
            </a:r>
            <a:r>
              <a:rPr lang="en-US" sz="1000" dirty="0">
                <a:hlinkClick r:id="rId3"/>
              </a:rPr>
              <a:t>CC-BY</a:t>
            </a:r>
            <a:r>
              <a:rPr lang="en-US" sz="1000" dirty="0"/>
              <a:t> </a:t>
            </a:r>
            <a:r>
              <a:rPr lang="en-US" sz="1000" dirty="0" err="1"/>
              <a:t>na</a:t>
            </a:r>
            <a:r>
              <a:rPr lang="en-US" sz="1000" dirty="0"/>
              <a:t> WWW: &lt;https://www.flickr.com/photos/78428166@N00/18187812734/&gt;.</a:t>
            </a:r>
            <a:endParaRPr lang="cs-CZ" sz="1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72" y="892676"/>
            <a:ext cx="4416492" cy="331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11754" y="4209848"/>
            <a:ext cx="2952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ADAMS, </a:t>
            </a:r>
            <a:r>
              <a:rPr lang="cs-CZ" sz="1000" dirty="0" err="1"/>
              <a:t>Shane</a:t>
            </a:r>
            <a:r>
              <a:rPr lang="cs-CZ" sz="1000" dirty="0"/>
              <a:t>. flickr.com: </a:t>
            </a:r>
            <a:r>
              <a:rPr lang="cs-CZ" sz="1000" i="1" dirty="0"/>
              <a:t>My </a:t>
            </a:r>
            <a:r>
              <a:rPr lang="cs-CZ" sz="1000" i="1" dirty="0" err="1"/>
              <a:t>Bucket</a:t>
            </a:r>
            <a:r>
              <a:rPr lang="cs-CZ" sz="1000" i="1" dirty="0"/>
              <a:t> </a:t>
            </a:r>
            <a:r>
              <a:rPr lang="cs-CZ" sz="1000" i="1" dirty="0" err="1"/>
              <a:t>of</a:t>
            </a:r>
            <a:r>
              <a:rPr lang="cs-CZ" sz="1000" i="1" dirty="0"/>
              <a:t> </a:t>
            </a:r>
            <a:r>
              <a:rPr lang="cs-CZ" sz="1000" i="1" dirty="0" err="1"/>
              <a:t>Chicken</a:t>
            </a:r>
            <a:r>
              <a:rPr lang="cs-CZ" sz="1000" dirty="0"/>
              <a:t> [online]. 2006-06-26 [cit. 2019-03-27]. Dostupný pod licencí </a:t>
            </a:r>
            <a:r>
              <a:rPr lang="cs-CZ" sz="1000" dirty="0">
                <a:hlinkClick r:id="rId3"/>
              </a:rPr>
              <a:t>CC-BY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ishane</a:t>
            </a:r>
            <a:r>
              <a:rPr lang="cs-CZ" sz="1000" dirty="0"/>
              <a:t>/175119859/&gt;.</a:t>
            </a:r>
          </a:p>
        </p:txBody>
      </p:sp>
    </p:spTree>
    <p:extLst>
      <p:ext uri="{BB962C8B-B14F-4D97-AF65-F5344CB8AC3E}">
        <p14:creationId xmlns:p14="http://schemas.microsoft.com/office/powerpoint/2010/main" val="13045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Nemocní – krátkodobě či dlouhodobě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48" y="1412776"/>
            <a:ext cx="8928992" cy="5805264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 smtClean="0"/>
              <a:t>Virózy - </a:t>
            </a:r>
            <a:r>
              <a:rPr lang="cs-CZ" sz="2400" dirty="0" smtClean="0"/>
              <a:t>chřipkové, střevní, epidemiologické…</a:t>
            </a:r>
          </a:p>
          <a:p>
            <a:r>
              <a:rPr lang="cs-CZ" sz="2400" dirty="0"/>
              <a:t>k</a:t>
            </a:r>
            <a:r>
              <a:rPr lang="cs-CZ" sz="2400" dirty="0" smtClean="0"/>
              <a:t>rátkodobá léčba dietním režimem s omezením tuků, jednoduchých cukrů, sladkých nápojů,</a:t>
            </a:r>
          </a:p>
          <a:p>
            <a:pPr marL="0" indent="0">
              <a:buNone/>
            </a:pPr>
            <a:r>
              <a:rPr lang="cs-CZ" sz="2800" b="1" dirty="0" smtClean="0"/>
              <a:t>Chronické nemoci</a:t>
            </a:r>
            <a:r>
              <a:rPr lang="cs-CZ" sz="2800" dirty="0" smtClean="0"/>
              <a:t> – </a:t>
            </a:r>
            <a:r>
              <a:rPr lang="cs-CZ" sz="2400" dirty="0" smtClean="0"/>
              <a:t>např. diabetes, </a:t>
            </a:r>
            <a:r>
              <a:rPr lang="cs-CZ" sz="2400" dirty="0" err="1" smtClean="0"/>
              <a:t>celiakie</a:t>
            </a:r>
            <a:r>
              <a:rPr lang="cs-CZ" sz="2400" dirty="0" smtClean="0"/>
              <a:t> (lepek)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tanovená dieta + léky na podporu léčby,</a:t>
            </a:r>
          </a:p>
          <a:p>
            <a:pPr marL="0" indent="0">
              <a:buNone/>
            </a:pPr>
            <a:r>
              <a:rPr lang="cs-CZ" sz="2800" b="1" dirty="0" smtClean="0"/>
              <a:t>Lázně – </a:t>
            </a:r>
            <a:r>
              <a:rPr lang="cs-CZ" sz="2400" dirty="0"/>
              <a:t>diagnostika nemoci </a:t>
            </a:r>
            <a:r>
              <a:rPr lang="cs-CZ" sz="2400" dirty="0" smtClean="0"/>
              <a:t>                 indikační seznam</a:t>
            </a:r>
          </a:p>
          <a:p>
            <a:pPr marL="0" indent="0">
              <a:buNone/>
            </a:pPr>
            <a:r>
              <a:rPr lang="cs-CZ" sz="2400" dirty="0" smtClean="0"/>
              <a:t>(poruchy trávení, metabolismu, obezita)</a:t>
            </a:r>
          </a:p>
          <a:p>
            <a:r>
              <a:rPr lang="cs-CZ" sz="2400" dirty="0"/>
              <a:t>l</a:t>
            </a:r>
            <a:r>
              <a:rPr lang="cs-CZ" sz="2400" dirty="0" smtClean="0"/>
              <a:t>éčebný režim v lázních na 3 – 4 týdny, dietní pravidelný jídelníček, pravidla pro následnou péči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4" name="Šipka doprava 3"/>
          <p:cNvSpPr/>
          <p:nvPr/>
        </p:nvSpPr>
        <p:spPr>
          <a:xfrm>
            <a:off x="3851920" y="3933056"/>
            <a:ext cx="86409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7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</a:t>
            </a:r>
            <a:r>
              <a:rPr lang="cs-CZ" b="1" dirty="0" smtClean="0">
                <a:solidFill>
                  <a:srgbClr val="7030A0"/>
                </a:solidFill>
              </a:rPr>
              <a:t>– nemocní lidé, lázně 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73257"/>
            <a:ext cx="4320479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4672884"/>
            <a:ext cx="30963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PETRŮ, Tomáš. flickr.com: </a:t>
            </a:r>
            <a:r>
              <a:rPr lang="cs-CZ" sz="1000" i="1" dirty="0" err="1"/>
              <a:t>Autumn</a:t>
            </a:r>
            <a:r>
              <a:rPr lang="cs-CZ" sz="1000" i="1" dirty="0"/>
              <a:t> Night </a:t>
            </a:r>
            <a:r>
              <a:rPr lang="cs-CZ" sz="1000" i="1" dirty="0" err="1"/>
              <a:t>at</a:t>
            </a:r>
            <a:r>
              <a:rPr lang="cs-CZ" sz="1000" i="1" dirty="0"/>
              <a:t> Karlovy Vary</a:t>
            </a:r>
            <a:r>
              <a:rPr lang="cs-CZ" sz="1000" dirty="0"/>
              <a:t> [online]. 2010-11-03 [cit. 2019-03-27]. Dostupný pod licencí </a:t>
            </a:r>
            <a:r>
              <a:rPr lang="cs-CZ" sz="1000" dirty="0">
                <a:hlinkClick r:id="rId3"/>
              </a:rPr>
              <a:t>CC-BY-SA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overdrive_cz</a:t>
            </a:r>
            <a:r>
              <a:rPr lang="cs-CZ" sz="1000" dirty="0"/>
              <a:t>/5140886709/&gt;.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68" y="965422"/>
            <a:ext cx="2544055" cy="196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844369" y="2781469"/>
            <a:ext cx="27678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smtClean="0">
                <a:solidFill>
                  <a:prstClr val="black"/>
                </a:solidFill>
              </a:rPr>
              <a:t>S</a:t>
            </a:r>
          </a:p>
          <a:p>
            <a:pPr lvl="0"/>
            <a:endParaRPr lang="cs-CZ" sz="1000" dirty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ORG</a:t>
            </a:r>
            <a:r>
              <a:rPr lang="cs-CZ" sz="1000" dirty="0">
                <a:solidFill>
                  <a:prstClr val="black"/>
                </a:solidFill>
              </a:rPr>
              <a:t>, CJ. flickr.com: </a:t>
            </a:r>
            <a:r>
              <a:rPr lang="cs-CZ" sz="1000" dirty="0" err="1">
                <a:solidFill>
                  <a:prstClr val="black"/>
                </a:solidFill>
              </a:rPr>
              <a:t>The</a:t>
            </a:r>
            <a:r>
              <a:rPr lang="cs-CZ" sz="1000" dirty="0">
                <a:solidFill>
                  <a:prstClr val="black"/>
                </a:solidFill>
              </a:rPr>
              <a:t> Boy Has </a:t>
            </a:r>
            <a:r>
              <a:rPr lang="cs-CZ" sz="1000" dirty="0" err="1">
                <a:solidFill>
                  <a:prstClr val="black"/>
                </a:solidFill>
              </a:rPr>
              <a:t>Swine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Flu</a:t>
            </a:r>
            <a:r>
              <a:rPr lang="cs-CZ" sz="1000" dirty="0">
                <a:solidFill>
                  <a:prstClr val="black"/>
                </a:solidFill>
              </a:rPr>
              <a:t> [online]. 2009-09-13 [cit. 2019-03-27]. Dostupný pod licencí CC-BY-SA 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</a:t>
            </a:r>
            <a:r>
              <a:rPr lang="cs-CZ" sz="1000" dirty="0" err="1">
                <a:solidFill>
                  <a:prstClr val="black"/>
                </a:solidFill>
              </a:rPr>
              <a:t>cjsorg</a:t>
            </a:r>
            <a:r>
              <a:rPr lang="cs-CZ" sz="1000" dirty="0">
                <a:solidFill>
                  <a:prstClr val="black"/>
                </a:solidFill>
              </a:rPr>
              <a:t>/3913981393/&gt;.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82" y="4221088"/>
            <a:ext cx="4374535" cy="24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3419872" y="6142008"/>
            <a:ext cx="97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>
                <a:solidFill>
                  <a:prstClr val="black"/>
                </a:solidFill>
              </a:rPr>
              <a:t>https://www.flickr.com/photos/randalfino/30365054195/</a:t>
            </a:r>
          </a:p>
        </p:txBody>
      </p:sp>
    </p:spTree>
    <p:extLst>
      <p:ext uri="{BB962C8B-B14F-4D97-AF65-F5344CB8AC3E}">
        <p14:creationId xmlns:p14="http://schemas.microsoft.com/office/powerpoint/2010/main" val="40957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BONUS k zamyšlení:</a:t>
            </a:r>
            <a:br>
              <a:rPr lang="cs-CZ" b="1" dirty="0" smtClean="0">
                <a:solidFill>
                  <a:srgbClr val="7030A0"/>
                </a:solidFill>
              </a:rPr>
            </a:br>
            <a:r>
              <a:rPr lang="cs-CZ" b="1" dirty="0" smtClean="0">
                <a:solidFill>
                  <a:srgbClr val="7030A0"/>
                </a:solidFill>
              </a:rPr>
              <a:t>geografická diferenciace ve stravování 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4784"/>
            <a:ext cx="903649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S</a:t>
            </a:r>
            <a:r>
              <a:rPr lang="cs-CZ" sz="2400" dirty="0" smtClean="0"/>
              <a:t>travování dle </a:t>
            </a:r>
            <a:r>
              <a:rPr lang="cs-CZ" sz="2400" b="1" dirty="0" smtClean="0"/>
              <a:t>země</a:t>
            </a:r>
            <a:r>
              <a:rPr lang="cs-CZ" sz="2400" dirty="0" smtClean="0"/>
              <a:t> / kontinentu / subkontinentu,</a:t>
            </a:r>
          </a:p>
          <a:p>
            <a:pPr marL="0" indent="0">
              <a:buNone/>
            </a:pPr>
            <a:r>
              <a:rPr lang="cs-CZ" sz="2400" dirty="0"/>
              <a:t>S</a:t>
            </a:r>
            <a:r>
              <a:rPr lang="cs-CZ" sz="2400" dirty="0" smtClean="0"/>
              <a:t>travování dle </a:t>
            </a:r>
            <a:r>
              <a:rPr lang="cs-CZ" sz="2400" b="1" dirty="0" smtClean="0"/>
              <a:t>regionu</a:t>
            </a:r>
            <a:r>
              <a:rPr lang="cs-CZ" sz="2400" dirty="0" smtClean="0"/>
              <a:t> / kraje / lokality / místa,</a:t>
            </a:r>
          </a:p>
          <a:p>
            <a:pPr marL="0" indent="0">
              <a:buNone/>
            </a:pPr>
            <a:r>
              <a:rPr lang="cs-CZ" sz="2400" b="1" dirty="0"/>
              <a:t>T</a:t>
            </a:r>
            <a:r>
              <a:rPr lang="cs-CZ" sz="2400" b="1" dirty="0" smtClean="0"/>
              <a:t>radice a zvyky </a:t>
            </a:r>
            <a:r>
              <a:rPr lang="cs-CZ" sz="2400" dirty="0" smtClean="0"/>
              <a:t>ve stravování </a:t>
            </a:r>
            <a:r>
              <a:rPr lang="cs-CZ" sz="2400" b="1" dirty="0" smtClean="0"/>
              <a:t>dle etnické příslušnosti</a:t>
            </a:r>
            <a:r>
              <a:rPr lang="cs-CZ" sz="2400" dirty="0"/>
              <a:t>.</a:t>
            </a:r>
            <a:endParaRPr lang="cs-CZ" sz="2400" dirty="0" smtClean="0"/>
          </a:p>
          <a:p>
            <a:pPr marL="0" indent="0">
              <a:buNone/>
            </a:pPr>
            <a:endParaRPr lang="cs-CZ" sz="2800" dirty="0"/>
          </a:p>
          <a:p>
            <a:r>
              <a:rPr lang="cs-CZ" sz="2400" dirty="0" smtClean="0"/>
              <a:t>pokrmy </a:t>
            </a:r>
            <a:r>
              <a:rPr lang="cs-CZ" sz="2400" b="1" dirty="0" smtClean="0"/>
              <a:t>místní/domácí kuchyně </a:t>
            </a:r>
            <a:r>
              <a:rPr lang="cs-CZ" sz="2400" dirty="0" smtClean="0"/>
              <a:t>– domácí zabijačka,</a:t>
            </a:r>
          </a:p>
          <a:p>
            <a:r>
              <a:rPr lang="cs-CZ" sz="2400" b="1" dirty="0" smtClean="0"/>
              <a:t>regionální </a:t>
            </a:r>
            <a:r>
              <a:rPr lang="cs-CZ" sz="2400" dirty="0" smtClean="0"/>
              <a:t>pokrmy/nápoje – slovácká kyselice, valašský </a:t>
            </a:r>
            <a:r>
              <a:rPr lang="cs-CZ" sz="2400" dirty="0" err="1" smtClean="0"/>
              <a:t>frgál</a:t>
            </a:r>
            <a:r>
              <a:rPr lang="cs-CZ" sz="2400" dirty="0" smtClean="0"/>
              <a:t>, pražská šunka, </a:t>
            </a:r>
            <a:r>
              <a:rPr lang="cs-CZ" sz="2400" dirty="0"/>
              <a:t>t</a:t>
            </a:r>
            <a:r>
              <a:rPr lang="cs-CZ" sz="2400" dirty="0" smtClean="0"/>
              <a:t>řeboňský kapr, šumavská topinka,</a:t>
            </a:r>
          </a:p>
          <a:p>
            <a:r>
              <a:rPr lang="cs-CZ" sz="2400" b="1" dirty="0"/>
              <a:t>n</a:t>
            </a:r>
            <a:r>
              <a:rPr lang="cs-CZ" sz="2400" b="1" dirty="0" smtClean="0"/>
              <a:t>árodní</a:t>
            </a:r>
            <a:r>
              <a:rPr lang="cs-CZ" sz="2400" dirty="0" smtClean="0"/>
              <a:t> pokrmy/nápoje – svíčková na smetaně, karlovarský knedlík, </a:t>
            </a:r>
            <a:r>
              <a:rPr lang="cs-CZ" sz="2400" dirty="0" err="1" smtClean="0"/>
              <a:t>Wienerschnitzel</a:t>
            </a:r>
            <a:r>
              <a:rPr lang="cs-CZ" sz="2400" dirty="0" smtClean="0"/>
              <a:t>, becherovka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ezinárodní kuchyně – </a:t>
            </a:r>
            <a:r>
              <a:rPr lang="cs-CZ" sz="2400" dirty="0" err="1" smtClean="0"/>
              <a:t>beef</a:t>
            </a:r>
            <a:r>
              <a:rPr lang="cs-CZ" sz="2400" dirty="0" smtClean="0"/>
              <a:t> steak, hranolky, </a:t>
            </a:r>
            <a:r>
              <a:rPr lang="cs-CZ" sz="2400" dirty="0" err="1" smtClean="0"/>
              <a:t>gnocchi</a:t>
            </a:r>
            <a:r>
              <a:rPr lang="cs-CZ" sz="2400" dirty="0" smtClean="0"/>
              <a:t>,…</a:t>
            </a:r>
          </a:p>
          <a:p>
            <a:pPr>
              <a:buFontTx/>
              <a:buChar char="-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206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Ilustrace </a:t>
            </a:r>
            <a:br>
              <a:rPr lang="cs-CZ" sz="4000" b="1" dirty="0" smtClean="0">
                <a:solidFill>
                  <a:srgbClr val="7030A0"/>
                </a:solidFill>
              </a:rPr>
            </a:br>
            <a:r>
              <a:rPr lang="cs-CZ" sz="4000" b="1" dirty="0" smtClean="0">
                <a:solidFill>
                  <a:srgbClr val="7030A0"/>
                </a:solidFill>
              </a:rPr>
              <a:t>geografická diferenciace ve stravování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90644"/>
            <a:ext cx="3214352" cy="256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520"/>
            <a:ext cx="33718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2420888"/>
            <a:ext cx="3419872" cy="18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14762"/>
            <a:ext cx="3419872" cy="253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4462631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err="1">
                <a:solidFill>
                  <a:prstClr val="black"/>
                </a:solidFill>
              </a:rPr>
              <a:t>Tombart</a:t>
            </a:r>
            <a:r>
              <a:rPr lang="cs-CZ" sz="1000" dirty="0">
                <a:solidFill>
                  <a:prstClr val="black"/>
                </a:solidFill>
              </a:rPr>
              <a:t>. Wikimedia.org: Makovy </a:t>
            </a:r>
            <a:r>
              <a:rPr lang="cs-CZ" sz="1000" dirty="0" err="1">
                <a:solidFill>
                  <a:prstClr val="black"/>
                </a:solidFill>
              </a:rPr>
              <a:t>frgal</a:t>
            </a:r>
            <a:r>
              <a:rPr lang="cs-CZ" sz="1000" dirty="0">
                <a:solidFill>
                  <a:prstClr val="black"/>
                </a:solidFill>
              </a:rPr>
              <a:t> [online]. 2009-09-04 [cit. 2019-03-27]. Dostupný pod licencí </a:t>
            </a:r>
            <a:r>
              <a:rPr lang="cs-CZ" sz="1000" dirty="0" err="1">
                <a:solidFill>
                  <a:prstClr val="black"/>
                </a:solidFill>
              </a:rPr>
              <a:t>Creative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Commons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Attribution</a:t>
            </a:r>
            <a:r>
              <a:rPr lang="cs-CZ" sz="1000" dirty="0">
                <a:solidFill>
                  <a:prstClr val="black"/>
                </a:solidFill>
              </a:rPr>
              <a:t> 3.0 na WWW: &lt;https://commons.wikimedia.org/wiki/</a:t>
            </a:r>
            <a:r>
              <a:rPr lang="cs-CZ" sz="1000" dirty="0" err="1">
                <a:solidFill>
                  <a:prstClr val="black"/>
                </a:solidFill>
              </a:rPr>
              <a:t>File:Makovy_frgal.jpg</a:t>
            </a:r>
            <a:r>
              <a:rPr lang="cs-CZ" sz="1000" dirty="0">
                <a:solidFill>
                  <a:prstClr val="black"/>
                </a:solidFill>
              </a:rPr>
              <a:t>&gt;.</a:t>
            </a:r>
          </a:p>
        </p:txBody>
      </p:sp>
      <p:sp>
        <p:nvSpPr>
          <p:cNvPr id="7" name="Obdélník 6"/>
          <p:cNvSpPr/>
          <p:nvPr/>
        </p:nvSpPr>
        <p:spPr>
          <a:xfrm>
            <a:off x="1" y="1221701"/>
            <a:ext cx="39239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000" dirty="0" smtClean="0">
                <a:solidFill>
                  <a:prstClr val="black"/>
                </a:solidFill>
              </a:rPr>
              <a:t>Jennifer</a:t>
            </a:r>
            <a:r>
              <a:rPr lang="cs-CZ" sz="1000" dirty="0">
                <a:solidFill>
                  <a:prstClr val="black"/>
                </a:solidFill>
              </a:rPr>
              <a:t>. flickr.com: 20070218 steak [online]. 2007-02-19 [cit. 2019-03-27]. Dostupný pod licencí CC-BY na WWW: &lt;https://www.flickr.com/</a:t>
            </a:r>
            <a:r>
              <a:rPr lang="cs-CZ" sz="1000" dirty="0" err="1">
                <a:solidFill>
                  <a:prstClr val="black"/>
                </a:solidFill>
              </a:rPr>
              <a:t>photos</a:t>
            </a:r>
            <a:r>
              <a:rPr lang="cs-CZ" sz="1000" dirty="0">
                <a:solidFill>
                  <a:prstClr val="black"/>
                </a:solidFill>
              </a:rPr>
              <a:t>/23126594@N00/395308700/&gt;.</a:t>
            </a: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42" y="1628800"/>
            <a:ext cx="1820986" cy="215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724129" y="1037650"/>
            <a:ext cx="25922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endParaRPr lang="cs-CZ" sz="1000" dirty="0">
              <a:solidFill>
                <a:prstClr val="black"/>
              </a:solidFill>
            </a:endParaRPr>
          </a:p>
          <a:p>
            <a:pPr lvl="0"/>
            <a:endParaRPr lang="cs-CZ" sz="1000" dirty="0" smtClean="0">
              <a:solidFill>
                <a:prstClr val="black"/>
              </a:solidFill>
            </a:endParaRPr>
          </a:p>
          <a:p>
            <a:pPr lvl="0"/>
            <a:r>
              <a:rPr lang="cs-CZ" sz="1000" dirty="0" smtClean="0">
                <a:solidFill>
                  <a:prstClr val="black"/>
                </a:solidFill>
              </a:rPr>
              <a:t>LEMOS</a:t>
            </a:r>
            <a:r>
              <a:rPr lang="cs-CZ" sz="1000" dirty="0">
                <a:solidFill>
                  <a:prstClr val="black"/>
                </a:solidFill>
              </a:rPr>
              <a:t>, Alberto. Wikimedia.org: Becherovka 0 [online]. 2018-06-07 [cit. 2019-03-27]. Dostupný pod licencí </a:t>
            </a:r>
            <a:r>
              <a:rPr lang="cs-CZ" sz="1000" dirty="0" err="1">
                <a:solidFill>
                  <a:prstClr val="black"/>
                </a:solidFill>
              </a:rPr>
              <a:t>Creative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Commons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Attribution-Share</a:t>
            </a:r>
            <a:r>
              <a:rPr lang="cs-CZ" sz="1000" dirty="0">
                <a:solidFill>
                  <a:prstClr val="black"/>
                </a:solidFill>
              </a:rPr>
              <a:t> </a:t>
            </a:r>
            <a:r>
              <a:rPr lang="cs-CZ" sz="1000" dirty="0" err="1">
                <a:solidFill>
                  <a:prstClr val="black"/>
                </a:solidFill>
              </a:rPr>
              <a:t>Alike</a:t>
            </a:r>
            <a:r>
              <a:rPr lang="cs-CZ" sz="1000" dirty="0">
                <a:solidFill>
                  <a:prstClr val="black"/>
                </a:solidFill>
              </a:rPr>
              <a:t> 4.0 na WWW: &lt;https://commons.wikimedia.org/wiki/File:Becherovka_0.jpg&gt;.</a:t>
            </a:r>
          </a:p>
        </p:txBody>
      </p:sp>
    </p:spTree>
    <p:extLst>
      <p:ext uri="{BB962C8B-B14F-4D97-AF65-F5344CB8AC3E}">
        <p14:creationId xmlns:p14="http://schemas.microsoft.com/office/powerpoint/2010/main" val="13469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752" y="0"/>
            <a:ext cx="9144000" cy="908720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</a:rPr>
              <a:t>Použité literární a internetové zdroje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6093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KUDEROVÁ, Libuše. </a:t>
            </a:r>
            <a:r>
              <a:rPr lang="cs-CZ" sz="1600" i="1" dirty="0"/>
              <a:t>Nauka o výživě pro střední hotelové školy a pro veřejnost</a:t>
            </a:r>
            <a:r>
              <a:rPr lang="cs-CZ" sz="1600" dirty="0"/>
              <a:t>. Praha: Fortuna, 2010. ISBN 80–7168–926–2</a:t>
            </a:r>
            <a:r>
              <a:rPr lang="cs-CZ" sz="1600" dirty="0" smtClean="0"/>
              <a:t>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TRENCHIOVÁ, </a:t>
            </a:r>
            <a:r>
              <a:rPr lang="cs-CZ" sz="1600" dirty="0" err="1"/>
              <a:t>Cinzia</a:t>
            </a:r>
            <a:r>
              <a:rPr lang="cs-CZ" sz="1600" dirty="0"/>
              <a:t>. </a:t>
            </a:r>
            <a:r>
              <a:rPr lang="cs-CZ" sz="1600" i="1" dirty="0"/>
              <a:t>Jídlo pro sportovce</a:t>
            </a:r>
            <a:r>
              <a:rPr lang="cs-CZ" sz="1600" dirty="0"/>
              <a:t>. Praha: Omega, 2018. ISBN </a:t>
            </a:r>
            <a:r>
              <a:rPr lang="cs-CZ" sz="1600" dirty="0" smtClean="0"/>
              <a:t>978-80-7390-674-0.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FLORIÁNKOVÁ, Marcela. </a:t>
            </a:r>
            <a:r>
              <a:rPr lang="cs-CZ" sz="1600" i="1" dirty="0"/>
              <a:t>Zdravý životní styl a jídelníček pro seniory</a:t>
            </a:r>
            <a:r>
              <a:rPr lang="cs-CZ" sz="1600" dirty="0"/>
              <a:t>. Praha: Fragment, 2014, ISBN </a:t>
            </a:r>
            <a:r>
              <a:rPr lang="cs-CZ" sz="1600" dirty="0" smtClean="0"/>
              <a:t>978-80-253-2031-0.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u="sng" dirty="0">
                <a:hlinkClick r:id="rId2"/>
              </a:rPr>
              <a:t>https://</a:t>
            </a:r>
            <a:r>
              <a:rPr lang="cs-CZ" sz="1600" u="sng" dirty="0" smtClean="0">
                <a:hlinkClick r:id="rId2"/>
              </a:rPr>
              <a:t>docplayer.cz/15869726-Diferencovana-vyziva-dospelych-osob-dle-charakteru-prace-vlasta-flickova.html</a:t>
            </a:r>
            <a:endParaRPr lang="cs-CZ" sz="1600" u="sng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u="sng" dirty="0">
                <a:hlinkClick r:id="rId3"/>
              </a:rPr>
              <a:t>https://</a:t>
            </a:r>
            <a:r>
              <a:rPr lang="cs-CZ" sz="1600" u="sng" dirty="0" smtClean="0">
                <a:hlinkClick r:id="rId3"/>
              </a:rPr>
              <a:t>www.jidelny.cz/jidelni_listky.aspx</a:t>
            </a:r>
            <a:endParaRPr lang="cs-CZ" sz="1600" u="sng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u="sng" dirty="0">
                <a:hlinkClick r:id="rId4"/>
              </a:rPr>
              <a:t>https://</a:t>
            </a:r>
            <a:r>
              <a:rPr lang="cs-CZ" sz="1600" u="sng" dirty="0" smtClean="0">
                <a:hlinkClick r:id="rId4"/>
              </a:rPr>
              <a:t>www.wikiskripta.eu/w/Stravov%C3%A1n%C3%AD_pracuj%C3%ADc%C3%ADch</a:t>
            </a:r>
            <a:endParaRPr lang="cs-CZ" sz="1600" u="sng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u="sng" dirty="0">
                <a:hlinkClick r:id="rId5"/>
              </a:rPr>
              <a:t>https://navolnenoze.cz/blog/vyziva</a:t>
            </a:r>
            <a:r>
              <a:rPr lang="cs-CZ" sz="1600" u="sng" dirty="0" smtClean="0">
                <a:hlinkClick r:id="rId5"/>
              </a:rPr>
              <a:t>/</a:t>
            </a:r>
            <a:endParaRPr lang="cs-CZ" sz="1600" u="sng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u="sng" dirty="0">
                <a:hlinkClick r:id="rId6"/>
              </a:rPr>
              <a:t>https://biologie-chemie.cz/diferencovane-stravovani-potraviny-a-vyziva</a:t>
            </a:r>
            <a:r>
              <a:rPr lang="cs-CZ" sz="1600" u="sng" dirty="0" smtClean="0">
                <a:hlinkClick r:id="rId6"/>
              </a:rPr>
              <a:t>/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195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5295900" y="4819476"/>
            <a:ext cx="31623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cs-CZ" sz="1000" b="1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pedagogický institut České republiky </a:t>
            </a:r>
            <a:r>
              <a:rPr lang="cs-CZ" sz="1000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000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>
                <a:solidFill>
                  <a:srgbClr val="858591"/>
                </a:solidFill>
                <a:latin typeface="Arial"/>
              </a:rPr>
              <a:t>modernizace </a:t>
            </a:r>
            <a:r>
              <a:rPr lang="cs-CZ" sz="1000" dirty="0">
                <a:solidFill>
                  <a:srgbClr val="858591"/>
                </a:solidFill>
                <a:latin typeface="Arial"/>
              </a:rPr>
              <a:t>odborného vzdělávání </a:t>
            </a:r>
            <a:endParaRPr lang="cs-CZ" sz="1000" dirty="0">
              <a:solidFill>
                <a:srgbClr val="858591"/>
              </a:solidFill>
              <a:latin typeface="Arial"/>
              <a:cs typeface="Arial" panose="020B0604020202020204" pitchFamily="34" charset="0"/>
            </a:endParaRPr>
          </a:p>
          <a:p>
            <a:pPr defTabSz="685800"/>
            <a:r>
              <a:rPr lang="cs-CZ" sz="1000" b="1" dirty="0">
                <a:solidFill>
                  <a:srgbClr val="85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www.projektmov.cz</a:t>
            </a:r>
            <a:endParaRPr lang="cs-CZ" sz="1000" b="1" dirty="0">
              <a:solidFill>
                <a:srgbClr val="85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1" y="4533900"/>
            <a:ext cx="1000927" cy="10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06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Novorozenci a kojenci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6093296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mateřské </a:t>
            </a:r>
            <a:r>
              <a:rPr lang="cs-CZ" sz="2400" b="1" dirty="0"/>
              <a:t>mléko </a:t>
            </a:r>
            <a:r>
              <a:rPr lang="cs-CZ" sz="2400" dirty="0"/>
              <a:t>je ideální výživou, má správnou teplotu, složení a obranné </a:t>
            </a:r>
            <a:r>
              <a:rPr lang="cs-CZ" sz="2400" dirty="0" smtClean="0"/>
              <a:t>látky - zvyšuje imunitu dítěte – minimálně 6 měsíců,</a:t>
            </a:r>
          </a:p>
          <a:p>
            <a:r>
              <a:rPr lang="cs-CZ" sz="2400" b="1" dirty="0" smtClean="0"/>
              <a:t>umělá výživa </a:t>
            </a:r>
            <a:r>
              <a:rPr lang="cs-CZ" sz="2400" dirty="0" smtClean="0"/>
              <a:t>- </a:t>
            </a:r>
            <a:r>
              <a:rPr lang="cs-CZ" sz="2400" dirty="0" err="1" smtClean="0"/>
              <a:t>Nutrilon</a:t>
            </a:r>
            <a:r>
              <a:rPr lang="cs-CZ" sz="2400" dirty="0" smtClean="0"/>
              <a:t>, Sunar, </a:t>
            </a:r>
            <a:r>
              <a:rPr lang="cs-CZ" sz="2400" dirty="0" err="1" smtClean="0"/>
              <a:t>Beba</a:t>
            </a:r>
            <a:r>
              <a:rPr lang="cs-CZ" sz="2400" dirty="0" smtClean="0"/>
              <a:t>,…</a:t>
            </a:r>
          </a:p>
          <a:p>
            <a:r>
              <a:rPr lang="cs-CZ" sz="2400" dirty="0" smtClean="0"/>
              <a:t>od </a:t>
            </a:r>
            <a:r>
              <a:rPr lang="cs-CZ" sz="2400" dirty="0"/>
              <a:t>6. měsíce začínáme přidávat mixovanou stravu </a:t>
            </a:r>
            <a:r>
              <a:rPr lang="cs-CZ" sz="2400" dirty="0" smtClean="0"/>
              <a:t>zeleninové</a:t>
            </a:r>
            <a:r>
              <a:rPr lang="cs-CZ" sz="2400" dirty="0"/>
              <a:t>, </a:t>
            </a:r>
            <a:r>
              <a:rPr lang="cs-CZ" sz="2400" dirty="0" smtClean="0"/>
              <a:t>ovocné </a:t>
            </a:r>
            <a:r>
              <a:rPr lang="cs-CZ" sz="2400" b="1" dirty="0" smtClean="0"/>
              <a:t>příkrmy,</a:t>
            </a:r>
          </a:p>
          <a:p>
            <a:r>
              <a:rPr lang="cs-CZ" sz="2400" dirty="0" smtClean="0"/>
              <a:t>důležitý </a:t>
            </a:r>
            <a:r>
              <a:rPr lang="cs-CZ" sz="2400" dirty="0"/>
              <a:t>je </a:t>
            </a:r>
            <a:r>
              <a:rPr lang="cs-CZ" sz="2400" b="1" dirty="0"/>
              <a:t>vápník a fosfor </a:t>
            </a:r>
            <a:r>
              <a:rPr lang="cs-CZ" sz="2400" dirty="0"/>
              <a:t>pro růst kostí a </a:t>
            </a:r>
            <a:r>
              <a:rPr lang="cs-CZ" sz="2400" dirty="0" smtClean="0"/>
              <a:t>zubů,</a:t>
            </a:r>
          </a:p>
          <a:p>
            <a:r>
              <a:rPr lang="cs-CZ" sz="2400" b="1" dirty="0" smtClean="0">
                <a:solidFill>
                  <a:srgbClr val="00B050"/>
                </a:solidFill>
              </a:rPr>
              <a:t>vhodné </a:t>
            </a:r>
            <a:r>
              <a:rPr lang="cs-CZ" sz="24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povařená a rozmixovaná zelenina (mrkev, brambor, květák, brokolice, hrášek, …), dětské čaje, obilné kaše</a:t>
            </a:r>
            <a:r>
              <a:rPr lang="cs-CZ" sz="2400" dirty="0" smtClean="0"/>
              <a:t>,…</a:t>
            </a:r>
            <a:endParaRPr lang="cs-CZ" sz="2400" dirty="0"/>
          </a:p>
          <a:p>
            <a:r>
              <a:rPr lang="cs-CZ" sz="2400" b="1" dirty="0" smtClean="0">
                <a:solidFill>
                  <a:srgbClr val="FF0000"/>
                </a:solidFill>
              </a:rPr>
              <a:t>nevhodné </a:t>
            </a:r>
            <a:r>
              <a:rPr lang="cs-CZ" sz="2400" b="1" dirty="0">
                <a:solidFill>
                  <a:srgbClr val="FF0000"/>
                </a:solidFill>
              </a:rPr>
              <a:t>potraviny</a:t>
            </a:r>
            <a:r>
              <a:rPr lang="cs-CZ" sz="2400" dirty="0"/>
              <a:t>: sůl, smetana, tvaroh, vaječný bílek, ryby, uzeniny, </a:t>
            </a:r>
            <a:r>
              <a:rPr lang="cs-CZ" sz="2400" dirty="0" smtClean="0"/>
              <a:t>sója, </a:t>
            </a:r>
            <a:r>
              <a:rPr lang="cs-CZ" sz="2400" dirty="0"/>
              <a:t>cibule, </a:t>
            </a:r>
            <a:r>
              <a:rPr lang="cs-CZ" sz="2400" dirty="0" smtClean="0"/>
              <a:t>kyselé </a:t>
            </a:r>
            <a:r>
              <a:rPr lang="cs-CZ" sz="2400" dirty="0"/>
              <a:t>zelí, citrusové plody, čokoláda, exotické ovoce, ořechy, koření,..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9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237122" y="2857500"/>
            <a:ext cx="6745957" cy="902353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cs-CZ" sz="1350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1234011" y="4991100"/>
            <a:ext cx="6796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cs-CZ" sz="1200" dirty="0">
                <a:solidFill>
                  <a:srgbClr val="0A091B"/>
                </a:solidFill>
                <a:latin typeface="Arial"/>
              </a:rPr>
              <a:t>Projekt Modernizace odborného vzdělávání (MOV) rozvíjí kvalitu odborného vzdělávání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200" dirty="0">
                <a:solidFill>
                  <a:srgbClr val="0A091B"/>
                </a:solidFill>
                <a:latin typeface="Arial"/>
              </a:rPr>
            </a:br>
            <a:r>
              <a:rPr lang="cs-CZ" sz="12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>podporuje uplatnitelnost absolventů na trhu práce. Je financován z Evropských strukturálních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200" dirty="0">
                <a:solidFill>
                  <a:srgbClr val="0A091B"/>
                </a:solidFill>
                <a:latin typeface="Arial"/>
              </a:rPr>
            </a:br>
            <a:r>
              <a:rPr lang="cs-CZ" sz="12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>investičních fondů a jeho realizaci zajišťuje Národní pedagogický institut České </a:t>
            </a:r>
            <a:r>
              <a:rPr lang="cs-CZ" sz="1200" dirty="0">
                <a:solidFill>
                  <a:srgbClr val="0A091B"/>
                </a:solidFill>
                <a:latin typeface="Arial"/>
              </a:rPr>
              <a:t>republiky.</a:t>
            </a:r>
            <a:endParaRPr lang="en-US" sz="1400" dirty="0">
              <a:solidFill>
                <a:srgbClr val="85859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71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Ilustrace – novorozenci a kojenci</a:t>
            </a:r>
            <a:endParaRPr lang="cs-CZ" sz="40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120"/>
            <a:ext cx="4716016" cy="27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2413338"/>
            <a:ext cx="471601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sz="1000" dirty="0"/>
          </a:p>
          <a:p>
            <a:endParaRPr lang="cs-CZ" sz="1000" dirty="0" smtClean="0"/>
          </a:p>
          <a:p>
            <a:r>
              <a:rPr lang="cs-CZ" sz="1000" dirty="0" smtClean="0"/>
              <a:t>DEAN</a:t>
            </a:r>
            <a:r>
              <a:rPr lang="cs-CZ" sz="1000" dirty="0"/>
              <a:t>, Philip. flickr.com: DSC_7622 [online]. 2013-05-21 [cit. 2019-03-26]. Dostupný pod licencí CC-BY na WWW: &lt;https://</a:t>
            </a:r>
            <a:r>
              <a:rPr lang="cs-CZ" sz="1000" dirty="0" smtClean="0"/>
              <a:t>www.flickr.com/</a:t>
            </a:r>
            <a:r>
              <a:rPr lang="cs-CZ" sz="1000" dirty="0" err="1" smtClean="0"/>
              <a:t>photos</a:t>
            </a:r>
            <a:r>
              <a:rPr lang="cs-CZ" sz="1000" dirty="0" smtClean="0"/>
              <a:t>/phild41/8761175171/&gt;.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4104456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076056" y="2551836"/>
            <a:ext cx="39604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sz="1000" dirty="0" smtClean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endParaRPr lang="cs-CZ" sz="1000" dirty="0" smtClean="0"/>
          </a:p>
          <a:p>
            <a:endParaRPr lang="cs-CZ" sz="1000" dirty="0"/>
          </a:p>
          <a:p>
            <a:r>
              <a:rPr lang="cs-CZ" sz="1000" dirty="0" smtClean="0"/>
              <a:t>NOSIK</a:t>
            </a:r>
            <a:r>
              <a:rPr lang="cs-CZ" sz="1000" dirty="0"/>
              <a:t>, Anton. Wikimedia.org: </a:t>
            </a:r>
            <a:r>
              <a:rPr lang="cs-CZ" sz="1000" dirty="0" err="1"/>
              <a:t>Breastfeeding</a:t>
            </a:r>
            <a:r>
              <a:rPr lang="cs-CZ" sz="1000" dirty="0"/>
              <a:t> a baby [online]. 2011-04-13 [cit. 2019-03-27]. Dostupný pod licencí </a:t>
            </a:r>
            <a:r>
              <a:rPr lang="cs-CZ" sz="1000" dirty="0" err="1"/>
              <a:t>Creative</a:t>
            </a:r>
            <a:r>
              <a:rPr lang="cs-CZ" sz="1000" dirty="0"/>
              <a:t> </a:t>
            </a:r>
            <a:r>
              <a:rPr lang="cs-CZ" sz="1000" dirty="0" err="1"/>
              <a:t>Commons</a:t>
            </a:r>
            <a:r>
              <a:rPr lang="cs-CZ" sz="1000" dirty="0"/>
              <a:t> </a:t>
            </a:r>
            <a:r>
              <a:rPr lang="cs-CZ" sz="1000" dirty="0" err="1"/>
              <a:t>Attribution</a:t>
            </a:r>
            <a:r>
              <a:rPr lang="cs-CZ" sz="1000" dirty="0"/>
              <a:t> 3.0 na WWW: &lt;https://commons.wikimedia.org/wiki/</a:t>
            </a:r>
            <a:r>
              <a:rPr lang="cs-CZ" sz="1000" dirty="0" err="1"/>
              <a:t>File:Breastfeeding_a_baby.JPG</a:t>
            </a:r>
            <a:r>
              <a:rPr lang="cs-CZ" sz="1000" dirty="0"/>
              <a:t>&gt;.</a:t>
            </a:r>
          </a:p>
        </p:txBody>
      </p:sp>
    </p:spTree>
    <p:extLst>
      <p:ext uri="{BB962C8B-B14F-4D97-AF65-F5344CB8AC3E}">
        <p14:creationId xmlns:p14="http://schemas.microsoft.com/office/powerpoint/2010/main" val="10477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36712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Batolata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69549" y="692696"/>
            <a:ext cx="9036496" cy="5760640"/>
          </a:xfrm>
        </p:spPr>
        <p:txBody>
          <a:bodyPr>
            <a:normAutofit/>
          </a:bodyPr>
          <a:lstStyle/>
          <a:p>
            <a:r>
              <a:rPr lang="cs-CZ" sz="2800" dirty="0"/>
              <a:t>p</a:t>
            </a:r>
            <a:r>
              <a:rPr lang="cs-CZ" sz="2800" dirty="0" smtClean="0"/>
              <a:t>říjem </a:t>
            </a:r>
            <a:r>
              <a:rPr lang="cs-CZ" sz="2800" b="1" dirty="0" smtClean="0"/>
              <a:t>1,5 </a:t>
            </a:r>
            <a:r>
              <a:rPr lang="cs-CZ" sz="2800" b="1" dirty="0"/>
              <a:t>litru tekutin denně</a:t>
            </a:r>
            <a:r>
              <a:rPr lang="cs-CZ" sz="2800" dirty="0"/>
              <a:t>, v horkém počasí je vhodné příjem tekutin zvýšit, </a:t>
            </a:r>
            <a:endParaRPr lang="cs-CZ" sz="2800" dirty="0" smtClean="0"/>
          </a:p>
          <a:p>
            <a:r>
              <a:rPr lang="cs-CZ" sz="2800" b="1" dirty="0" smtClean="0"/>
              <a:t>nevhodné</a:t>
            </a:r>
            <a:r>
              <a:rPr lang="cs-CZ" sz="2800" dirty="0" smtClean="0"/>
              <a:t> </a:t>
            </a:r>
            <a:r>
              <a:rPr lang="cs-CZ" sz="2800" dirty="0"/>
              <a:t>jsou </a:t>
            </a:r>
            <a:r>
              <a:rPr lang="cs-CZ" sz="2800" b="1" dirty="0"/>
              <a:t>slazené</a:t>
            </a:r>
            <a:r>
              <a:rPr lang="cs-CZ" sz="2800" dirty="0"/>
              <a:t> nápoje </a:t>
            </a:r>
            <a:r>
              <a:rPr lang="cs-CZ" sz="2800" dirty="0" smtClean="0"/>
              <a:t>- ohrožují </a:t>
            </a:r>
            <a:r>
              <a:rPr lang="cs-CZ" sz="2800" dirty="0"/>
              <a:t>chrup dítěte, zbytečný přísun </a:t>
            </a:r>
            <a:r>
              <a:rPr lang="cs-CZ" sz="2800" dirty="0" smtClean="0"/>
              <a:t>kalorií,</a:t>
            </a:r>
          </a:p>
          <a:p>
            <a:r>
              <a:rPr lang="cs-CZ" sz="2800" dirty="0" smtClean="0"/>
              <a:t>začínají </a:t>
            </a:r>
            <a:r>
              <a:rPr lang="cs-CZ" sz="2800" b="1" dirty="0"/>
              <a:t>růst </a:t>
            </a:r>
            <a:r>
              <a:rPr lang="cs-CZ" sz="2800" b="1" dirty="0" smtClean="0"/>
              <a:t>zuby </a:t>
            </a:r>
            <a:r>
              <a:rPr lang="cs-CZ" sz="2800" dirty="0" smtClean="0"/>
              <a:t>– kousání, jídlo na kousky,</a:t>
            </a:r>
          </a:p>
          <a:p>
            <a:r>
              <a:rPr lang="cs-CZ" sz="2800" b="1" dirty="0"/>
              <a:t>p</a:t>
            </a:r>
            <a:r>
              <a:rPr lang="cs-CZ" sz="2800" b="1" dirty="0" smtClean="0"/>
              <a:t>estrost stravy </a:t>
            </a:r>
            <a:r>
              <a:rPr lang="cs-CZ" sz="2800" dirty="0" smtClean="0"/>
              <a:t>– barevnost, hravost, různé chutě,</a:t>
            </a:r>
          </a:p>
          <a:p>
            <a:r>
              <a:rPr lang="cs-CZ" sz="2800" dirty="0"/>
              <a:t>z</a:t>
            </a:r>
            <a:r>
              <a:rPr lang="cs-CZ" sz="2800" dirty="0" smtClean="0"/>
              <a:t>ačínají používat praktické předměty – </a:t>
            </a:r>
            <a:r>
              <a:rPr lang="cs-CZ" sz="2800" b="1" dirty="0" smtClean="0"/>
              <a:t>lžíce,</a:t>
            </a:r>
          </a:p>
          <a:p>
            <a:r>
              <a:rPr lang="cs-CZ" sz="2800" b="1" dirty="0" smtClean="0">
                <a:solidFill>
                  <a:srgbClr val="00B050"/>
                </a:solidFill>
              </a:rPr>
              <a:t>vhodné </a:t>
            </a:r>
            <a:r>
              <a:rPr lang="cs-CZ" sz="2800" b="1" dirty="0">
                <a:solidFill>
                  <a:srgbClr val="00B050"/>
                </a:solidFill>
              </a:rPr>
              <a:t>potraviny</a:t>
            </a:r>
            <a:r>
              <a:rPr lang="cs-CZ" sz="2800" dirty="0"/>
              <a:t>: mléčné výrobky, ovoce, zelenina, bílkoviny (maso, ryby,  drůbež, vejce, luštěniny) a sacharidy (chléb, pečivo, těstoviny, obiloviny, rýže, brambory), mléko, </a:t>
            </a:r>
            <a:r>
              <a:rPr lang="cs-CZ" sz="2800" dirty="0" smtClean="0"/>
              <a:t>čaje…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85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Ilustrace – </a:t>
            </a:r>
            <a:r>
              <a:rPr lang="cs-CZ" b="1" dirty="0" smtClean="0">
                <a:solidFill>
                  <a:srgbClr val="7030A0"/>
                </a:solidFill>
              </a:rPr>
              <a:t>batolata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5542909"/>
            <a:ext cx="903649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000" dirty="0" err="1"/>
              <a:t>Gordon</a:t>
            </a:r>
            <a:r>
              <a:rPr lang="cs-CZ" sz="1000" dirty="0"/>
              <a:t>. flickr.com: </a:t>
            </a:r>
            <a:r>
              <a:rPr lang="cs-CZ" sz="1000" i="1" dirty="0" err="1"/>
              <a:t>Highchair</a:t>
            </a:r>
            <a:r>
              <a:rPr lang="cs-CZ" sz="1000" i="1" dirty="0"/>
              <a:t> </a:t>
            </a:r>
            <a:r>
              <a:rPr lang="cs-CZ" sz="1000" i="1" dirty="0" err="1"/>
              <a:t>Plaid</a:t>
            </a:r>
            <a:r>
              <a:rPr lang="cs-CZ" sz="1000" i="1" dirty="0"/>
              <a:t> 1</a:t>
            </a:r>
            <a:r>
              <a:rPr lang="cs-CZ" sz="1000" dirty="0"/>
              <a:t> [online]. 2012-04-22 [cit. 2019-03-27]. Dostupný pod licencí </a:t>
            </a:r>
            <a:r>
              <a:rPr lang="cs-CZ" sz="1000" u="sng" dirty="0">
                <a:hlinkClick r:id="rId2"/>
              </a:rPr>
              <a:t>CC-BY-SA</a:t>
            </a:r>
            <a:r>
              <a:rPr lang="cs-CZ" sz="1000" dirty="0"/>
              <a:t> na WWW: &lt;https://www.flickr.com/</a:t>
            </a:r>
            <a:r>
              <a:rPr lang="cs-CZ" sz="1000" dirty="0" err="1"/>
              <a:t>photos</a:t>
            </a:r>
            <a:r>
              <a:rPr lang="cs-CZ" sz="1000" dirty="0"/>
              <a:t>/</a:t>
            </a:r>
            <a:r>
              <a:rPr lang="cs-CZ" sz="1000" dirty="0" err="1"/>
              <a:t>monkeymashbutton</a:t>
            </a:r>
            <a:r>
              <a:rPr lang="cs-CZ" sz="1000" dirty="0"/>
              <a:t>/6954728016/&gt;.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5"/>
            <a:ext cx="2998812" cy="450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74" y="764705"/>
            <a:ext cx="4648253" cy="3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38175" y="397271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LEEMING, Richard. flickr.com: </a:t>
            </a:r>
            <a:r>
              <a:rPr lang="en-US" sz="1000" i="1" dirty="0"/>
              <a:t>Dinner</a:t>
            </a:r>
            <a:r>
              <a:rPr lang="en-US" sz="1000" dirty="0"/>
              <a:t> [online]. 2012-04-12 [cit. 2019-03-27]. </a:t>
            </a:r>
            <a:r>
              <a:rPr lang="en-US" sz="1000" dirty="0" err="1"/>
              <a:t>Dostupný</a:t>
            </a:r>
            <a:r>
              <a:rPr lang="en-US" sz="1000" dirty="0"/>
              <a:t> pod </a:t>
            </a:r>
            <a:r>
              <a:rPr lang="en-US" sz="1000" dirty="0" err="1"/>
              <a:t>licencí</a:t>
            </a:r>
            <a:r>
              <a:rPr lang="en-US" sz="1000" dirty="0"/>
              <a:t> </a:t>
            </a:r>
            <a:r>
              <a:rPr lang="en-US" sz="1000" dirty="0">
                <a:hlinkClick r:id="rId2"/>
              </a:rPr>
              <a:t>CC-BY-SA</a:t>
            </a:r>
            <a:r>
              <a:rPr lang="en-US" sz="1000" dirty="0"/>
              <a:t> </a:t>
            </a:r>
            <a:r>
              <a:rPr lang="en-US" sz="1000" dirty="0" err="1"/>
              <a:t>na</a:t>
            </a:r>
            <a:r>
              <a:rPr lang="en-US" sz="1000" dirty="0"/>
              <a:t> WWW: &lt;https://www.flickr.com/photos/dickdotcom/6922964660/&gt;.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0746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Předškoláci – děti v mateřské školce</a:t>
            </a:r>
            <a:endParaRPr lang="cs-CZ" sz="4000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949280"/>
          </a:xfrm>
        </p:spPr>
        <p:txBody>
          <a:bodyPr>
            <a:normAutofit/>
          </a:bodyPr>
          <a:lstStyle/>
          <a:p>
            <a:r>
              <a:rPr lang="cs-CZ" sz="2400" dirty="0"/>
              <a:t>dítě by si nemělo výživu určovat samo, musíme mu ji </a:t>
            </a:r>
            <a:r>
              <a:rPr lang="cs-CZ" sz="2400" b="1" dirty="0" smtClean="0"/>
              <a:t>nabízet,</a:t>
            </a:r>
            <a:endParaRPr lang="cs-CZ" sz="2400" dirty="0" smtClean="0"/>
          </a:p>
          <a:p>
            <a:r>
              <a:rPr lang="cs-CZ" sz="2400" dirty="0" smtClean="0"/>
              <a:t>dítě </a:t>
            </a:r>
            <a:r>
              <a:rPr lang="cs-CZ" sz="2400" dirty="0"/>
              <a:t>se orientuje </a:t>
            </a:r>
            <a:r>
              <a:rPr lang="cs-CZ" sz="2400" b="1" dirty="0"/>
              <a:t>chutí a zrakovými </a:t>
            </a:r>
            <a:r>
              <a:rPr lang="cs-CZ" sz="2400" b="1" dirty="0" smtClean="0"/>
              <a:t>vjemy</a:t>
            </a:r>
            <a:r>
              <a:rPr lang="cs-CZ" sz="2400" dirty="0"/>
              <a:t> </a:t>
            </a:r>
            <a:r>
              <a:rPr lang="cs-CZ" sz="2400" dirty="0" smtClean="0"/>
              <a:t>,</a:t>
            </a:r>
          </a:p>
          <a:p>
            <a:r>
              <a:rPr lang="cs-CZ" sz="2400" dirty="0" smtClean="0"/>
              <a:t>důležitý </a:t>
            </a:r>
            <a:r>
              <a:rPr lang="cs-CZ" sz="2400" dirty="0"/>
              <a:t>je </a:t>
            </a:r>
            <a:r>
              <a:rPr lang="cs-CZ" sz="2400" b="1" dirty="0"/>
              <a:t>pitný </a:t>
            </a:r>
            <a:r>
              <a:rPr lang="cs-CZ" sz="2400" b="1" dirty="0" smtClean="0"/>
              <a:t>režim,</a:t>
            </a:r>
          </a:p>
          <a:p>
            <a:r>
              <a:rPr lang="cs-CZ" sz="2400" b="1" dirty="0" smtClean="0"/>
              <a:t>kultura stolování </a:t>
            </a:r>
            <a:r>
              <a:rPr lang="cs-CZ" sz="2400" dirty="0" smtClean="0"/>
              <a:t>- seznamuje </a:t>
            </a:r>
            <a:r>
              <a:rPr lang="cs-CZ" sz="2400" dirty="0"/>
              <a:t>se se svými </a:t>
            </a:r>
            <a:r>
              <a:rPr lang="cs-CZ" sz="2400" dirty="0" smtClean="0"/>
              <a:t>vrstevníky,</a:t>
            </a:r>
          </a:p>
          <a:p>
            <a:r>
              <a:rPr lang="cs-CZ" sz="2800" b="1" dirty="0" smtClean="0">
                <a:solidFill>
                  <a:srgbClr val="00B050"/>
                </a:solidFill>
              </a:rPr>
              <a:t>vhodné </a:t>
            </a:r>
            <a:r>
              <a:rPr lang="cs-CZ" sz="2800" b="1" dirty="0">
                <a:solidFill>
                  <a:srgbClr val="00B050"/>
                </a:solidFill>
              </a:rPr>
              <a:t>potraviny</a:t>
            </a:r>
            <a:r>
              <a:rPr lang="cs-CZ" sz="2400" dirty="0"/>
              <a:t>: libové maso, drůbež, ryby, </a:t>
            </a:r>
            <a:r>
              <a:rPr lang="cs-CZ" sz="2400" dirty="0" err="1"/>
              <a:t>sojové</a:t>
            </a:r>
            <a:r>
              <a:rPr lang="cs-CZ" sz="2400" dirty="0"/>
              <a:t> maso, obilné výrobky (obsahují cukry, vlákninu, železo, vápník a vitamíny B1 a B6), mléko, ovoce, zelenina, vejce, </a:t>
            </a:r>
            <a:r>
              <a:rPr lang="cs-CZ" sz="2400" dirty="0" smtClean="0"/>
              <a:t>luštěniny,…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nevhodné </a:t>
            </a:r>
            <a:r>
              <a:rPr lang="cs-CZ" sz="2800" b="1" dirty="0">
                <a:solidFill>
                  <a:srgbClr val="FF0000"/>
                </a:solidFill>
              </a:rPr>
              <a:t>potraviny</a:t>
            </a:r>
            <a:r>
              <a:rPr lang="cs-CZ" sz="2400" dirty="0"/>
              <a:t>: potraviny obsahující majonézu, tučná a smažená jídla, potraviny s vysokým obsahem živočišných tuků, </a:t>
            </a:r>
            <a:r>
              <a:rPr lang="cs-CZ" sz="2400" dirty="0" smtClean="0"/>
              <a:t>sladkosti.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73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ICITY - Bright Blue">
    <a:dk1>
      <a:srgbClr val="0A091B"/>
    </a:dk1>
    <a:lt1>
      <a:srgbClr val="F2F2F5"/>
    </a:lt1>
    <a:dk2>
      <a:srgbClr val="858591"/>
    </a:dk2>
    <a:lt2>
      <a:srgbClr val="FFFFFF"/>
    </a:lt2>
    <a:accent1>
      <a:srgbClr val="00B0F0"/>
    </a:accent1>
    <a:accent2>
      <a:srgbClr val="C0C0C8"/>
    </a:accent2>
    <a:accent3>
      <a:srgbClr val="00B0F0"/>
    </a:accent3>
    <a:accent4>
      <a:srgbClr val="00B0F0"/>
    </a:accent4>
    <a:accent5>
      <a:srgbClr val="00B0F0"/>
    </a:accent5>
    <a:accent6>
      <a:srgbClr val="00B0F0"/>
    </a:accent6>
    <a:hlink>
      <a:srgbClr val="0084B4"/>
    </a:hlink>
    <a:folHlink>
      <a:srgbClr val="5CD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</TotalTime>
  <Words>2843</Words>
  <Application>Microsoft Office PowerPoint</Application>
  <PresentationFormat>Předvádění na obrazovce (4:3)</PresentationFormat>
  <Paragraphs>366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Bookman Old Style</vt:lpstr>
      <vt:lpstr>Calibri</vt:lpstr>
      <vt:lpstr>Roboto Condensed</vt:lpstr>
      <vt:lpstr>Motiv systému Office</vt:lpstr>
      <vt:lpstr>GENARAL LAYOUTS</vt:lpstr>
      <vt:lpstr>Prezentace aplikace PowerPoint</vt:lpstr>
      <vt:lpstr>Diferencované stravování</vt:lpstr>
      <vt:lpstr>Hlediska rozdělení  diferencovaného stravování</vt:lpstr>
      <vt:lpstr>I. Diferencované stravování podle věku</vt:lpstr>
      <vt:lpstr>Novorozenci a kojenci</vt:lpstr>
      <vt:lpstr>Ilustrace – novorozenci a kojenci</vt:lpstr>
      <vt:lpstr>Batolata</vt:lpstr>
      <vt:lpstr>Ilustrace – batolata</vt:lpstr>
      <vt:lpstr>Předškoláci – děti v mateřské školce</vt:lpstr>
      <vt:lpstr>Ilustrace – předškoláci</vt:lpstr>
      <vt:lpstr>Mladší školní věk – I. stupeň ZŠ</vt:lpstr>
      <vt:lpstr>Ilustrace – mladší školní věk</vt:lpstr>
      <vt:lpstr>Starší školní věk – II. stupeň ZŠ</vt:lpstr>
      <vt:lpstr>Ilustrace – starší školní věk</vt:lpstr>
      <vt:lpstr>Pubescenti a adolescenti  - středoškoláci</vt:lpstr>
      <vt:lpstr>Ilustrace – pubescenti a adolescenti</vt:lpstr>
      <vt:lpstr>Aktivně pracující</vt:lpstr>
      <vt:lpstr>Ilustrace – aktivně pracující</vt:lpstr>
      <vt:lpstr> Senioři </vt:lpstr>
      <vt:lpstr>Ilustrace – senioři</vt:lpstr>
      <vt:lpstr>II. Diferencované stravování podle povolání a pracovních podmínek</vt:lpstr>
      <vt:lpstr>Fyzicky pracující</vt:lpstr>
      <vt:lpstr>Ilustrace – fyzicky pracující</vt:lpstr>
      <vt:lpstr>Psychicky pracující</vt:lpstr>
      <vt:lpstr>Ilustrace – psychicky pracující</vt:lpstr>
      <vt:lpstr>Horké a chladné provozy – příjem tekutin</vt:lpstr>
      <vt:lpstr>Ilustrace – horké a chladné provozy</vt:lpstr>
      <vt:lpstr>Pracující ve zvláštních podmínkách</vt:lpstr>
      <vt:lpstr> Ilustrace – horníci a kosmonauti </vt:lpstr>
      <vt:lpstr>III. Diferencované stravování podle životního stylu a výživa sportovců</vt:lpstr>
      <vt:lpstr>Pasivní jedinci</vt:lpstr>
      <vt:lpstr>Ilustrace – pasivní jedinci</vt:lpstr>
      <vt:lpstr>Zaměření na určitý směr výživy</vt:lpstr>
      <vt:lpstr>Ilustrace – vegetariáni</vt:lpstr>
      <vt:lpstr>Rekreační sportovci</vt:lpstr>
      <vt:lpstr>Ilustrace – rekreační sportovci</vt:lpstr>
      <vt:lpstr>Profesionální sportovci</vt:lpstr>
      <vt:lpstr>Ilustrace – profesionální sportovci</vt:lpstr>
      <vt:lpstr>IV. Diferencované stravování podle fyziologického či zdravotního stavu</vt:lpstr>
      <vt:lpstr>Těhotné a kojící ženy</vt:lpstr>
      <vt:lpstr>Ilustrace – těhotná a kojící žena</vt:lpstr>
      <vt:lpstr>Obézní lidé, lidé s nadváhou</vt:lpstr>
      <vt:lpstr>Ilustrace – obézní lidé</vt:lpstr>
      <vt:lpstr>Nemocní – krátkodobě či dlouhodobě</vt:lpstr>
      <vt:lpstr>Ilustrace – nemocní lidé, lázně </vt:lpstr>
      <vt:lpstr>BONUS k zamyšlení: geografická diferenciace ve stravování </vt:lpstr>
      <vt:lpstr>Ilustrace  geografická diferenciace ve stravování</vt:lpstr>
      <vt:lpstr>Použité literární a internetové zdroje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KOMPLEXNÍ ÚLOHA SERVIS BÍLÉHO VÍNA</dc:title>
  <dc:creator>Martina</dc:creator>
  <cp:lastModifiedBy>Eva Kejkulová</cp:lastModifiedBy>
  <cp:revision>203</cp:revision>
  <dcterms:created xsi:type="dcterms:W3CDTF">2018-07-19T14:03:00Z</dcterms:created>
  <dcterms:modified xsi:type="dcterms:W3CDTF">2020-04-03T09:56:56Z</dcterms:modified>
</cp:coreProperties>
</file>