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sldIdLst>
    <p:sldId id="326" r:id="rId4"/>
    <p:sldId id="256" r:id="rId5"/>
    <p:sldId id="257" r:id="rId6"/>
    <p:sldId id="298" r:id="rId7"/>
    <p:sldId id="299" r:id="rId8"/>
    <p:sldId id="277" r:id="rId9"/>
    <p:sldId id="300" r:id="rId10"/>
    <p:sldId id="266" r:id="rId11"/>
    <p:sldId id="278" r:id="rId12"/>
    <p:sldId id="301" r:id="rId13"/>
    <p:sldId id="269" r:id="rId14"/>
    <p:sldId id="303" r:id="rId15"/>
    <p:sldId id="272" r:id="rId16"/>
    <p:sldId id="274" r:id="rId17"/>
    <p:sldId id="305" r:id="rId18"/>
    <p:sldId id="304" r:id="rId19"/>
    <p:sldId id="276" r:id="rId20"/>
    <p:sldId id="306" r:id="rId21"/>
    <p:sldId id="258" r:id="rId22"/>
    <p:sldId id="259" r:id="rId23"/>
    <p:sldId id="270" r:id="rId24"/>
    <p:sldId id="308" r:id="rId25"/>
    <p:sldId id="260" r:id="rId26"/>
    <p:sldId id="307" r:id="rId27"/>
    <p:sldId id="288" r:id="rId28"/>
    <p:sldId id="289" r:id="rId29"/>
    <p:sldId id="290" r:id="rId30"/>
    <p:sldId id="291" r:id="rId31"/>
    <p:sldId id="292" r:id="rId32"/>
    <p:sldId id="293" r:id="rId33"/>
    <p:sldId id="294" r:id="rId34"/>
    <p:sldId id="261" r:id="rId35"/>
    <p:sldId id="296" r:id="rId36"/>
    <p:sldId id="263" r:id="rId37"/>
    <p:sldId id="309" r:id="rId38"/>
    <p:sldId id="264" r:id="rId39"/>
    <p:sldId id="279" r:id="rId40"/>
    <p:sldId id="280" r:id="rId41"/>
    <p:sldId id="297" r:id="rId42"/>
    <p:sldId id="310" r:id="rId43"/>
    <p:sldId id="285" r:id="rId44"/>
    <p:sldId id="312" r:id="rId45"/>
    <p:sldId id="322" r:id="rId46"/>
    <p:sldId id="319" r:id="rId47"/>
    <p:sldId id="320" r:id="rId48"/>
    <p:sldId id="321" r:id="rId49"/>
    <p:sldId id="265" r:id="rId50"/>
    <p:sldId id="311" r:id="rId51"/>
    <p:sldId id="318" r:id="rId52"/>
    <p:sldId id="262" r:id="rId53"/>
    <p:sldId id="313" r:id="rId54"/>
    <p:sldId id="314" r:id="rId55"/>
    <p:sldId id="315" r:id="rId56"/>
    <p:sldId id="316" r:id="rId57"/>
    <p:sldId id="317" r:id="rId58"/>
    <p:sldId id="325" r:id="rId59"/>
    <p:sldId id="327" r:id="rId60"/>
    <p:sldId id="328" r:id="rId61"/>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1" d="100"/>
          <a:sy n="41" d="100"/>
        </p:scale>
        <p:origin x="1356" y="6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a:xfrm>
            <a:off x="0" y="6165304"/>
            <a:ext cx="2590800" cy="692696"/>
          </a:xfrm>
        </p:spPr>
        <p:txBody>
          <a:bodyPr/>
          <a:lstStyle/>
          <a:p>
            <a:fld id="{3EF2C3EA-4F0B-4924-8FC5-24103E14CDB5}" type="datetimeFigureOut">
              <a:rPr lang="cs-CZ" smtClean="0"/>
              <a:t>04.04.2020</a:t>
            </a:fld>
            <a:endParaRPr lang="cs-CZ" dirty="0"/>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C56D26D-2151-4073-BC7F-F50CFDD45FE8}" type="slidenum">
              <a:rPr lang="cs-CZ" smtClean="0"/>
              <a:t>‹#›</a:t>
            </a:fld>
            <a:endParaRPr lang="cs-CZ"/>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2536" y="5949280"/>
            <a:ext cx="1224137" cy="1224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78863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EF2C3EA-4F0B-4924-8FC5-24103E14CDB5}" type="datetimeFigureOut">
              <a:rPr lang="cs-CZ" smtClean="0"/>
              <a:t>04.04.2020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C56D26D-2151-4073-BC7F-F50CFDD45FE8}" type="slidenum">
              <a:rPr lang="cs-CZ" smtClean="0"/>
              <a:t>‹#›</a:t>
            </a:fld>
            <a:endParaRPr lang="cs-CZ"/>
          </a:p>
        </p:txBody>
      </p:sp>
    </p:spTree>
    <p:extLst>
      <p:ext uri="{BB962C8B-B14F-4D97-AF65-F5344CB8AC3E}">
        <p14:creationId xmlns:p14="http://schemas.microsoft.com/office/powerpoint/2010/main" val="22678787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EF2C3EA-4F0B-4924-8FC5-24103E14CDB5}" type="datetimeFigureOut">
              <a:rPr lang="cs-CZ" smtClean="0"/>
              <a:t>04.04.2020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C56D26D-2151-4073-BC7F-F50CFDD45FE8}" type="slidenum">
              <a:rPr lang="cs-CZ" smtClean="0"/>
              <a:t>‹#›</a:t>
            </a:fld>
            <a:endParaRPr lang="cs-CZ"/>
          </a:p>
        </p:txBody>
      </p:sp>
    </p:spTree>
    <p:extLst>
      <p:ext uri="{BB962C8B-B14F-4D97-AF65-F5344CB8AC3E}">
        <p14:creationId xmlns:p14="http://schemas.microsoft.com/office/powerpoint/2010/main" val="5379819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22769336-336C-41EE-A4E4-49A6F1659602}" type="datetimeFigureOut">
              <a:rPr lang="cs-CZ" smtClean="0"/>
              <a:t>04.04.2020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A6DE9BD-53CA-4FD2-A5E5-657C4F4FCC46}" type="slidenum">
              <a:rPr lang="cs-CZ" smtClean="0"/>
              <a:t>‹#›</a:t>
            </a:fld>
            <a:endParaRPr lang="cs-CZ"/>
          </a:p>
        </p:txBody>
      </p:sp>
    </p:spTree>
    <p:extLst>
      <p:ext uri="{BB962C8B-B14F-4D97-AF65-F5344CB8AC3E}">
        <p14:creationId xmlns:p14="http://schemas.microsoft.com/office/powerpoint/2010/main" val="2545399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22769336-336C-41EE-A4E4-49A6F1659602}" type="datetimeFigureOut">
              <a:rPr lang="cs-CZ" smtClean="0"/>
              <a:t>04.04.2020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A6DE9BD-53CA-4FD2-A5E5-657C4F4FCC46}" type="slidenum">
              <a:rPr lang="cs-CZ" smtClean="0"/>
              <a:t>‹#›</a:t>
            </a:fld>
            <a:endParaRPr lang="cs-CZ"/>
          </a:p>
        </p:txBody>
      </p:sp>
    </p:spTree>
    <p:extLst>
      <p:ext uri="{BB962C8B-B14F-4D97-AF65-F5344CB8AC3E}">
        <p14:creationId xmlns:p14="http://schemas.microsoft.com/office/powerpoint/2010/main" val="3833574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22769336-336C-41EE-A4E4-49A6F1659602}" type="datetimeFigureOut">
              <a:rPr lang="cs-CZ" smtClean="0"/>
              <a:t>04.04.2020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A6DE9BD-53CA-4FD2-A5E5-657C4F4FCC46}" type="slidenum">
              <a:rPr lang="cs-CZ" smtClean="0"/>
              <a:t>‹#›</a:t>
            </a:fld>
            <a:endParaRPr lang="cs-CZ"/>
          </a:p>
        </p:txBody>
      </p:sp>
    </p:spTree>
    <p:extLst>
      <p:ext uri="{BB962C8B-B14F-4D97-AF65-F5344CB8AC3E}">
        <p14:creationId xmlns:p14="http://schemas.microsoft.com/office/powerpoint/2010/main" val="3913718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22769336-336C-41EE-A4E4-49A6F1659602}" type="datetimeFigureOut">
              <a:rPr lang="cs-CZ" smtClean="0"/>
              <a:t>04.04.2020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A6DE9BD-53CA-4FD2-A5E5-657C4F4FCC46}" type="slidenum">
              <a:rPr lang="cs-CZ" smtClean="0"/>
              <a:t>‹#›</a:t>
            </a:fld>
            <a:endParaRPr lang="cs-CZ"/>
          </a:p>
        </p:txBody>
      </p:sp>
    </p:spTree>
    <p:extLst>
      <p:ext uri="{BB962C8B-B14F-4D97-AF65-F5344CB8AC3E}">
        <p14:creationId xmlns:p14="http://schemas.microsoft.com/office/powerpoint/2010/main" val="33548960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22769336-336C-41EE-A4E4-49A6F1659602}" type="datetimeFigureOut">
              <a:rPr lang="cs-CZ" smtClean="0"/>
              <a:t>04.04.2020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EA6DE9BD-53CA-4FD2-A5E5-657C4F4FCC46}" type="slidenum">
              <a:rPr lang="cs-CZ" smtClean="0"/>
              <a:t>‹#›</a:t>
            </a:fld>
            <a:endParaRPr lang="cs-CZ"/>
          </a:p>
        </p:txBody>
      </p:sp>
    </p:spTree>
    <p:extLst>
      <p:ext uri="{BB962C8B-B14F-4D97-AF65-F5344CB8AC3E}">
        <p14:creationId xmlns:p14="http://schemas.microsoft.com/office/powerpoint/2010/main" val="550349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22769336-336C-41EE-A4E4-49A6F1659602}" type="datetimeFigureOut">
              <a:rPr lang="cs-CZ" smtClean="0"/>
              <a:t>04.04.2020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EA6DE9BD-53CA-4FD2-A5E5-657C4F4FCC46}" type="slidenum">
              <a:rPr lang="cs-CZ" smtClean="0"/>
              <a:t>‹#›</a:t>
            </a:fld>
            <a:endParaRPr lang="cs-CZ"/>
          </a:p>
        </p:txBody>
      </p:sp>
    </p:spTree>
    <p:extLst>
      <p:ext uri="{BB962C8B-B14F-4D97-AF65-F5344CB8AC3E}">
        <p14:creationId xmlns:p14="http://schemas.microsoft.com/office/powerpoint/2010/main" val="1633205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22769336-336C-41EE-A4E4-49A6F1659602}" type="datetimeFigureOut">
              <a:rPr lang="cs-CZ" smtClean="0"/>
              <a:t>04.04.2020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EA6DE9BD-53CA-4FD2-A5E5-657C4F4FCC46}" type="slidenum">
              <a:rPr lang="cs-CZ" smtClean="0"/>
              <a:t>‹#›</a:t>
            </a:fld>
            <a:endParaRPr lang="cs-CZ"/>
          </a:p>
        </p:txBody>
      </p:sp>
    </p:spTree>
    <p:extLst>
      <p:ext uri="{BB962C8B-B14F-4D97-AF65-F5344CB8AC3E}">
        <p14:creationId xmlns:p14="http://schemas.microsoft.com/office/powerpoint/2010/main" val="3979422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22769336-336C-41EE-A4E4-49A6F1659602}" type="datetimeFigureOut">
              <a:rPr lang="cs-CZ" smtClean="0"/>
              <a:t>04.04.2020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A6DE9BD-53CA-4FD2-A5E5-657C4F4FCC46}" type="slidenum">
              <a:rPr lang="cs-CZ" smtClean="0"/>
              <a:t>‹#›</a:t>
            </a:fld>
            <a:endParaRPr lang="cs-CZ"/>
          </a:p>
        </p:txBody>
      </p:sp>
    </p:spTree>
    <p:extLst>
      <p:ext uri="{BB962C8B-B14F-4D97-AF65-F5344CB8AC3E}">
        <p14:creationId xmlns:p14="http://schemas.microsoft.com/office/powerpoint/2010/main" val="1185311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EF2C3EA-4F0B-4924-8FC5-24103E14CDB5}" type="datetimeFigureOut">
              <a:rPr lang="cs-CZ" smtClean="0"/>
              <a:t>04.04.2020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C56D26D-2151-4073-BC7F-F50CFDD45FE8}" type="slidenum">
              <a:rPr lang="cs-CZ" smtClean="0"/>
              <a:t>‹#›</a:t>
            </a:fld>
            <a:endParaRPr lang="cs-CZ"/>
          </a:p>
        </p:txBody>
      </p:sp>
    </p:spTree>
    <p:extLst>
      <p:ext uri="{BB962C8B-B14F-4D97-AF65-F5344CB8AC3E}">
        <p14:creationId xmlns:p14="http://schemas.microsoft.com/office/powerpoint/2010/main" val="16084131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22769336-336C-41EE-A4E4-49A6F1659602}" type="datetimeFigureOut">
              <a:rPr lang="cs-CZ" smtClean="0"/>
              <a:t>04.04.2020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A6DE9BD-53CA-4FD2-A5E5-657C4F4FCC46}" type="slidenum">
              <a:rPr lang="cs-CZ" smtClean="0"/>
              <a:t>‹#›</a:t>
            </a:fld>
            <a:endParaRPr lang="cs-CZ"/>
          </a:p>
        </p:txBody>
      </p:sp>
    </p:spTree>
    <p:extLst>
      <p:ext uri="{BB962C8B-B14F-4D97-AF65-F5344CB8AC3E}">
        <p14:creationId xmlns:p14="http://schemas.microsoft.com/office/powerpoint/2010/main" val="3150459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22769336-336C-41EE-A4E4-49A6F1659602}" type="datetimeFigureOut">
              <a:rPr lang="cs-CZ" smtClean="0"/>
              <a:t>04.04.2020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A6DE9BD-53CA-4FD2-A5E5-657C4F4FCC46}" type="slidenum">
              <a:rPr lang="cs-CZ" smtClean="0"/>
              <a:t>‹#›</a:t>
            </a:fld>
            <a:endParaRPr lang="cs-CZ"/>
          </a:p>
        </p:txBody>
      </p:sp>
    </p:spTree>
    <p:extLst>
      <p:ext uri="{BB962C8B-B14F-4D97-AF65-F5344CB8AC3E}">
        <p14:creationId xmlns:p14="http://schemas.microsoft.com/office/powerpoint/2010/main" val="2038654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22769336-336C-41EE-A4E4-49A6F1659602}" type="datetimeFigureOut">
              <a:rPr lang="cs-CZ" smtClean="0"/>
              <a:t>04.04.2020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A6DE9BD-53CA-4FD2-A5E5-657C4F4FCC46}" type="slidenum">
              <a:rPr lang="cs-CZ" smtClean="0"/>
              <a:t>‹#›</a:t>
            </a:fld>
            <a:endParaRPr lang="cs-CZ"/>
          </a:p>
        </p:txBody>
      </p:sp>
    </p:spTree>
    <p:extLst>
      <p:ext uri="{BB962C8B-B14F-4D97-AF65-F5344CB8AC3E}">
        <p14:creationId xmlns:p14="http://schemas.microsoft.com/office/powerpoint/2010/main" val="33956652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PRAZDNA">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78253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DPIS">
    <p:spTree>
      <p:nvGrpSpPr>
        <p:cNvPr id="1" name=""/>
        <p:cNvGrpSpPr/>
        <p:nvPr/>
      </p:nvGrpSpPr>
      <p:grpSpPr>
        <a:xfrm>
          <a:off x="0" y="0"/>
          <a:ext cx="0" cy="0"/>
          <a:chOff x="0" y="0"/>
          <a:chExt cx="0" cy="0"/>
        </a:xfrm>
      </p:grpSpPr>
      <p:cxnSp>
        <p:nvCxnSpPr>
          <p:cNvPr id="2" name="Straight Connector 1"/>
          <p:cNvCxnSpPr/>
          <p:nvPr/>
        </p:nvCxnSpPr>
        <p:spPr>
          <a:xfrm>
            <a:off x="352425" y="431800"/>
            <a:ext cx="0" cy="685800"/>
          </a:xfrm>
          <a:prstGeom prst="line">
            <a:avLst/>
          </a:prstGeom>
          <a:ln w="63500">
            <a:solidFill>
              <a:srgbClr val="2BC3E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52425" y="6286500"/>
            <a:ext cx="0" cy="393700"/>
          </a:xfrm>
          <a:prstGeom prst="line">
            <a:avLst/>
          </a:prstGeom>
          <a:ln w="63500">
            <a:solidFill>
              <a:schemeClr val="bg2">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471561" y="536173"/>
            <a:ext cx="8253339" cy="369332"/>
          </a:xfrm>
          <a:prstGeom prst="rect">
            <a:avLst/>
          </a:prstGeom>
          <a:noFill/>
        </p:spPr>
        <p:txBody>
          <a:bodyPr wrap="square" rtlCol="0">
            <a:spAutoFit/>
          </a:bodyPr>
          <a:lstStyle>
            <a:lvl1pPr>
              <a:defRPr lang="uk-UA" sz="2000" b="1">
                <a:solidFill>
                  <a:srgbClr val="2BC3E1"/>
                </a:solidFill>
                <a:latin typeface="Arial" panose="020B0604020202020204" pitchFamily="34" charset="0"/>
                <a:ea typeface="Roboto Condensed" panose="02000000000000000000" pitchFamily="2" charset="0"/>
                <a:cs typeface="+mn-cs"/>
              </a:defRPr>
            </a:lvl1pPr>
          </a:lstStyle>
          <a:p>
            <a:pPr marL="0" lvl="0"/>
            <a:r>
              <a:rPr lang="en-US" dirty="0"/>
              <a:t>click to edit master title style</a:t>
            </a:r>
            <a:endParaRPr lang="uk-UA" dirty="0"/>
          </a:p>
        </p:txBody>
      </p:sp>
      <p:sp>
        <p:nvSpPr>
          <p:cNvPr id="10" name="Title 7"/>
          <p:cNvSpPr txBox="1">
            <a:spLocks/>
          </p:cNvSpPr>
          <p:nvPr/>
        </p:nvSpPr>
        <p:spPr>
          <a:xfrm>
            <a:off x="476250" y="6360113"/>
            <a:ext cx="8248650" cy="286232"/>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000" b="1" kern="1200">
                <a:solidFill>
                  <a:schemeClr val="tx1"/>
                </a:solidFill>
                <a:latin typeface="+mn-lt"/>
                <a:ea typeface="Roboto Condensed" panose="02000000000000000000" pitchFamily="2" charset="0"/>
                <a:cs typeface="+mn-cs"/>
              </a:defRPr>
            </a:lvl1pPr>
          </a:lstStyle>
          <a:p>
            <a:r>
              <a:rPr lang="cs-CZ" sz="1400" dirty="0" smtClean="0">
                <a:solidFill>
                  <a:schemeClr val="bg2">
                    <a:lumMod val="85000"/>
                  </a:schemeClr>
                </a:solidFill>
                <a:latin typeface="Arial" panose="020B0604020202020204" pitchFamily="34" charset="0"/>
              </a:rPr>
              <a:t>MOV</a:t>
            </a:r>
            <a:endParaRPr lang="en-US" sz="1400" dirty="0">
              <a:solidFill>
                <a:schemeClr val="bg2">
                  <a:lumMod val="85000"/>
                </a:schemeClr>
              </a:solidFill>
              <a:latin typeface="Arial" panose="020B0604020202020204" pitchFamily="34" charset="0"/>
            </a:endParaRPr>
          </a:p>
        </p:txBody>
      </p:sp>
    </p:spTree>
    <p:extLst>
      <p:ext uri="{BB962C8B-B14F-4D97-AF65-F5344CB8AC3E}">
        <p14:creationId xmlns:p14="http://schemas.microsoft.com/office/powerpoint/2010/main" val="17873030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par>
    </p:tnLst>
  </p:timing>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AUTOR">
    <p:spTree>
      <p:nvGrpSpPr>
        <p:cNvPr id="1" name=""/>
        <p:cNvGrpSpPr/>
        <p:nvPr/>
      </p:nvGrpSpPr>
      <p:grpSpPr>
        <a:xfrm>
          <a:off x="0" y="0"/>
          <a:ext cx="0" cy="0"/>
          <a:chOff x="0" y="0"/>
          <a:chExt cx="0" cy="0"/>
        </a:xfrm>
      </p:grpSpPr>
      <p:cxnSp>
        <p:nvCxnSpPr>
          <p:cNvPr id="5" name="Straight Connector 4"/>
          <p:cNvCxnSpPr/>
          <p:nvPr/>
        </p:nvCxnSpPr>
        <p:spPr>
          <a:xfrm>
            <a:off x="352425" y="6286500"/>
            <a:ext cx="0" cy="393700"/>
          </a:xfrm>
          <a:prstGeom prst="line">
            <a:avLst/>
          </a:prstGeom>
          <a:ln w="63500">
            <a:solidFill>
              <a:schemeClr val="bg2">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 name="Title 7"/>
          <p:cNvSpPr txBox="1">
            <a:spLocks/>
          </p:cNvSpPr>
          <p:nvPr/>
        </p:nvSpPr>
        <p:spPr>
          <a:xfrm>
            <a:off x="476250" y="6360113"/>
            <a:ext cx="8248650" cy="286232"/>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000" b="1" kern="1200">
                <a:solidFill>
                  <a:schemeClr val="tx1"/>
                </a:solidFill>
                <a:latin typeface="+mn-lt"/>
                <a:ea typeface="Roboto Condensed" panose="02000000000000000000" pitchFamily="2" charset="0"/>
                <a:cs typeface="+mn-cs"/>
              </a:defRPr>
            </a:lvl1pPr>
          </a:lstStyle>
          <a:p>
            <a:r>
              <a:rPr lang="cs-CZ" sz="1400" dirty="0" smtClean="0">
                <a:solidFill>
                  <a:schemeClr val="bg2">
                    <a:lumMod val="85000"/>
                  </a:schemeClr>
                </a:solidFill>
                <a:latin typeface="Arial" panose="020B0604020202020204" pitchFamily="34" charset="0"/>
              </a:rPr>
              <a:t>MOV</a:t>
            </a:r>
            <a:endParaRPr lang="en-US" sz="1400" dirty="0">
              <a:solidFill>
                <a:schemeClr val="bg2">
                  <a:lumMod val="85000"/>
                </a:schemeClr>
              </a:solidFill>
              <a:latin typeface="Arial" panose="020B0604020202020204" pitchFamily="34" charset="0"/>
            </a:endParaRPr>
          </a:p>
        </p:txBody>
      </p:sp>
      <p:sp>
        <p:nvSpPr>
          <p:cNvPr id="18" name="Picture Placeholder 5"/>
          <p:cNvSpPr>
            <a:spLocks noGrp="1"/>
          </p:cNvSpPr>
          <p:nvPr>
            <p:ph type="pic" sz="quarter" idx="11"/>
          </p:nvPr>
        </p:nvSpPr>
        <p:spPr>
          <a:xfrm>
            <a:off x="3810000" y="1651000"/>
            <a:ext cx="1371600" cy="1828800"/>
          </a:xfrm>
          <a:prstGeom prst="ellipse">
            <a:avLst/>
          </a:prstGeom>
          <a:ln w="25400">
            <a:solidFill>
              <a:schemeClr val="accent1"/>
            </a:solidFill>
          </a:ln>
        </p:spPr>
        <p:txBody>
          <a:bodyPr/>
          <a:lstStyle>
            <a:lvl1pPr>
              <a:defRPr sz="1000">
                <a:latin typeface="Arial" panose="020B0604020202020204" pitchFamily="34" charset="0"/>
              </a:defRPr>
            </a:lvl1pPr>
          </a:lstStyle>
          <a:p>
            <a:r>
              <a:rPr lang="cs-CZ" dirty="0" smtClean="0"/>
              <a:t>Kliknutím na ikonu přidáte obrázek.</a:t>
            </a:r>
            <a:endParaRPr lang="uk-UA" dirty="0"/>
          </a:p>
        </p:txBody>
      </p:sp>
    </p:spTree>
    <p:extLst>
      <p:ext uri="{BB962C8B-B14F-4D97-AF65-F5344CB8AC3E}">
        <p14:creationId xmlns:p14="http://schemas.microsoft.com/office/powerpoint/2010/main" val="423760507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OBRAZEK">
    <p:spTree>
      <p:nvGrpSpPr>
        <p:cNvPr id="1" name=""/>
        <p:cNvGrpSpPr/>
        <p:nvPr/>
      </p:nvGrpSpPr>
      <p:grpSpPr>
        <a:xfrm>
          <a:off x="0" y="0"/>
          <a:ext cx="0" cy="0"/>
          <a:chOff x="0" y="0"/>
          <a:chExt cx="0" cy="0"/>
        </a:xfrm>
      </p:grpSpPr>
      <p:sp>
        <p:nvSpPr>
          <p:cNvPr id="3" name="Picture Placeholder 1"/>
          <p:cNvSpPr>
            <a:spLocks noGrp="1"/>
          </p:cNvSpPr>
          <p:nvPr>
            <p:ph type="pic" sz="quarter" idx="12"/>
          </p:nvPr>
        </p:nvSpPr>
        <p:spPr>
          <a:xfrm>
            <a:off x="-2382" y="0"/>
            <a:ext cx="9144000" cy="6858000"/>
          </a:xfrm>
          <a:prstGeom prst="rect">
            <a:avLst/>
          </a:prstGeom>
        </p:spPr>
      </p:sp>
    </p:spTree>
    <p:extLst>
      <p:ext uri="{BB962C8B-B14F-4D97-AF65-F5344CB8AC3E}">
        <p14:creationId xmlns:p14="http://schemas.microsoft.com/office/powerpoint/2010/main" val="42605949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3EF2C3EA-4F0B-4924-8FC5-24103E14CDB5}" type="datetimeFigureOut">
              <a:rPr lang="cs-CZ" smtClean="0"/>
              <a:t>04.04.2020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C56D26D-2151-4073-BC7F-F50CFDD45FE8}" type="slidenum">
              <a:rPr lang="cs-CZ" smtClean="0"/>
              <a:t>‹#›</a:t>
            </a:fld>
            <a:endParaRPr lang="cs-CZ"/>
          </a:p>
        </p:txBody>
      </p:sp>
    </p:spTree>
    <p:extLst>
      <p:ext uri="{BB962C8B-B14F-4D97-AF65-F5344CB8AC3E}">
        <p14:creationId xmlns:p14="http://schemas.microsoft.com/office/powerpoint/2010/main" val="41004061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3EF2C3EA-4F0B-4924-8FC5-24103E14CDB5}" type="datetimeFigureOut">
              <a:rPr lang="cs-CZ" smtClean="0"/>
              <a:t>04.04.2020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C56D26D-2151-4073-BC7F-F50CFDD45FE8}" type="slidenum">
              <a:rPr lang="cs-CZ" smtClean="0"/>
              <a:t>‹#›</a:t>
            </a:fld>
            <a:endParaRPr lang="cs-CZ"/>
          </a:p>
        </p:txBody>
      </p:sp>
    </p:spTree>
    <p:extLst>
      <p:ext uri="{BB962C8B-B14F-4D97-AF65-F5344CB8AC3E}">
        <p14:creationId xmlns:p14="http://schemas.microsoft.com/office/powerpoint/2010/main" val="1353433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3EF2C3EA-4F0B-4924-8FC5-24103E14CDB5}" type="datetimeFigureOut">
              <a:rPr lang="cs-CZ" smtClean="0"/>
              <a:t>04.04.2020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5C56D26D-2151-4073-BC7F-F50CFDD45FE8}" type="slidenum">
              <a:rPr lang="cs-CZ" smtClean="0"/>
              <a:t>‹#›</a:t>
            </a:fld>
            <a:endParaRPr lang="cs-CZ"/>
          </a:p>
        </p:txBody>
      </p:sp>
    </p:spTree>
    <p:extLst>
      <p:ext uri="{BB962C8B-B14F-4D97-AF65-F5344CB8AC3E}">
        <p14:creationId xmlns:p14="http://schemas.microsoft.com/office/powerpoint/2010/main" val="28742704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3EF2C3EA-4F0B-4924-8FC5-24103E14CDB5}" type="datetimeFigureOut">
              <a:rPr lang="cs-CZ" smtClean="0"/>
              <a:t>04.04.2020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5C56D26D-2151-4073-BC7F-F50CFDD45FE8}" type="slidenum">
              <a:rPr lang="cs-CZ" smtClean="0"/>
              <a:t>‹#›</a:t>
            </a:fld>
            <a:endParaRPr lang="cs-CZ"/>
          </a:p>
        </p:txBody>
      </p:sp>
    </p:spTree>
    <p:extLst>
      <p:ext uri="{BB962C8B-B14F-4D97-AF65-F5344CB8AC3E}">
        <p14:creationId xmlns:p14="http://schemas.microsoft.com/office/powerpoint/2010/main" val="2106577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3EF2C3EA-4F0B-4924-8FC5-24103E14CDB5}" type="datetimeFigureOut">
              <a:rPr lang="cs-CZ" smtClean="0"/>
              <a:t>04.04.2020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5C56D26D-2151-4073-BC7F-F50CFDD45FE8}" type="slidenum">
              <a:rPr lang="cs-CZ" smtClean="0"/>
              <a:t>‹#›</a:t>
            </a:fld>
            <a:endParaRPr lang="cs-CZ"/>
          </a:p>
        </p:txBody>
      </p:sp>
    </p:spTree>
    <p:extLst>
      <p:ext uri="{BB962C8B-B14F-4D97-AF65-F5344CB8AC3E}">
        <p14:creationId xmlns:p14="http://schemas.microsoft.com/office/powerpoint/2010/main" val="14792075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3EF2C3EA-4F0B-4924-8FC5-24103E14CDB5}" type="datetimeFigureOut">
              <a:rPr lang="cs-CZ" smtClean="0"/>
              <a:t>04.04.2020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C56D26D-2151-4073-BC7F-F50CFDD45FE8}" type="slidenum">
              <a:rPr lang="cs-CZ" smtClean="0"/>
              <a:t>‹#›</a:t>
            </a:fld>
            <a:endParaRPr lang="cs-CZ"/>
          </a:p>
        </p:txBody>
      </p:sp>
    </p:spTree>
    <p:extLst>
      <p:ext uri="{BB962C8B-B14F-4D97-AF65-F5344CB8AC3E}">
        <p14:creationId xmlns:p14="http://schemas.microsoft.com/office/powerpoint/2010/main" val="29129874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3EF2C3EA-4F0B-4924-8FC5-24103E14CDB5}" type="datetimeFigureOut">
              <a:rPr lang="cs-CZ" smtClean="0"/>
              <a:t>04.04.2020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C56D26D-2151-4073-BC7F-F50CFDD45FE8}" type="slidenum">
              <a:rPr lang="cs-CZ" smtClean="0"/>
              <a:t>‹#›</a:t>
            </a:fld>
            <a:endParaRPr lang="cs-CZ"/>
          </a:p>
        </p:txBody>
      </p:sp>
    </p:spTree>
    <p:extLst>
      <p:ext uri="{BB962C8B-B14F-4D97-AF65-F5344CB8AC3E}">
        <p14:creationId xmlns:p14="http://schemas.microsoft.com/office/powerpoint/2010/main" val="18680334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3.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4" name="Zástupný symbol pro datum 3"/>
          <p:cNvSpPr>
            <a:spLocks noGrp="1"/>
          </p:cNvSpPr>
          <p:nvPr>
            <p:ph type="dt" sz="half" idx="2"/>
          </p:nvPr>
        </p:nvSpPr>
        <p:spPr>
          <a:xfrm>
            <a:off x="0" y="6165304"/>
            <a:ext cx="2590800" cy="692696"/>
          </a:xfrm>
          <a:prstGeom prst="rect">
            <a:avLst/>
          </a:prstGeom>
        </p:spPr>
        <p:txBody>
          <a:bodyPr vert="horz" lIns="91440" tIns="45720" rIns="91440" bIns="45720" rtlCol="0" anchor="ctr"/>
          <a:lstStyle>
            <a:lvl1pPr algn="l">
              <a:defRPr sz="1200">
                <a:solidFill>
                  <a:schemeClr val="tx1">
                    <a:tint val="75000"/>
                  </a:schemeClr>
                </a:solidFill>
              </a:defRPr>
            </a:lvl1pPr>
          </a:lstStyle>
          <a:p>
            <a:fld id="{3EF2C3EA-4F0B-4924-8FC5-24103E14CDB5}" type="datetimeFigureOut">
              <a:rPr lang="cs-CZ" smtClean="0"/>
              <a:t>04.04.2020</a:t>
            </a:fld>
            <a:endParaRPr lang="cs-CZ" dirty="0"/>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56D26D-2151-4073-BC7F-F50CFDD45FE8}" type="slidenum">
              <a:rPr lang="cs-CZ" smtClean="0"/>
              <a:t>‹#›</a:t>
            </a:fld>
            <a:endParaRPr lang="cs-CZ"/>
          </a:p>
        </p:txBody>
      </p:sp>
      <p:pic>
        <p:nvPicPr>
          <p:cNvPr id="3074"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92743" y="6021288"/>
            <a:ext cx="1092335" cy="1152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85104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0" y="6165304"/>
            <a:ext cx="2590800" cy="692696"/>
          </a:xfrm>
          <a:prstGeom prst="rect">
            <a:avLst/>
          </a:prstGeom>
        </p:spPr>
        <p:txBody>
          <a:bodyPr vert="horz" lIns="91440" tIns="45720" rIns="91440" bIns="45720" rtlCol="0" anchor="ctr"/>
          <a:lstStyle>
            <a:lvl1pPr algn="l">
              <a:defRPr sz="1200">
                <a:solidFill>
                  <a:schemeClr val="tx1">
                    <a:tint val="75000"/>
                  </a:schemeClr>
                </a:solidFill>
              </a:defRPr>
            </a:lvl1pPr>
          </a:lstStyle>
          <a:p>
            <a:fld id="{22769336-336C-41EE-A4E4-49A6F1659602}" type="datetimeFigureOut">
              <a:rPr lang="cs-CZ" smtClean="0"/>
              <a:t>04.04.2020</a:t>
            </a:fld>
            <a:endParaRPr lang="cs-CZ" dirty="0"/>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6DE9BD-53CA-4FD2-A5E5-657C4F4FCC46}" type="slidenum">
              <a:rPr lang="cs-CZ" smtClean="0"/>
              <a:t>‹#›</a:t>
            </a:fld>
            <a:endParaRPr lang="cs-CZ"/>
          </a:p>
        </p:txBody>
      </p:sp>
      <p:pic>
        <p:nvPicPr>
          <p:cNvPr id="2050"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52536" y="5949280"/>
            <a:ext cx="1224136" cy="129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570183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43567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osobnivinoteka.cz/sommelierske-pojmy-nemuseji-byt-spanelskou-vesnici" TargetMode="External"/><Relationship Id="rId7" Type="http://schemas.openxmlformats.org/officeDocument/2006/relationships/hyperlink" Target="https://obrazky.rvp.cz/vyhledavani?source=pixabay" TargetMode="External"/><Relationship Id="rId2" Type="http://schemas.openxmlformats.org/officeDocument/2006/relationships/hyperlink" Target="https://www.sahm-gastro.cz/slovnik-pojmu/?param_search=1&amp;abeceda=A" TargetMode="External"/><Relationship Id="rId1" Type="http://schemas.openxmlformats.org/officeDocument/2006/relationships/slideLayout" Target="../slideLayouts/slideLayout2.xml"/><Relationship Id="rId6" Type="http://schemas.openxmlformats.org/officeDocument/2006/relationships/hyperlink" Target="https://fresh.iprima.cz/clanky/sommeliersky-slovnik-ii-dil" TargetMode="External"/><Relationship Id="rId5" Type="http://schemas.openxmlformats.org/officeDocument/2006/relationships/hyperlink" Target="https://fresh.iprima.cz/clanky/sommeliersky-slovnik-i-dil" TargetMode="External"/><Relationship Id="rId4" Type="http://schemas.openxmlformats.org/officeDocument/2006/relationships/hyperlink" Target="http://www.sommelierstvi.cz/cs/sommelierstvi/sommelierstvi.php"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slideLayout" Target="../slideLayouts/slideLayout23.xml"/><Relationship Id="rId1" Type="http://schemas.openxmlformats.org/officeDocument/2006/relationships/themeOverride" Target="../theme/themeOverride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Group 4"/>
          <p:cNvGrpSpPr>
            <a:grpSpLocks noChangeAspect="1"/>
          </p:cNvGrpSpPr>
          <p:nvPr/>
        </p:nvGrpSpPr>
        <p:grpSpPr bwMode="auto">
          <a:xfrm>
            <a:off x="1237122" y="2857500"/>
            <a:ext cx="6745957" cy="902353"/>
            <a:chOff x="4205" y="3032"/>
            <a:chExt cx="3110" cy="416"/>
          </a:xfrm>
        </p:grpSpPr>
        <p:sp>
          <p:nvSpPr>
            <p:cNvPr id="13" name="AutoShape 3"/>
            <p:cNvSpPr>
              <a:spLocks noChangeAspect="1" noChangeArrowheads="1" noTextEdit="1"/>
            </p:cNvSpPr>
            <p:nvPr/>
          </p:nvSpPr>
          <p:spPr bwMode="auto">
            <a:xfrm>
              <a:off x="4205" y="3032"/>
              <a:ext cx="3110" cy="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4" name="Freeform 5"/>
            <p:cNvSpPr>
              <a:spLocks noEditPoints="1"/>
            </p:cNvSpPr>
            <p:nvPr/>
          </p:nvSpPr>
          <p:spPr bwMode="auto">
            <a:xfrm>
              <a:off x="6783" y="3049"/>
              <a:ext cx="366" cy="252"/>
            </a:xfrm>
            <a:custGeom>
              <a:avLst/>
              <a:gdLst>
                <a:gd name="T0" fmla="*/ 1108 w 1597"/>
                <a:gd name="T1" fmla="*/ 588 h 1077"/>
                <a:gd name="T2" fmla="*/ 1108 w 1597"/>
                <a:gd name="T3" fmla="*/ 479 h 1077"/>
                <a:gd name="T4" fmla="*/ 992 w 1597"/>
                <a:gd name="T5" fmla="*/ 479 h 1077"/>
                <a:gd name="T6" fmla="*/ 897 w 1597"/>
                <a:gd name="T7" fmla="*/ 603 h 1077"/>
                <a:gd name="T8" fmla="*/ 795 w 1597"/>
                <a:gd name="T9" fmla="*/ 548 h 1077"/>
                <a:gd name="T10" fmla="*/ 747 w 1597"/>
                <a:gd name="T11" fmla="*/ 566 h 1077"/>
                <a:gd name="T12" fmla="*/ 878 w 1597"/>
                <a:gd name="T13" fmla="*/ 626 h 1077"/>
                <a:gd name="T14" fmla="*/ 695 w 1597"/>
                <a:gd name="T15" fmla="*/ 864 h 1077"/>
                <a:gd name="T16" fmla="*/ 692 w 1597"/>
                <a:gd name="T17" fmla="*/ 864 h 1077"/>
                <a:gd name="T18" fmla="*/ 394 w 1597"/>
                <a:gd name="T19" fmla="*/ 484 h 1077"/>
                <a:gd name="T20" fmla="*/ 732 w 1597"/>
                <a:gd name="T21" fmla="*/ 54 h 1077"/>
                <a:gd name="T22" fmla="*/ 732 w 1597"/>
                <a:gd name="T23" fmla="*/ 471 h 1077"/>
                <a:gd name="T24" fmla="*/ 831 w 1597"/>
                <a:gd name="T25" fmla="*/ 471 h 1077"/>
                <a:gd name="T26" fmla="*/ 831 w 1597"/>
                <a:gd name="T27" fmla="*/ 357 h 1077"/>
                <a:gd name="T28" fmla="*/ 1029 w 1597"/>
                <a:gd name="T29" fmla="*/ 408 h 1077"/>
                <a:gd name="T30" fmla="*/ 1169 w 1597"/>
                <a:gd name="T31" fmla="*/ 512 h 1077"/>
                <a:gd name="T32" fmla="*/ 1108 w 1597"/>
                <a:gd name="T33" fmla="*/ 588 h 1077"/>
                <a:gd name="T34" fmla="*/ 1146 w 1597"/>
                <a:gd name="T35" fmla="*/ 615 h 1077"/>
                <a:gd name="T36" fmla="*/ 1277 w 1597"/>
                <a:gd name="T37" fmla="*/ 497 h 1077"/>
                <a:gd name="T38" fmla="*/ 1094 w 1597"/>
                <a:gd name="T39" fmla="*/ 368 h 1077"/>
                <a:gd name="T40" fmla="*/ 855 w 1597"/>
                <a:gd name="T41" fmla="*/ 263 h 1077"/>
                <a:gd name="T42" fmla="*/ 852 w 1597"/>
                <a:gd name="T43" fmla="*/ 245 h 1077"/>
                <a:gd name="T44" fmla="*/ 1020 w 1597"/>
                <a:gd name="T45" fmla="*/ 146 h 1077"/>
                <a:gd name="T46" fmla="*/ 1202 w 1597"/>
                <a:gd name="T47" fmla="*/ 204 h 1077"/>
                <a:gd name="T48" fmla="*/ 1246 w 1597"/>
                <a:gd name="T49" fmla="*/ 190 h 1077"/>
                <a:gd name="T50" fmla="*/ 1020 w 1597"/>
                <a:gd name="T51" fmla="*/ 126 h 1077"/>
                <a:gd name="T52" fmla="*/ 831 w 1597"/>
                <a:gd name="T53" fmla="*/ 162 h 1077"/>
                <a:gd name="T54" fmla="*/ 831 w 1597"/>
                <a:gd name="T55" fmla="*/ 0 h 1077"/>
                <a:gd name="T56" fmla="*/ 715 w 1597"/>
                <a:gd name="T57" fmla="*/ 0 h 1077"/>
                <a:gd name="T58" fmla="*/ 418 w 1597"/>
                <a:gd name="T59" fmla="*/ 385 h 1077"/>
                <a:gd name="T60" fmla="*/ 416 w 1597"/>
                <a:gd name="T61" fmla="*/ 385 h 1077"/>
                <a:gd name="T62" fmla="*/ 113 w 1597"/>
                <a:gd name="T63" fmla="*/ 0 h 1077"/>
                <a:gd name="T64" fmla="*/ 0 w 1597"/>
                <a:gd name="T65" fmla="*/ 0 h 1077"/>
                <a:gd name="T66" fmla="*/ 0 w 1597"/>
                <a:gd name="T67" fmla="*/ 471 h 1077"/>
                <a:gd name="T68" fmla="*/ 55 w 1597"/>
                <a:gd name="T69" fmla="*/ 471 h 1077"/>
                <a:gd name="T70" fmla="*/ 55 w 1597"/>
                <a:gd name="T71" fmla="*/ 60 h 1077"/>
                <a:gd name="T72" fmla="*/ 387 w 1597"/>
                <a:gd name="T73" fmla="*/ 479 h 1077"/>
                <a:gd name="T74" fmla="*/ 285 w 1597"/>
                <a:gd name="T75" fmla="*/ 479 h 1077"/>
                <a:gd name="T76" fmla="*/ 285 w 1597"/>
                <a:gd name="T77" fmla="*/ 951 h 1077"/>
                <a:gd name="T78" fmla="*/ 332 w 1597"/>
                <a:gd name="T79" fmla="*/ 951 h 1077"/>
                <a:gd name="T80" fmla="*/ 332 w 1597"/>
                <a:gd name="T81" fmla="*/ 539 h 1077"/>
                <a:gd name="T82" fmla="*/ 668 w 1597"/>
                <a:gd name="T83" fmla="*/ 964 h 1077"/>
                <a:gd name="T84" fmla="*/ 670 w 1597"/>
                <a:gd name="T85" fmla="*/ 964 h 1077"/>
                <a:gd name="T86" fmla="*/ 1009 w 1597"/>
                <a:gd name="T87" fmla="*/ 533 h 1077"/>
                <a:gd name="T88" fmla="*/ 1009 w 1597"/>
                <a:gd name="T89" fmla="*/ 951 h 1077"/>
                <a:gd name="T90" fmla="*/ 1108 w 1597"/>
                <a:gd name="T91" fmla="*/ 951 h 1077"/>
                <a:gd name="T92" fmla="*/ 1108 w 1597"/>
                <a:gd name="T93" fmla="*/ 637 h 1077"/>
                <a:gd name="T94" fmla="*/ 1284 w 1597"/>
                <a:gd name="T95" fmla="*/ 637 h 1077"/>
                <a:gd name="T96" fmla="*/ 1284 w 1597"/>
                <a:gd name="T97" fmla="*/ 1077 h 1077"/>
                <a:gd name="T98" fmla="*/ 1386 w 1597"/>
                <a:gd name="T99" fmla="*/ 1077 h 1077"/>
                <a:gd name="T100" fmla="*/ 1386 w 1597"/>
                <a:gd name="T101" fmla="*/ 637 h 1077"/>
                <a:gd name="T102" fmla="*/ 1597 w 1597"/>
                <a:gd name="T103" fmla="*/ 637 h 1077"/>
                <a:gd name="T104" fmla="*/ 1597 w 1597"/>
                <a:gd name="T105" fmla="*/ 615 h 1077"/>
                <a:gd name="T106" fmla="*/ 1146 w 1597"/>
                <a:gd name="T107" fmla="*/ 615 h 1077"/>
                <a:gd name="T108" fmla="*/ 1068 w 1597"/>
                <a:gd name="T109" fmla="*/ 96 h 1077"/>
                <a:gd name="T110" fmla="*/ 1229 w 1597"/>
                <a:gd name="T111" fmla="*/ 0 h 1077"/>
                <a:gd name="T112" fmla="*/ 1178 w 1597"/>
                <a:gd name="T113" fmla="*/ 0 h 1077"/>
                <a:gd name="T114" fmla="*/ 1030 w 1597"/>
                <a:gd name="T115" fmla="*/ 67 h 1077"/>
                <a:gd name="T116" fmla="*/ 879 w 1597"/>
                <a:gd name="T117" fmla="*/ 0 h 1077"/>
                <a:gd name="T118" fmla="*/ 831 w 1597"/>
                <a:gd name="T119" fmla="*/ 0 h 1077"/>
                <a:gd name="T120" fmla="*/ 994 w 1597"/>
                <a:gd name="T121" fmla="*/ 96 h 1077"/>
                <a:gd name="T122" fmla="*/ 1068 w 1597"/>
                <a:gd name="T123" fmla="*/ 96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97" h="1077">
                  <a:moveTo>
                    <a:pt x="1108" y="588"/>
                  </a:moveTo>
                  <a:lnTo>
                    <a:pt x="1108" y="479"/>
                  </a:lnTo>
                  <a:lnTo>
                    <a:pt x="992" y="479"/>
                  </a:lnTo>
                  <a:lnTo>
                    <a:pt x="897" y="603"/>
                  </a:lnTo>
                  <a:cubicBezTo>
                    <a:pt x="857" y="593"/>
                    <a:pt x="822" y="575"/>
                    <a:pt x="795" y="548"/>
                  </a:cubicBezTo>
                  <a:lnTo>
                    <a:pt x="747" y="566"/>
                  </a:lnTo>
                  <a:cubicBezTo>
                    <a:pt x="778" y="595"/>
                    <a:pt x="824" y="615"/>
                    <a:pt x="878" y="626"/>
                  </a:cubicBezTo>
                  <a:lnTo>
                    <a:pt x="695" y="864"/>
                  </a:lnTo>
                  <a:lnTo>
                    <a:pt x="692" y="864"/>
                  </a:lnTo>
                  <a:lnTo>
                    <a:pt x="394" y="484"/>
                  </a:lnTo>
                  <a:lnTo>
                    <a:pt x="732" y="54"/>
                  </a:lnTo>
                  <a:lnTo>
                    <a:pt x="732" y="471"/>
                  </a:lnTo>
                  <a:lnTo>
                    <a:pt x="831" y="471"/>
                  </a:lnTo>
                  <a:lnTo>
                    <a:pt x="831" y="357"/>
                  </a:lnTo>
                  <a:cubicBezTo>
                    <a:pt x="884" y="378"/>
                    <a:pt x="956" y="391"/>
                    <a:pt x="1029" y="408"/>
                  </a:cubicBezTo>
                  <a:cubicBezTo>
                    <a:pt x="1137" y="431"/>
                    <a:pt x="1169" y="472"/>
                    <a:pt x="1169" y="512"/>
                  </a:cubicBezTo>
                  <a:cubicBezTo>
                    <a:pt x="1169" y="542"/>
                    <a:pt x="1147" y="569"/>
                    <a:pt x="1108" y="588"/>
                  </a:cubicBezTo>
                  <a:close/>
                  <a:moveTo>
                    <a:pt x="1146" y="615"/>
                  </a:moveTo>
                  <a:cubicBezTo>
                    <a:pt x="1217" y="592"/>
                    <a:pt x="1270" y="552"/>
                    <a:pt x="1277" y="497"/>
                  </a:cubicBezTo>
                  <a:cubicBezTo>
                    <a:pt x="1277" y="418"/>
                    <a:pt x="1185" y="387"/>
                    <a:pt x="1094" y="368"/>
                  </a:cubicBezTo>
                  <a:cubicBezTo>
                    <a:pt x="963" y="342"/>
                    <a:pt x="870" y="320"/>
                    <a:pt x="855" y="263"/>
                  </a:cubicBezTo>
                  <a:cubicBezTo>
                    <a:pt x="852" y="256"/>
                    <a:pt x="852" y="251"/>
                    <a:pt x="852" y="245"/>
                  </a:cubicBezTo>
                  <a:cubicBezTo>
                    <a:pt x="855" y="184"/>
                    <a:pt x="941" y="146"/>
                    <a:pt x="1020" y="146"/>
                  </a:cubicBezTo>
                  <a:cubicBezTo>
                    <a:pt x="1100" y="146"/>
                    <a:pt x="1151" y="156"/>
                    <a:pt x="1202" y="204"/>
                  </a:cubicBezTo>
                  <a:lnTo>
                    <a:pt x="1246" y="190"/>
                  </a:lnTo>
                  <a:cubicBezTo>
                    <a:pt x="1189" y="139"/>
                    <a:pt x="1112" y="126"/>
                    <a:pt x="1020" y="126"/>
                  </a:cubicBezTo>
                  <a:cubicBezTo>
                    <a:pt x="944" y="126"/>
                    <a:pt x="878" y="139"/>
                    <a:pt x="831" y="162"/>
                  </a:cubicBezTo>
                  <a:lnTo>
                    <a:pt x="831" y="0"/>
                  </a:lnTo>
                  <a:lnTo>
                    <a:pt x="715" y="0"/>
                  </a:lnTo>
                  <a:lnTo>
                    <a:pt x="418" y="385"/>
                  </a:lnTo>
                  <a:lnTo>
                    <a:pt x="416" y="385"/>
                  </a:lnTo>
                  <a:lnTo>
                    <a:pt x="113" y="0"/>
                  </a:lnTo>
                  <a:lnTo>
                    <a:pt x="0" y="0"/>
                  </a:lnTo>
                  <a:lnTo>
                    <a:pt x="0" y="471"/>
                  </a:lnTo>
                  <a:lnTo>
                    <a:pt x="55" y="471"/>
                  </a:lnTo>
                  <a:lnTo>
                    <a:pt x="55" y="60"/>
                  </a:lnTo>
                  <a:lnTo>
                    <a:pt x="387" y="479"/>
                  </a:lnTo>
                  <a:lnTo>
                    <a:pt x="285" y="479"/>
                  </a:lnTo>
                  <a:lnTo>
                    <a:pt x="285" y="951"/>
                  </a:lnTo>
                  <a:lnTo>
                    <a:pt x="332" y="951"/>
                  </a:lnTo>
                  <a:lnTo>
                    <a:pt x="332" y="539"/>
                  </a:lnTo>
                  <a:lnTo>
                    <a:pt x="668" y="964"/>
                  </a:lnTo>
                  <a:lnTo>
                    <a:pt x="670" y="964"/>
                  </a:lnTo>
                  <a:lnTo>
                    <a:pt x="1009" y="533"/>
                  </a:lnTo>
                  <a:lnTo>
                    <a:pt x="1009" y="951"/>
                  </a:lnTo>
                  <a:lnTo>
                    <a:pt x="1108" y="951"/>
                  </a:lnTo>
                  <a:lnTo>
                    <a:pt x="1108" y="637"/>
                  </a:lnTo>
                  <a:lnTo>
                    <a:pt x="1284" y="637"/>
                  </a:lnTo>
                  <a:lnTo>
                    <a:pt x="1284" y="1077"/>
                  </a:lnTo>
                  <a:lnTo>
                    <a:pt x="1386" y="1077"/>
                  </a:lnTo>
                  <a:lnTo>
                    <a:pt x="1386" y="637"/>
                  </a:lnTo>
                  <a:lnTo>
                    <a:pt x="1597" y="637"/>
                  </a:lnTo>
                  <a:lnTo>
                    <a:pt x="1597" y="615"/>
                  </a:lnTo>
                  <a:lnTo>
                    <a:pt x="1146" y="615"/>
                  </a:lnTo>
                  <a:close/>
                  <a:moveTo>
                    <a:pt x="1068" y="96"/>
                  </a:moveTo>
                  <a:lnTo>
                    <a:pt x="1229" y="0"/>
                  </a:lnTo>
                  <a:lnTo>
                    <a:pt x="1178" y="0"/>
                  </a:lnTo>
                  <a:lnTo>
                    <a:pt x="1030" y="67"/>
                  </a:lnTo>
                  <a:lnTo>
                    <a:pt x="879" y="0"/>
                  </a:lnTo>
                  <a:lnTo>
                    <a:pt x="831" y="0"/>
                  </a:lnTo>
                  <a:lnTo>
                    <a:pt x="994" y="96"/>
                  </a:lnTo>
                  <a:lnTo>
                    <a:pt x="1068" y="96"/>
                  </a:lnTo>
                  <a:close/>
                </a:path>
              </a:pathLst>
            </a:custGeom>
            <a:solidFill>
              <a:srgbClr val="3793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5" name="Freeform 6"/>
            <p:cNvSpPr>
              <a:spLocks/>
            </p:cNvSpPr>
            <p:nvPr/>
          </p:nvSpPr>
          <p:spPr bwMode="auto">
            <a:xfrm>
              <a:off x="6588" y="3329"/>
              <a:ext cx="39" cy="35"/>
            </a:xfrm>
            <a:custGeom>
              <a:avLst/>
              <a:gdLst>
                <a:gd name="T0" fmla="*/ 0 w 172"/>
                <a:gd name="T1" fmla="*/ 0 h 149"/>
                <a:gd name="T2" fmla="*/ 23 w 172"/>
                <a:gd name="T3" fmla="*/ 0 h 149"/>
                <a:gd name="T4" fmla="*/ 86 w 172"/>
                <a:gd name="T5" fmla="*/ 135 h 149"/>
                <a:gd name="T6" fmla="*/ 150 w 172"/>
                <a:gd name="T7" fmla="*/ 0 h 149"/>
                <a:gd name="T8" fmla="*/ 172 w 172"/>
                <a:gd name="T9" fmla="*/ 0 h 149"/>
                <a:gd name="T10" fmla="*/ 172 w 172"/>
                <a:gd name="T11" fmla="*/ 149 h 149"/>
                <a:gd name="T12" fmla="*/ 157 w 172"/>
                <a:gd name="T13" fmla="*/ 149 h 149"/>
                <a:gd name="T14" fmla="*/ 158 w 172"/>
                <a:gd name="T15" fmla="*/ 13 h 149"/>
                <a:gd name="T16" fmla="*/ 95 w 172"/>
                <a:gd name="T17" fmla="*/ 149 h 149"/>
                <a:gd name="T18" fmla="*/ 78 w 172"/>
                <a:gd name="T19" fmla="*/ 149 h 149"/>
                <a:gd name="T20" fmla="*/ 13 w 172"/>
                <a:gd name="T21" fmla="*/ 13 h 149"/>
                <a:gd name="T22" fmla="*/ 14 w 172"/>
                <a:gd name="T23" fmla="*/ 149 h 149"/>
                <a:gd name="T24" fmla="*/ 0 w 172"/>
                <a:gd name="T25" fmla="*/ 149 h 149"/>
                <a:gd name="T26" fmla="*/ 0 w 172"/>
                <a:gd name="T27"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149">
                  <a:moveTo>
                    <a:pt x="0" y="0"/>
                  </a:moveTo>
                  <a:lnTo>
                    <a:pt x="23" y="0"/>
                  </a:lnTo>
                  <a:lnTo>
                    <a:pt x="86" y="135"/>
                  </a:lnTo>
                  <a:lnTo>
                    <a:pt x="150" y="0"/>
                  </a:lnTo>
                  <a:lnTo>
                    <a:pt x="172" y="0"/>
                  </a:lnTo>
                  <a:lnTo>
                    <a:pt x="172" y="149"/>
                  </a:lnTo>
                  <a:lnTo>
                    <a:pt x="157" y="149"/>
                  </a:lnTo>
                  <a:lnTo>
                    <a:pt x="158" y="13"/>
                  </a:lnTo>
                  <a:lnTo>
                    <a:pt x="95" y="149"/>
                  </a:lnTo>
                  <a:lnTo>
                    <a:pt x="78" y="149"/>
                  </a:lnTo>
                  <a:lnTo>
                    <a:pt x="13" y="13"/>
                  </a:lnTo>
                  <a:lnTo>
                    <a:pt x="14" y="149"/>
                  </a:lnTo>
                  <a:lnTo>
                    <a:pt x="0" y="149"/>
                  </a:lnTo>
                  <a:lnTo>
                    <a:pt x="0" y="0"/>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6" name="Rectangle 7"/>
            <p:cNvSpPr>
              <a:spLocks noChangeArrowheads="1"/>
            </p:cNvSpPr>
            <p:nvPr/>
          </p:nvSpPr>
          <p:spPr bwMode="auto">
            <a:xfrm>
              <a:off x="6640" y="3329"/>
              <a:ext cx="4" cy="35"/>
            </a:xfrm>
            <a:prstGeom prst="rect">
              <a:avLst/>
            </a:prstGeom>
            <a:solidFill>
              <a:srgbClr val="807F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7" name="Freeform 8"/>
            <p:cNvSpPr>
              <a:spLocks/>
            </p:cNvSpPr>
            <p:nvPr/>
          </p:nvSpPr>
          <p:spPr bwMode="auto">
            <a:xfrm>
              <a:off x="6657" y="3329"/>
              <a:ext cx="31" cy="35"/>
            </a:xfrm>
            <a:custGeom>
              <a:avLst/>
              <a:gdLst>
                <a:gd name="T0" fmla="*/ 0 w 138"/>
                <a:gd name="T1" fmla="*/ 0 h 149"/>
                <a:gd name="T2" fmla="*/ 19 w 138"/>
                <a:gd name="T3" fmla="*/ 0 h 149"/>
                <a:gd name="T4" fmla="*/ 123 w 138"/>
                <a:gd name="T5" fmla="*/ 134 h 149"/>
                <a:gd name="T6" fmla="*/ 123 w 138"/>
                <a:gd name="T7" fmla="*/ 0 h 149"/>
                <a:gd name="T8" fmla="*/ 138 w 138"/>
                <a:gd name="T9" fmla="*/ 0 h 149"/>
                <a:gd name="T10" fmla="*/ 138 w 138"/>
                <a:gd name="T11" fmla="*/ 149 h 149"/>
                <a:gd name="T12" fmla="*/ 118 w 138"/>
                <a:gd name="T13" fmla="*/ 149 h 149"/>
                <a:gd name="T14" fmla="*/ 15 w 138"/>
                <a:gd name="T15" fmla="*/ 16 h 149"/>
                <a:gd name="T16" fmla="*/ 15 w 138"/>
                <a:gd name="T17" fmla="*/ 149 h 149"/>
                <a:gd name="T18" fmla="*/ 0 w 138"/>
                <a:gd name="T19" fmla="*/ 149 h 149"/>
                <a:gd name="T20" fmla="*/ 0 w 138"/>
                <a:gd name="T21"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 h="149">
                  <a:moveTo>
                    <a:pt x="0" y="0"/>
                  </a:moveTo>
                  <a:lnTo>
                    <a:pt x="19" y="0"/>
                  </a:lnTo>
                  <a:lnTo>
                    <a:pt x="123" y="134"/>
                  </a:lnTo>
                  <a:lnTo>
                    <a:pt x="123" y="0"/>
                  </a:lnTo>
                  <a:lnTo>
                    <a:pt x="138" y="0"/>
                  </a:lnTo>
                  <a:lnTo>
                    <a:pt x="138" y="149"/>
                  </a:lnTo>
                  <a:lnTo>
                    <a:pt x="118" y="149"/>
                  </a:lnTo>
                  <a:lnTo>
                    <a:pt x="15" y="16"/>
                  </a:lnTo>
                  <a:lnTo>
                    <a:pt x="15" y="149"/>
                  </a:lnTo>
                  <a:lnTo>
                    <a:pt x="0" y="149"/>
                  </a:lnTo>
                  <a:lnTo>
                    <a:pt x="0" y="0"/>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8" name="Rectangle 9"/>
            <p:cNvSpPr>
              <a:spLocks noChangeArrowheads="1"/>
            </p:cNvSpPr>
            <p:nvPr/>
          </p:nvSpPr>
          <p:spPr bwMode="auto">
            <a:xfrm>
              <a:off x="6701" y="3329"/>
              <a:ext cx="4" cy="35"/>
            </a:xfrm>
            <a:prstGeom prst="rect">
              <a:avLst/>
            </a:prstGeom>
            <a:solidFill>
              <a:srgbClr val="807F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9" name="Freeform 10"/>
            <p:cNvSpPr>
              <a:spLocks/>
            </p:cNvSpPr>
            <p:nvPr/>
          </p:nvSpPr>
          <p:spPr bwMode="auto">
            <a:xfrm>
              <a:off x="6716" y="3328"/>
              <a:ext cx="29" cy="37"/>
            </a:xfrm>
            <a:custGeom>
              <a:avLst/>
              <a:gdLst>
                <a:gd name="T0" fmla="*/ 16 w 125"/>
                <a:gd name="T1" fmla="*/ 103 h 156"/>
                <a:gd name="T2" fmla="*/ 16 w 125"/>
                <a:gd name="T3" fmla="*/ 104 h 156"/>
                <a:gd name="T4" fmla="*/ 63 w 125"/>
                <a:gd name="T5" fmla="*/ 142 h 156"/>
                <a:gd name="T6" fmla="*/ 109 w 125"/>
                <a:gd name="T7" fmla="*/ 111 h 156"/>
                <a:gd name="T8" fmla="*/ 72 w 125"/>
                <a:gd name="T9" fmla="*/ 85 h 156"/>
                <a:gd name="T10" fmla="*/ 40 w 125"/>
                <a:gd name="T11" fmla="*/ 80 h 156"/>
                <a:gd name="T12" fmla="*/ 5 w 125"/>
                <a:gd name="T13" fmla="*/ 43 h 156"/>
                <a:gd name="T14" fmla="*/ 62 w 125"/>
                <a:gd name="T15" fmla="*/ 0 h 156"/>
                <a:gd name="T16" fmla="*/ 120 w 125"/>
                <a:gd name="T17" fmla="*/ 45 h 156"/>
                <a:gd name="T18" fmla="*/ 105 w 125"/>
                <a:gd name="T19" fmla="*/ 45 h 156"/>
                <a:gd name="T20" fmla="*/ 62 w 125"/>
                <a:gd name="T21" fmla="*/ 13 h 156"/>
                <a:gd name="T22" fmla="*/ 20 w 125"/>
                <a:gd name="T23" fmla="*/ 42 h 156"/>
                <a:gd name="T24" fmla="*/ 57 w 125"/>
                <a:gd name="T25" fmla="*/ 67 h 156"/>
                <a:gd name="T26" fmla="*/ 85 w 125"/>
                <a:gd name="T27" fmla="*/ 72 h 156"/>
                <a:gd name="T28" fmla="*/ 125 w 125"/>
                <a:gd name="T29" fmla="*/ 110 h 156"/>
                <a:gd name="T30" fmla="*/ 64 w 125"/>
                <a:gd name="T31" fmla="*/ 156 h 156"/>
                <a:gd name="T32" fmla="*/ 0 w 125"/>
                <a:gd name="T33" fmla="*/ 105 h 156"/>
                <a:gd name="T34" fmla="*/ 0 w 125"/>
                <a:gd name="T35" fmla="*/ 103 h 156"/>
                <a:gd name="T36" fmla="*/ 16 w 125"/>
                <a:gd name="T37" fmla="*/ 10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 h="156">
                  <a:moveTo>
                    <a:pt x="16" y="103"/>
                  </a:moveTo>
                  <a:lnTo>
                    <a:pt x="16" y="104"/>
                  </a:lnTo>
                  <a:cubicBezTo>
                    <a:pt x="16" y="126"/>
                    <a:pt x="34" y="142"/>
                    <a:pt x="63" y="142"/>
                  </a:cubicBezTo>
                  <a:cubicBezTo>
                    <a:pt x="92" y="142"/>
                    <a:pt x="109" y="129"/>
                    <a:pt x="109" y="111"/>
                  </a:cubicBezTo>
                  <a:cubicBezTo>
                    <a:pt x="109" y="94"/>
                    <a:pt x="97" y="90"/>
                    <a:pt x="72" y="85"/>
                  </a:cubicBezTo>
                  <a:lnTo>
                    <a:pt x="40" y="80"/>
                  </a:lnTo>
                  <a:cubicBezTo>
                    <a:pt x="16" y="76"/>
                    <a:pt x="5" y="63"/>
                    <a:pt x="5" y="43"/>
                  </a:cubicBezTo>
                  <a:cubicBezTo>
                    <a:pt x="5" y="17"/>
                    <a:pt x="26" y="0"/>
                    <a:pt x="62" y="0"/>
                  </a:cubicBezTo>
                  <a:cubicBezTo>
                    <a:pt x="98" y="0"/>
                    <a:pt x="119" y="17"/>
                    <a:pt x="120" y="45"/>
                  </a:cubicBezTo>
                  <a:lnTo>
                    <a:pt x="105" y="45"/>
                  </a:lnTo>
                  <a:cubicBezTo>
                    <a:pt x="103" y="24"/>
                    <a:pt x="88" y="13"/>
                    <a:pt x="62" y="13"/>
                  </a:cubicBezTo>
                  <a:cubicBezTo>
                    <a:pt x="36" y="13"/>
                    <a:pt x="20" y="25"/>
                    <a:pt x="20" y="42"/>
                  </a:cubicBezTo>
                  <a:cubicBezTo>
                    <a:pt x="20" y="57"/>
                    <a:pt x="32" y="63"/>
                    <a:pt x="57" y="67"/>
                  </a:cubicBezTo>
                  <a:lnTo>
                    <a:pt x="85" y="72"/>
                  </a:lnTo>
                  <a:cubicBezTo>
                    <a:pt x="112" y="77"/>
                    <a:pt x="125" y="88"/>
                    <a:pt x="125" y="110"/>
                  </a:cubicBezTo>
                  <a:cubicBezTo>
                    <a:pt x="125" y="139"/>
                    <a:pt x="103" y="156"/>
                    <a:pt x="64" y="156"/>
                  </a:cubicBezTo>
                  <a:cubicBezTo>
                    <a:pt x="24" y="156"/>
                    <a:pt x="0" y="136"/>
                    <a:pt x="0" y="105"/>
                  </a:cubicBezTo>
                  <a:lnTo>
                    <a:pt x="0" y="103"/>
                  </a:lnTo>
                  <a:lnTo>
                    <a:pt x="16" y="103"/>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20" name="Freeform 11"/>
            <p:cNvSpPr>
              <a:spLocks/>
            </p:cNvSpPr>
            <p:nvPr/>
          </p:nvSpPr>
          <p:spPr bwMode="auto">
            <a:xfrm>
              <a:off x="6752" y="3329"/>
              <a:ext cx="30" cy="35"/>
            </a:xfrm>
            <a:custGeom>
              <a:avLst/>
              <a:gdLst>
                <a:gd name="T0" fmla="*/ 57 w 130"/>
                <a:gd name="T1" fmla="*/ 14 h 149"/>
                <a:gd name="T2" fmla="*/ 0 w 130"/>
                <a:gd name="T3" fmla="*/ 14 h 149"/>
                <a:gd name="T4" fmla="*/ 0 w 130"/>
                <a:gd name="T5" fmla="*/ 0 h 149"/>
                <a:gd name="T6" fmla="*/ 130 w 130"/>
                <a:gd name="T7" fmla="*/ 0 h 149"/>
                <a:gd name="T8" fmla="*/ 130 w 130"/>
                <a:gd name="T9" fmla="*/ 14 h 149"/>
                <a:gd name="T10" fmla="*/ 72 w 130"/>
                <a:gd name="T11" fmla="*/ 14 h 149"/>
                <a:gd name="T12" fmla="*/ 72 w 130"/>
                <a:gd name="T13" fmla="*/ 149 h 149"/>
                <a:gd name="T14" fmla="*/ 57 w 130"/>
                <a:gd name="T15" fmla="*/ 149 h 149"/>
                <a:gd name="T16" fmla="*/ 57 w 130"/>
                <a:gd name="T17" fmla="*/ 1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49">
                  <a:moveTo>
                    <a:pt x="57" y="14"/>
                  </a:moveTo>
                  <a:lnTo>
                    <a:pt x="0" y="14"/>
                  </a:lnTo>
                  <a:lnTo>
                    <a:pt x="0" y="0"/>
                  </a:lnTo>
                  <a:lnTo>
                    <a:pt x="130" y="0"/>
                  </a:lnTo>
                  <a:lnTo>
                    <a:pt x="130" y="14"/>
                  </a:lnTo>
                  <a:lnTo>
                    <a:pt x="72" y="14"/>
                  </a:lnTo>
                  <a:lnTo>
                    <a:pt x="72" y="149"/>
                  </a:lnTo>
                  <a:lnTo>
                    <a:pt x="57" y="149"/>
                  </a:lnTo>
                  <a:lnTo>
                    <a:pt x="57" y="14"/>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21" name="Freeform 12"/>
            <p:cNvSpPr>
              <a:spLocks/>
            </p:cNvSpPr>
            <p:nvPr/>
          </p:nvSpPr>
          <p:spPr bwMode="auto">
            <a:xfrm>
              <a:off x="6791" y="3329"/>
              <a:ext cx="26" cy="35"/>
            </a:xfrm>
            <a:custGeom>
              <a:avLst/>
              <a:gdLst>
                <a:gd name="T0" fmla="*/ 0 w 115"/>
                <a:gd name="T1" fmla="*/ 0 h 149"/>
                <a:gd name="T2" fmla="*/ 115 w 115"/>
                <a:gd name="T3" fmla="*/ 0 h 149"/>
                <a:gd name="T4" fmla="*/ 115 w 115"/>
                <a:gd name="T5" fmla="*/ 14 h 149"/>
                <a:gd name="T6" fmla="*/ 15 w 115"/>
                <a:gd name="T7" fmla="*/ 14 h 149"/>
                <a:gd name="T8" fmla="*/ 15 w 115"/>
                <a:gd name="T9" fmla="*/ 66 h 149"/>
                <a:gd name="T10" fmla="*/ 107 w 115"/>
                <a:gd name="T11" fmla="*/ 66 h 149"/>
                <a:gd name="T12" fmla="*/ 107 w 115"/>
                <a:gd name="T13" fmla="*/ 80 h 149"/>
                <a:gd name="T14" fmla="*/ 15 w 115"/>
                <a:gd name="T15" fmla="*/ 80 h 149"/>
                <a:gd name="T16" fmla="*/ 15 w 115"/>
                <a:gd name="T17" fmla="*/ 135 h 149"/>
                <a:gd name="T18" fmla="*/ 115 w 115"/>
                <a:gd name="T19" fmla="*/ 135 h 149"/>
                <a:gd name="T20" fmla="*/ 115 w 115"/>
                <a:gd name="T21" fmla="*/ 149 h 149"/>
                <a:gd name="T22" fmla="*/ 0 w 115"/>
                <a:gd name="T23" fmla="*/ 149 h 149"/>
                <a:gd name="T24" fmla="*/ 0 w 115"/>
                <a:gd name="T25"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 h="149">
                  <a:moveTo>
                    <a:pt x="0" y="0"/>
                  </a:moveTo>
                  <a:lnTo>
                    <a:pt x="115" y="0"/>
                  </a:lnTo>
                  <a:lnTo>
                    <a:pt x="115" y="14"/>
                  </a:lnTo>
                  <a:lnTo>
                    <a:pt x="15" y="14"/>
                  </a:lnTo>
                  <a:lnTo>
                    <a:pt x="15" y="66"/>
                  </a:lnTo>
                  <a:lnTo>
                    <a:pt x="107" y="66"/>
                  </a:lnTo>
                  <a:lnTo>
                    <a:pt x="107" y="80"/>
                  </a:lnTo>
                  <a:lnTo>
                    <a:pt x="15" y="80"/>
                  </a:lnTo>
                  <a:lnTo>
                    <a:pt x="15" y="135"/>
                  </a:lnTo>
                  <a:lnTo>
                    <a:pt x="115" y="135"/>
                  </a:lnTo>
                  <a:lnTo>
                    <a:pt x="115" y="149"/>
                  </a:lnTo>
                  <a:lnTo>
                    <a:pt x="0" y="149"/>
                  </a:lnTo>
                  <a:lnTo>
                    <a:pt x="0" y="0"/>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22" name="Freeform 13"/>
            <p:cNvSpPr>
              <a:spLocks noEditPoints="1"/>
            </p:cNvSpPr>
            <p:nvPr/>
          </p:nvSpPr>
          <p:spPr bwMode="auto">
            <a:xfrm>
              <a:off x="6828" y="3329"/>
              <a:ext cx="30" cy="35"/>
            </a:xfrm>
            <a:custGeom>
              <a:avLst/>
              <a:gdLst>
                <a:gd name="T0" fmla="*/ 15 w 129"/>
                <a:gd name="T1" fmla="*/ 14 h 149"/>
                <a:gd name="T2" fmla="*/ 15 w 129"/>
                <a:gd name="T3" fmla="*/ 71 h 149"/>
                <a:gd name="T4" fmla="*/ 70 w 129"/>
                <a:gd name="T5" fmla="*/ 71 h 149"/>
                <a:gd name="T6" fmla="*/ 110 w 129"/>
                <a:gd name="T7" fmla="*/ 43 h 149"/>
                <a:gd name="T8" fmla="*/ 68 w 129"/>
                <a:gd name="T9" fmla="*/ 14 h 149"/>
                <a:gd name="T10" fmla="*/ 15 w 129"/>
                <a:gd name="T11" fmla="*/ 14 h 149"/>
                <a:gd name="T12" fmla="*/ 0 w 129"/>
                <a:gd name="T13" fmla="*/ 0 h 149"/>
                <a:gd name="T14" fmla="*/ 72 w 129"/>
                <a:gd name="T15" fmla="*/ 0 h 149"/>
                <a:gd name="T16" fmla="*/ 125 w 129"/>
                <a:gd name="T17" fmla="*/ 40 h 149"/>
                <a:gd name="T18" fmla="*/ 99 w 129"/>
                <a:gd name="T19" fmla="*/ 78 h 149"/>
                <a:gd name="T20" fmla="*/ 122 w 129"/>
                <a:gd name="T21" fmla="*/ 106 h 149"/>
                <a:gd name="T22" fmla="*/ 129 w 129"/>
                <a:gd name="T23" fmla="*/ 149 h 149"/>
                <a:gd name="T24" fmla="*/ 112 w 129"/>
                <a:gd name="T25" fmla="*/ 149 h 149"/>
                <a:gd name="T26" fmla="*/ 107 w 129"/>
                <a:gd name="T27" fmla="*/ 106 h 149"/>
                <a:gd name="T28" fmla="*/ 78 w 129"/>
                <a:gd name="T29" fmla="*/ 85 h 149"/>
                <a:gd name="T30" fmla="*/ 15 w 129"/>
                <a:gd name="T31" fmla="*/ 85 h 149"/>
                <a:gd name="T32" fmla="*/ 15 w 129"/>
                <a:gd name="T33" fmla="*/ 149 h 149"/>
                <a:gd name="T34" fmla="*/ 0 w 129"/>
                <a:gd name="T35" fmla="*/ 149 h 149"/>
                <a:gd name="T36" fmla="*/ 0 w 129"/>
                <a:gd name="T37"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9" h="149">
                  <a:moveTo>
                    <a:pt x="15" y="14"/>
                  </a:moveTo>
                  <a:lnTo>
                    <a:pt x="15" y="71"/>
                  </a:lnTo>
                  <a:lnTo>
                    <a:pt x="70" y="71"/>
                  </a:lnTo>
                  <a:cubicBezTo>
                    <a:pt x="97" y="71"/>
                    <a:pt x="110" y="64"/>
                    <a:pt x="110" y="43"/>
                  </a:cubicBezTo>
                  <a:cubicBezTo>
                    <a:pt x="110" y="21"/>
                    <a:pt x="97" y="14"/>
                    <a:pt x="68" y="14"/>
                  </a:cubicBezTo>
                  <a:lnTo>
                    <a:pt x="15" y="14"/>
                  </a:lnTo>
                  <a:close/>
                  <a:moveTo>
                    <a:pt x="0" y="0"/>
                  </a:moveTo>
                  <a:lnTo>
                    <a:pt x="72" y="0"/>
                  </a:lnTo>
                  <a:cubicBezTo>
                    <a:pt x="107" y="0"/>
                    <a:pt x="125" y="14"/>
                    <a:pt x="125" y="40"/>
                  </a:cubicBezTo>
                  <a:cubicBezTo>
                    <a:pt x="125" y="60"/>
                    <a:pt x="117" y="72"/>
                    <a:pt x="99" y="78"/>
                  </a:cubicBezTo>
                  <a:cubicBezTo>
                    <a:pt x="116" y="80"/>
                    <a:pt x="120" y="88"/>
                    <a:pt x="122" y="106"/>
                  </a:cubicBezTo>
                  <a:cubicBezTo>
                    <a:pt x="124" y="126"/>
                    <a:pt x="123" y="141"/>
                    <a:pt x="129" y="149"/>
                  </a:cubicBezTo>
                  <a:lnTo>
                    <a:pt x="112" y="149"/>
                  </a:lnTo>
                  <a:cubicBezTo>
                    <a:pt x="108" y="136"/>
                    <a:pt x="109" y="121"/>
                    <a:pt x="107" y="106"/>
                  </a:cubicBezTo>
                  <a:cubicBezTo>
                    <a:pt x="105" y="90"/>
                    <a:pt x="96" y="85"/>
                    <a:pt x="78" y="85"/>
                  </a:cubicBezTo>
                  <a:lnTo>
                    <a:pt x="15" y="85"/>
                  </a:lnTo>
                  <a:lnTo>
                    <a:pt x="15" y="149"/>
                  </a:lnTo>
                  <a:lnTo>
                    <a:pt x="0" y="149"/>
                  </a:lnTo>
                  <a:lnTo>
                    <a:pt x="0" y="0"/>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23" name="Freeform 14"/>
            <p:cNvSpPr>
              <a:spLocks/>
            </p:cNvSpPr>
            <p:nvPr/>
          </p:nvSpPr>
          <p:spPr bwMode="auto">
            <a:xfrm>
              <a:off x="6867" y="3328"/>
              <a:ext cx="29" cy="37"/>
            </a:xfrm>
            <a:custGeom>
              <a:avLst/>
              <a:gdLst>
                <a:gd name="T0" fmla="*/ 15 w 125"/>
                <a:gd name="T1" fmla="*/ 103 h 156"/>
                <a:gd name="T2" fmla="*/ 15 w 125"/>
                <a:gd name="T3" fmla="*/ 104 h 156"/>
                <a:gd name="T4" fmla="*/ 63 w 125"/>
                <a:gd name="T5" fmla="*/ 142 h 156"/>
                <a:gd name="T6" fmla="*/ 109 w 125"/>
                <a:gd name="T7" fmla="*/ 111 h 156"/>
                <a:gd name="T8" fmla="*/ 72 w 125"/>
                <a:gd name="T9" fmla="*/ 85 h 156"/>
                <a:gd name="T10" fmla="*/ 40 w 125"/>
                <a:gd name="T11" fmla="*/ 80 h 156"/>
                <a:gd name="T12" fmla="*/ 5 w 125"/>
                <a:gd name="T13" fmla="*/ 43 h 156"/>
                <a:gd name="T14" fmla="*/ 61 w 125"/>
                <a:gd name="T15" fmla="*/ 0 h 156"/>
                <a:gd name="T16" fmla="*/ 120 w 125"/>
                <a:gd name="T17" fmla="*/ 45 h 156"/>
                <a:gd name="T18" fmla="*/ 105 w 125"/>
                <a:gd name="T19" fmla="*/ 45 h 156"/>
                <a:gd name="T20" fmla="*/ 62 w 125"/>
                <a:gd name="T21" fmla="*/ 13 h 156"/>
                <a:gd name="T22" fmla="*/ 20 w 125"/>
                <a:gd name="T23" fmla="*/ 42 h 156"/>
                <a:gd name="T24" fmla="*/ 57 w 125"/>
                <a:gd name="T25" fmla="*/ 67 h 156"/>
                <a:gd name="T26" fmla="*/ 85 w 125"/>
                <a:gd name="T27" fmla="*/ 72 h 156"/>
                <a:gd name="T28" fmla="*/ 125 w 125"/>
                <a:gd name="T29" fmla="*/ 110 h 156"/>
                <a:gd name="T30" fmla="*/ 64 w 125"/>
                <a:gd name="T31" fmla="*/ 156 h 156"/>
                <a:gd name="T32" fmla="*/ 0 w 125"/>
                <a:gd name="T33" fmla="*/ 105 h 156"/>
                <a:gd name="T34" fmla="*/ 0 w 125"/>
                <a:gd name="T35" fmla="*/ 103 h 156"/>
                <a:gd name="T36" fmla="*/ 15 w 125"/>
                <a:gd name="T37" fmla="*/ 10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 h="156">
                  <a:moveTo>
                    <a:pt x="15" y="103"/>
                  </a:moveTo>
                  <a:lnTo>
                    <a:pt x="15" y="104"/>
                  </a:lnTo>
                  <a:cubicBezTo>
                    <a:pt x="15" y="126"/>
                    <a:pt x="34" y="142"/>
                    <a:pt x="63" y="142"/>
                  </a:cubicBezTo>
                  <a:cubicBezTo>
                    <a:pt x="92" y="142"/>
                    <a:pt x="109" y="129"/>
                    <a:pt x="109" y="111"/>
                  </a:cubicBezTo>
                  <a:cubicBezTo>
                    <a:pt x="109" y="94"/>
                    <a:pt x="97" y="90"/>
                    <a:pt x="72" y="85"/>
                  </a:cubicBezTo>
                  <a:lnTo>
                    <a:pt x="40" y="80"/>
                  </a:lnTo>
                  <a:cubicBezTo>
                    <a:pt x="16" y="76"/>
                    <a:pt x="5" y="63"/>
                    <a:pt x="5" y="43"/>
                  </a:cubicBezTo>
                  <a:cubicBezTo>
                    <a:pt x="5" y="17"/>
                    <a:pt x="26" y="0"/>
                    <a:pt x="61" y="0"/>
                  </a:cubicBezTo>
                  <a:cubicBezTo>
                    <a:pt x="98" y="0"/>
                    <a:pt x="119" y="17"/>
                    <a:pt x="120" y="45"/>
                  </a:cubicBezTo>
                  <a:lnTo>
                    <a:pt x="105" y="45"/>
                  </a:lnTo>
                  <a:cubicBezTo>
                    <a:pt x="103" y="24"/>
                    <a:pt x="88" y="13"/>
                    <a:pt x="62" y="13"/>
                  </a:cubicBezTo>
                  <a:cubicBezTo>
                    <a:pt x="35" y="13"/>
                    <a:pt x="20" y="25"/>
                    <a:pt x="20" y="42"/>
                  </a:cubicBezTo>
                  <a:cubicBezTo>
                    <a:pt x="20" y="57"/>
                    <a:pt x="32" y="63"/>
                    <a:pt x="57" y="67"/>
                  </a:cubicBezTo>
                  <a:lnTo>
                    <a:pt x="85" y="72"/>
                  </a:lnTo>
                  <a:cubicBezTo>
                    <a:pt x="112" y="77"/>
                    <a:pt x="125" y="88"/>
                    <a:pt x="125" y="110"/>
                  </a:cubicBezTo>
                  <a:cubicBezTo>
                    <a:pt x="125" y="139"/>
                    <a:pt x="102" y="156"/>
                    <a:pt x="64" y="156"/>
                  </a:cubicBezTo>
                  <a:cubicBezTo>
                    <a:pt x="24" y="156"/>
                    <a:pt x="0" y="136"/>
                    <a:pt x="0" y="105"/>
                  </a:cubicBezTo>
                  <a:lnTo>
                    <a:pt x="0" y="103"/>
                  </a:lnTo>
                  <a:lnTo>
                    <a:pt x="15" y="103"/>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24" name="Freeform 15"/>
            <p:cNvSpPr>
              <a:spLocks/>
            </p:cNvSpPr>
            <p:nvPr/>
          </p:nvSpPr>
          <p:spPr bwMode="auto">
            <a:xfrm>
              <a:off x="6903" y="3329"/>
              <a:ext cx="30" cy="35"/>
            </a:xfrm>
            <a:custGeom>
              <a:avLst/>
              <a:gdLst>
                <a:gd name="T0" fmla="*/ 57 w 130"/>
                <a:gd name="T1" fmla="*/ 14 h 149"/>
                <a:gd name="T2" fmla="*/ 0 w 130"/>
                <a:gd name="T3" fmla="*/ 14 h 149"/>
                <a:gd name="T4" fmla="*/ 0 w 130"/>
                <a:gd name="T5" fmla="*/ 0 h 149"/>
                <a:gd name="T6" fmla="*/ 130 w 130"/>
                <a:gd name="T7" fmla="*/ 0 h 149"/>
                <a:gd name="T8" fmla="*/ 130 w 130"/>
                <a:gd name="T9" fmla="*/ 14 h 149"/>
                <a:gd name="T10" fmla="*/ 72 w 130"/>
                <a:gd name="T11" fmla="*/ 14 h 149"/>
                <a:gd name="T12" fmla="*/ 72 w 130"/>
                <a:gd name="T13" fmla="*/ 149 h 149"/>
                <a:gd name="T14" fmla="*/ 57 w 130"/>
                <a:gd name="T15" fmla="*/ 149 h 149"/>
                <a:gd name="T16" fmla="*/ 57 w 130"/>
                <a:gd name="T17" fmla="*/ 1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49">
                  <a:moveTo>
                    <a:pt x="57" y="14"/>
                  </a:moveTo>
                  <a:lnTo>
                    <a:pt x="0" y="14"/>
                  </a:lnTo>
                  <a:lnTo>
                    <a:pt x="0" y="0"/>
                  </a:lnTo>
                  <a:lnTo>
                    <a:pt x="130" y="0"/>
                  </a:lnTo>
                  <a:lnTo>
                    <a:pt x="130" y="14"/>
                  </a:lnTo>
                  <a:lnTo>
                    <a:pt x="72" y="14"/>
                  </a:lnTo>
                  <a:lnTo>
                    <a:pt x="72" y="149"/>
                  </a:lnTo>
                  <a:lnTo>
                    <a:pt x="57" y="149"/>
                  </a:lnTo>
                  <a:lnTo>
                    <a:pt x="57" y="14"/>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25" name="Freeform 16"/>
            <p:cNvSpPr>
              <a:spLocks/>
            </p:cNvSpPr>
            <p:nvPr/>
          </p:nvSpPr>
          <p:spPr bwMode="auto">
            <a:xfrm>
              <a:off x="6938" y="3329"/>
              <a:ext cx="35" cy="35"/>
            </a:xfrm>
            <a:custGeom>
              <a:avLst/>
              <a:gdLst>
                <a:gd name="T0" fmla="*/ 0 w 152"/>
                <a:gd name="T1" fmla="*/ 0 h 149"/>
                <a:gd name="T2" fmla="*/ 16 w 152"/>
                <a:gd name="T3" fmla="*/ 0 h 149"/>
                <a:gd name="T4" fmla="*/ 76 w 152"/>
                <a:gd name="T5" fmla="*/ 136 h 149"/>
                <a:gd name="T6" fmla="*/ 135 w 152"/>
                <a:gd name="T7" fmla="*/ 0 h 149"/>
                <a:gd name="T8" fmla="*/ 152 w 152"/>
                <a:gd name="T9" fmla="*/ 0 h 149"/>
                <a:gd name="T10" fmla="*/ 85 w 152"/>
                <a:gd name="T11" fmla="*/ 149 h 149"/>
                <a:gd name="T12" fmla="*/ 66 w 152"/>
                <a:gd name="T13" fmla="*/ 149 h 149"/>
                <a:gd name="T14" fmla="*/ 0 w 152"/>
                <a:gd name="T15" fmla="*/ 0 h 1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49">
                  <a:moveTo>
                    <a:pt x="0" y="0"/>
                  </a:moveTo>
                  <a:lnTo>
                    <a:pt x="16" y="0"/>
                  </a:lnTo>
                  <a:lnTo>
                    <a:pt x="76" y="136"/>
                  </a:lnTo>
                  <a:lnTo>
                    <a:pt x="135" y="0"/>
                  </a:lnTo>
                  <a:lnTo>
                    <a:pt x="152" y="0"/>
                  </a:lnTo>
                  <a:lnTo>
                    <a:pt x="85" y="149"/>
                  </a:lnTo>
                  <a:lnTo>
                    <a:pt x="66" y="149"/>
                  </a:lnTo>
                  <a:lnTo>
                    <a:pt x="0" y="0"/>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26" name="Freeform 17"/>
            <p:cNvSpPr>
              <a:spLocks noEditPoints="1"/>
            </p:cNvSpPr>
            <p:nvPr/>
          </p:nvSpPr>
          <p:spPr bwMode="auto">
            <a:xfrm>
              <a:off x="6979" y="3328"/>
              <a:ext cx="36" cy="37"/>
            </a:xfrm>
            <a:custGeom>
              <a:avLst/>
              <a:gdLst>
                <a:gd name="T0" fmla="*/ 141 w 156"/>
                <a:gd name="T1" fmla="*/ 78 h 156"/>
                <a:gd name="T2" fmla="*/ 78 w 156"/>
                <a:gd name="T3" fmla="*/ 14 h 156"/>
                <a:gd name="T4" fmla="*/ 15 w 156"/>
                <a:gd name="T5" fmla="*/ 78 h 156"/>
                <a:gd name="T6" fmla="*/ 78 w 156"/>
                <a:gd name="T7" fmla="*/ 142 h 156"/>
                <a:gd name="T8" fmla="*/ 141 w 156"/>
                <a:gd name="T9" fmla="*/ 78 h 156"/>
                <a:gd name="T10" fmla="*/ 78 w 156"/>
                <a:gd name="T11" fmla="*/ 156 h 156"/>
                <a:gd name="T12" fmla="*/ 0 w 156"/>
                <a:gd name="T13" fmla="*/ 78 h 156"/>
                <a:gd name="T14" fmla="*/ 78 w 156"/>
                <a:gd name="T15" fmla="*/ 0 h 156"/>
                <a:gd name="T16" fmla="*/ 156 w 156"/>
                <a:gd name="T17" fmla="*/ 78 h 156"/>
                <a:gd name="T18" fmla="*/ 78 w 156"/>
                <a:gd name="T19"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156">
                  <a:moveTo>
                    <a:pt x="141" y="78"/>
                  </a:moveTo>
                  <a:cubicBezTo>
                    <a:pt x="141" y="38"/>
                    <a:pt x="117" y="14"/>
                    <a:pt x="78" y="14"/>
                  </a:cubicBezTo>
                  <a:cubicBezTo>
                    <a:pt x="39" y="14"/>
                    <a:pt x="15" y="38"/>
                    <a:pt x="15" y="78"/>
                  </a:cubicBezTo>
                  <a:cubicBezTo>
                    <a:pt x="15" y="118"/>
                    <a:pt x="39" y="142"/>
                    <a:pt x="78" y="142"/>
                  </a:cubicBezTo>
                  <a:cubicBezTo>
                    <a:pt x="117" y="142"/>
                    <a:pt x="141" y="118"/>
                    <a:pt x="141" y="78"/>
                  </a:cubicBezTo>
                  <a:close/>
                  <a:moveTo>
                    <a:pt x="78" y="156"/>
                  </a:moveTo>
                  <a:cubicBezTo>
                    <a:pt x="29" y="156"/>
                    <a:pt x="0" y="126"/>
                    <a:pt x="0" y="78"/>
                  </a:cubicBezTo>
                  <a:cubicBezTo>
                    <a:pt x="0" y="29"/>
                    <a:pt x="29" y="0"/>
                    <a:pt x="78" y="0"/>
                  </a:cubicBezTo>
                  <a:cubicBezTo>
                    <a:pt x="127" y="0"/>
                    <a:pt x="156" y="29"/>
                    <a:pt x="156" y="78"/>
                  </a:cubicBezTo>
                  <a:cubicBezTo>
                    <a:pt x="156" y="126"/>
                    <a:pt x="127" y="156"/>
                    <a:pt x="78" y="156"/>
                  </a:cubicBez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27" name="Freeform 18"/>
            <p:cNvSpPr>
              <a:spLocks noEditPoints="1"/>
            </p:cNvSpPr>
            <p:nvPr/>
          </p:nvSpPr>
          <p:spPr bwMode="auto">
            <a:xfrm>
              <a:off x="7045" y="3318"/>
              <a:ext cx="29" cy="47"/>
            </a:xfrm>
            <a:custGeom>
              <a:avLst/>
              <a:gdLst>
                <a:gd name="T0" fmla="*/ 83 w 125"/>
                <a:gd name="T1" fmla="*/ 0 h 198"/>
                <a:gd name="T2" fmla="*/ 99 w 125"/>
                <a:gd name="T3" fmla="*/ 0 h 198"/>
                <a:gd name="T4" fmla="*/ 70 w 125"/>
                <a:gd name="T5" fmla="*/ 30 h 198"/>
                <a:gd name="T6" fmla="*/ 53 w 125"/>
                <a:gd name="T7" fmla="*/ 30 h 198"/>
                <a:gd name="T8" fmla="*/ 25 w 125"/>
                <a:gd name="T9" fmla="*/ 0 h 198"/>
                <a:gd name="T10" fmla="*/ 40 w 125"/>
                <a:gd name="T11" fmla="*/ 0 h 198"/>
                <a:gd name="T12" fmla="*/ 62 w 125"/>
                <a:gd name="T13" fmla="*/ 22 h 198"/>
                <a:gd name="T14" fmla="*/ 83 w 125"/>
                <a:gd name="T15" fmla="*/ 0 h 198"/>
                <a:gd name="T16" fmla="*/ 16 w 125"/>
                <a:gd name="T17" fmla="*/ 145 h 198"/>
                <a:gd name="T18" fmla="*/ 16 w 125"/>
                <a:gd name="T19" fmla="*/ 146 h 198"/>
                <a:gd name="T20" fmla="*/ 63 w 125"/>
                <a:gd name="T21" fmla="*/ 184 h 198"/>
                <a:gd name="T22" fmla="*/ 109 w 125"/>
                <a:gd name="T23" fmla="*/ 153 h 198"/>
                <a:gd name="T24" fmla="*/ 72 w 125"/>
                <a:gd name="T25" fmla="*/ 127 h 198"/>
                <a:gd name="T26" fmla="*/ 40 w 125"/>
                <a:gd name="T27" fmla="*/ 122 h 198"/>
                <a:gd name="T28" fmla="*/ 5 w 125"/>
                <a:gd name="T29" fmla="*/ 85 h 198"/>
                <a:gd name="T30" fmla="*/ 61 w 125"/>
                <a:gd name="T31" fmla="*/ 42 h 198"/>
                <a:gd name="T32" fmla="*/ 120 w 125"/>
                <a:gd name="T33" fmla="*/ 87 h 198"/>
                <a:gd name="T34" fmla="*/ 105 w 125"/>
                <a:gd name="T35" fmla="*/ 87 h 198"/>
                <a:gd name="T36" fmla="*/ 62 w 125"/>
                <a:gd name="T37" fmla="*/ 55 h 198"/>
                <a:gd name="T38" fmla="*/ 20 w 125"/>
                <a:gd name="T39" fmla="*/ 84 h 198"/>
                <a:gd name="T40" fmla="*/ 57 w 125"/>
                <a:gd name="T41" fmla="*/ 109 h 198"/>
                <a:gd name="T42" fmla="*/ 85 w 125"/>
                <a:gd name="T43" fmla="*/ 114 h 198"/>
                <a:gd name="T44" fmla="*/ 125 w 125"/>
                <a:gd name="T45" fmla="*/ 152 h 198"/>
                <a:gd name="T46" fmla="*/ 64 w 125"/>
                <a:gd name="T47" fmla="*/ 198 h 198"/>
                <a:gd name="T48" fmla="*/ 0 w 125"/>
                <a:gd name="T49" fmla="*/ 147 h 198"/>
                <a:gd name="T50" fmla="*/ 0 w 125"/>
                <a:gd name="T51" fmla="*/ 145 h 198"/>
                <a:gd name="T52" fmla="*/ 16 w 125"/>
                <a:gd name="T53" fmla="*/ 14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5" h="198">
                  <a:moveTo>
                    <a:pt x="83" y="0"/>
                  </a:moveTo>
                  <a:lnTo>
                    <a:pt x="99" y="0"/>
                  </a:lnTo>
                  <a:lnTo>
                    <a:pt x="70" y="30"/>
                  </a:lnTo>
                  <a:lnTo>
                    <a:pt x="53" y="30"/>
                  </a:lnTo>
                  <a:lnTo>
                    <a:pt x="25" y="0"/>
                  </a:lnTo>
                  <a:lnTo>
                    <a:pt x="40" y="0"/>
                  </a:lnTo>
                  <a:lnTo>
                    <a:pt x="62" y="22"/>
                  </a:lnTo>
                  <a:lnTo>
                    <a:pt x="83" y="0"/>
                  </a:lnTo>
                  <a:close/>
                  <a:moveTo>
                    <a:pt x="16" y="145"/>
                  </a:moveTo>
                  <a:lnTo>
                    <a:pt x="16" y="146"/>
                  </a:lnTo>
                  <a:cubicBezTo>
                    <a:pt x="16" y="168"/>
                    <a:pt x="34" y="184"/>
                    <a:pt x="63" y="184"/>
                  </a:cubicBezTo>
                  <a:cubicBezTo>
                    <a:pt x="92" y="184"/>
                    <a:pt x="109" y="171"/>
                    <a:pt x="109" y="153"/>
                  </a:cubicBezTo>
                  <a:cubicBezTo>
                    <a:pt x="109" y="136"/>
                    <a:pt x="97" y="132"/>
                    <a:pt x="72" y="127"/>
                  </a:cubicBezTo>
                  <a:lnTo>
                    <a:pt x="40" y="122"/>
                  </a:lnTo>
                  <a:cubicBezTo>
                    <a:pt x="16" y="118"/>
                    <a:pt x="5" y="105"/>
                    <a:pt x="5" y="85"/>
                  </a:cubicBezTo>
                  <a:cubicBezTo>
                    <a:pt x="5" y="59"/>
                    <a:pt x="26" y="42"/>
                    <a:pt x="61" y="42"/>
                  </a:cubicBezTo>
                  <a:cubicBezTo>
                    <a:pt x="98" y="42"/>
                    <a:pt x="119" y="59"/>
                    <a:pt x="120" y="87"/>
                  </a:cubicBezTo>
                  <a:lnTo>
                    <a:pt x="105" y="87"/>
                  </a:lnTo>
                  <a:cubicBezTo>
                    <a:pt x="103" y="66"/>
                    <a:pt x="89" y="55"/>
                    <a:pt x="62" y="55"/>
                  </a:cubicBezTo>
                  <a:cubicBezTo>
                    <a:pt x="36" y="55"/>
                    <a:pt x="20" y="67"/>
                    <a:pt x="20" y="84"/>
                  </a:cubicBezTo>
                  <a:cubicBezTo>
                    <a:pt x="20" y="99"/>
                    <a:pt x="32" y="105"/>
                    <a:pt x="57" y="109"/>
                  </a:cubicBezTo>
                  <a:lnTo>
                    <a:pt x="85" y="114"/>
                  </a:lnTo>
                  <a:cubicBezTo>
                    <a:pt x="112" y="119"/>
                    <a:pt x="125" y="130"/>
                    <a:pt x="125" y="152"/>
                  </a:cubicBezTo>
                  <a:cubicBezTo>
                    <a:pt x="125" y="181"/>
                    <a:pt x="103" y="198"/>
                    <a:pt x="64" y="198"/>
                  </a:cubicBezTo>
                  <a:cubicBezTo>
                    <a:pt x="24" y="198"/>
                    <a:pt x="0" y="178"/>
                    <a:pt x="0" y="147"/>
                  </a:cubicBezTo>
                  <a:lnTo>
                    <a:pt x="0" y="145"/>
                  </a:lnTo>
                  <a:lnTo>
                    <a:pt x="16" y="145"/>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28" name="Freeform 19"/>
            <p:cNvSpPr>
              <a:spLocks/>
            </p:cNvSpPr>
            <p:nvPr/>
          </p:nvSpPr>
          <p:spPr bwMode="auto">
            <a:xfrm>
              <a:off x="7085" y="3329"/>
              <a:ext cx="29" cy="35"/>
            </a:xfrm>
            <a:custGeom>
              <a:avLst/>
              <a:gdLst>
                <a:gd name="T0" fmla="*/ 0 w 127"/>
                <a:gd name="T1" fmla="*/ 0 h 149"/>
                <a:gd name="T2" fmla="*/ 15 w 127"/>
                <a:gd name="T3" fmla="*/ 0 h 149"/>
                <a:gd name="T4" fmla="*/ 15 w 127"/>
                <a:gd name="T5" fmla="*/ 82 h 149"/>
                <a:gd name="T6" fmla="*/ 107 w 127"/>
                <a:gd name="T7" fmla="*/ 0 h 149"/>
                <a:gd name="T8" fmla="*/ 127 w 127"/>
                <a:gd name="T9" fmla="*/ 0 h 149"/>
                <a:gd name="T10" fmla="*/ 57 w 127"/>
                <a:gd name="T11" fmla="*/ 63 h 149"/>
                <a:gd name="T12" fmla="*/ 127 w 127"/>
                <a:gd name="T13" fmla="*/ 149 h 149"/>
                <a:gd name="T14" fmla="*/ 108 w 127"/>
                <a:gd name="T15" fmla="*/ 149 h 149"/>
                <a:gd name="T16" fmla="*/ 46 w 127"/>
                <a:gd name="T17" fmla="*/ 72 h 149"/>
                <a:gd name="T18" fmla="*/ 15 w 127"/>
                <a:gd name="T19" fmla="*/ 100 h 149"/>
                <a:gd name="T20" fmla="*/ 15 w 127"/>
                <a:gd name="T21" fmla="*/ 149 h 149"/>
                <a:gd name="T22" fmla="*/ 0 w 127"/>
                <a:gd name="T23" fmla="*/ 149 h 149"/>
                <a:gd name="T24" fmla="*/ 0 w 127"/>
                <a:gd name="T25"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9">
                  <a:moveTo>
                    <a:pt x="0" y="0"/>
                  </a:moveTo>
                  <a:lnTo>
                    <a:pt x="15" y="0"/>
                  </a:lnTo>
                  <a:lnTo>
                    <a:pt x="15" y="82"/>
                  </a:lnTo>
                  <a:lnTo>
                    <a:pt x="107" y="0"/>
                  </a:lnTo>
                  <a:lnTo>
                    <a:pt x="127" y="0"/>
                  </a:lnTo>
                  <a:lnTo>
                    <a:pt x="57" y="63"/>
                  </a:lnTo>
                  <a:lnTo>
                    <a:pt x="127" y="149"/>
                  </a:lnTo>
                  <a:lnTo>
                    <a:pt x="108" y="149"/>
                  </a:lnTo>
                  <a:lnTo>
                    <a:pt x="46" y="72"/>
                  </a:lnTo>
                  <a:lnTo>
                    <a:pt x="15" y="100"/>
                  </a:lnTo>
                  <a:lnTo>
                    <a:pt x="15" y="149"/>
                  </a:lnTo>
                  <a:lnTo>
                    <a:pt x="0" y="149"/>
                  </a:lnTo>
                  <a:lnTo>
                    <a:pt x="0" y="0"/>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29" name="Freeform 20"/>
            <p:cNvSpPr>
              <a:spLocks noEditPoints="1"/>
            </p:cNvSpPr>
            <p:nvPr/>
          </p:nvSpPr>
          <p:spPr bwMode="auto">
            <a:xfrm>
              <a:off x="7120" y="3328"/>
              <a:ext cx="36" cy="37"/>
            </a:xfrm>
            <a:custGeom>
              <a:avLst/>
              <a:gdLst>
                <a:gd name="T0" fmla="*/ 141 w 156"/>
                <a:gd name="T1" fmla="*/ 78 h 156"/>
                <a:gd name="T2" fmla="*/ 78 w 156"/>
                <a:gd name="T3" fmla="*/ 14 h 156"/>
                <a:gd name="T4" fmla="*/ 15 w 156"/>
                <a:gd name="T5" fmla="*/ 78 h 156"/>
                <a:gd name="T6" fmla="*/ 78 w 156"/>
                <a:gd name="T7" fmla="*/ 142 h 156"/>
                <a:gd name="T8" fmla="*/ 141 w 156"/>
                <a:gd name="T9" fmla="*/ 78 h 156"/>
                <a:gd name="T10" fmla="*/ 78 w 156"/>
                <a:gd name="T11" fmla="*/ 156 h 156"/>
                <a:gd name="T12" fmla="*/ 0 w 156"/>
                <a:gd name="T13" fmla="*/ 78 h 156"/>
                <a:gd name="T14" fmla="*/ 78 w 156"/>
                <a:gd name="T15" fmla="*/ 0 h 156"/>
                <a:gd name="T16" fmla="*/ 156 w 156"/>
                <a:gd name="T17" fmla="*/ 78 h 156"/>
                <a:gd name="T18" fmla="*/ 78 w 156"/>
                <a:gd name="T19"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156">
                  <a:moveTo>
                    <a:pt x="141" y="78"/>
                  </a:moveTo>
                  <a:cubicBezTo>
                    <a:pt x="141" y="38"/>
                    <a:pt x="117" y="14"/>
                    <a:pt x="78" y="14"/>
                  </a:cubicBezTo>
                  <a:cubicBezTo>
                    <a:pt x="38" y="14"/>
                    <a:pt x="15" y="38"/>
                    <a:pt x="15" y="78"/>
                  </a:cubicBezTo>
                  <a:cubicBezTo>
                    <a:pt x="15" y="118"/>
                    <a:pt x="38" y="142"/>
                    <a:pt x="78" y="142"/>
                  </a:cubicBezTo>
                  <a:cubicBezTo>
                    <a:pt x="117" y="142"/>
                    <a:pt x="141" y="118"/>
                    <a:pt x="141" y="78"/>
                  </a:cubicBezTo>
                  <a:close/>
                  <a:moveTo>
                    <a:pt x="78" y="156"/>
                  </a:moveTo>
                  <a:cubicBezTo>
                    <a:pt x="29" y="156"/>
                    <a:pt x="0" y="126"/>
                    <a:pt x="0" y="78"/>
                  </a:cubicBezTo>
                  <a:cubicBezTo>
                    <a:pt x="0" y="29"/>
                    <a:pt x="29" y="0"/>
                    <a:pt x="78" y="0"/>
                  </a:cubicBezTo>
                  <a:cubicBezTo>
                    <a:pt x="127" y="0"/>
                    <a:pt x="156" y="29"/>
                    <a:pt x="156" y="78"/>
                  </a:cubicBezTo>
                  <a:cubicBezTo>
                    <a:pt x="156" y="126"/>
                    <a:pt x="127" y="156"/>
                    <a:pt x="78" y="156"/>
                  </a:cubicBez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30" name="Freeform 21"/>
            <p:cNvSpPr>
              <a:spLocks/>
            </p:cNvSpPr>
            <p:nvPr/>
          </p:nvSpPr>
          <p:spPr bwMode="auto">
            <a:xfrm>
              <a:off x="7167" y="3329"/>
              <a:ext cx="25" cy="35"/>
            </a:xfrm>
            <a:custGeom>
              <a:avLst/>
              <a:gdLst>
                <a:gd name="T0" fmla="*/ 0 w 109"/>
                <a:gd name="T1" fmla="*/ 0 h 149"/>
                <a:gd name="T2" fmla="*/ 15 w 109"/>
                <a:gd name="T3" fmla="*/ 0 h 149"/>
                <a:gd name="T4" fmla="*/ 15 w 109"/>
                <a:gd name="T5" fmla="*/ 135 h 149"/>
                <a:gd name="T6" fmla="*/ 109 w 109"/>
                <a:gd name="T7" fmla="*/ 135 h 149"/>
                <a:gd name="T8" fmla="*/ 109 w 109"/>
                <a:gd name="T9" fmla="*/ 149 h 149"/>
                <a:gd name="T10" fmla="*/ 0 w 109"/>
                <a:gd name="T11" fmla="*/ 149 h 149"/>
                <a:gd name="T12" fmla="*/ 0 w 109"/>
                <a:gd name="T13" fmla="*/ 0 h 149"/>
              </a:gdLst>
              <a:ahLst/>
              <a:cxnLst>
                <a:cxn ang="0">
                  <a:pos x="T0" y="T1"/>
                </a:cxn>
                <a:cxn ang="0">
                  <a:pos x="T2" y="T3"/>
                </a:cxn>
                <a:cxn ang="0">
                  <a:pos x="T4" y="T5"/>
                </a:cxn>
                <a:cxn ang="0">
                  <a:pos x="T6" y="T7"/>
                </a:cxn>
                <a:cxn ang="0">
                  <a:pos x="T8" y="T9"/>
                </a:cxn>
                <a:cxn ang="0">
                  <a:pos x="T10" y="T11"/>
                </a:cxn>
                <a:cxn ang="0">
                  <a:pos x="T12" y="T13"/>
                </a:cxn>
              </a:cxnLst>
              <a:rect l="0" t="0" r="r" b="b"/>
              <a:pathLst>
                <a:path w="109" h="149">
                  <a:moveTo>
                    <a:pt x="0" y="0"/>
                  </a:moveTo>
                  <a:lnTo>
                    <a:pt x="15" y="0"/>
                  </a:lnTo>
                  <a:lnTo>
                    <a:pt x="15" y="135"/>
                  </a:lnTo>
                  <a:lnTo>
                    <a:pt x="109" y="135"/>
                  </a:lnTo>
                  <a:lnTo>
                    <a:pt x="109" y="149"/>
                  </a:lnTo>
                  <a:lnTo>
                    <a:pt x="0" y="149"/>
                  </a:lnTo>
                  <a:lnTo>
                    <a:pt x="0" y="0"/>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31" name="Freeform 22"/>
            <p:cNvSpPr>
              <a:spLocks/>
            </p:cNvSpPr>
            <p:nvPr/>
          </p:nvSpPr>
          <p:spPr bwMode="auto">
            <a:xfrm>
              <a:off x="7200" y="3328"/>
              <a:ext cx="29" cy="37"/>
            </a:xfrm>
            <a:custGeom>
              <a:avLst/>
              <a:gdLst>
                <a:gd name="T0" fmla="*/ 15 w 124"/>
                <a:gd name="T1" fmla="*/ 103 h 156"/>
                <a:gd name="T2" fmla="*/ 15 w 124"/>
                <a:gd name="T3" fmla="*/ 104 h 156"/>
                <a:gd name="T4" fmla="*/ 63 w 124"/>
                <a:gd name="T5" fmla="*/ 142 h 156"/>
                <a:gd name="T6" fmla="*/ 109 w 124"/>
                <a:gd name="T7" fmla="*/ 111 h 156"/>
                <a:gd name="T8" fmla="*/ 72 w 124"/>
                <a:gd name="T9" fmla="*/ 85 h 156"/>
                <a:gd name="T10" fmla="*/ 40 w 124"/>
                <a:gd name="T11" fmla="*/ 80 h 156"/>
                <a:gd name="T12" fmla="*/ 5 w 124"/>
                <a:gd name="T13" fmla="*/ 43 h 156"/>
                <a:gd name="T14" fmla="*/ 61 w 124"/>
                <a:gd name="T15" fmla="*/ 0 h 156"/>
                <a:gd name="T16" fmla="*/ 120 w 124"/>
                <a:gd name="T17" fmla="*/ 45 h 156"/>
                <a:gd name="T18" fmla="*/ 105 w 124"/>
                <a:gd name="T19" fmla="*/ 45 h 156"/>
                <a:gd name="T20" fmla="*/ 62 w 124"/>
                <a:gd name="T21" fmla="*/ 13 h 156"/>
                <a:gd name="T22" fmla="*/ 20 w 124"/>
                <a:gd name="T23" fmla="*/ 42 h 156"/>
                <a:gd name="T24" fmla="*/ 57 w 124"/>
                <a:gd name="T25" fmla="*/ 67 h 156"/>
                <a:gd name="T26" fmla="*/ 85 w 124"/>
                <a:gd name="T27" fmla="*/ 72 h 156"/>
                <a:gd name="T28" fmla="*/ 124 w 124"/>
                <a:gd name="T29" fmla="*/ 110 h 156"/>
                <a:gd name="T30" fmla="*/ 64 w 124"/>
                <a:gd name="T31" fmla="*/ 156 h 156"/>
                <a:gd name="T32" fmla="*/ 0 w 124"/>
                <a:gd name="T33" fmla="*/ 105 h 156"/>
                <a:gd name="T34" fmla="*/ 0 w 124"/>
                <a:gd name="T35" fmla="*/ 103 h 156"/>
                <a:gd name="T36" fmla="*/ 15 w 124"/>
                <a:gd name="T37" fmla="*/ 10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 h="156">
                  <a:moveTo>
                    <a:pt x="15" y="103"/>
                  </a:moveTo>
                  <a:lnTo>
                    <a:pt x="15" y="104"/>
                  </a:lnTo>
                  <a:cubicBezTo>
                    <a:pt x="15" y="126"/>
                    <a:pt x="34" y="142"/>
                    <a:pt x="63" y="142"/>
                  </a:cubicBezTo>
                  <a:cubicBezTo>
                    <a:pt x="92" y="142"/>
                    <a:pt x="109" y="129"/>
                    <a:pt x="109" y="111"/>
                  </a:cubicBezTo>
                  <a:cubicBezTo>
                    <a:pt x="109" y="94"/>
                    <a:pt x="97" y="90"/>
                    <a:pt x="72" y="85"/>
                  </a:cubicBezTo>
                  <a:lnTo>
                    <a:pt x="40" y="80"/>
                  </a:lnTo>
                  <a:cubicBezTo>
                    <a:pt x="16" y="76"/>
                    <a:pt x="5" y="63"/>
                    <a:pt x="5" y="43"/>
                  </a:cubicBezTo>
                  <a:cubicBezTo>
                    <a:pt x="5" y="17"/>
                    <a:pt x="26" y="0"/>
                    <a:pt x="61" y="0"/>
                  </a:cubicBezTo>
                  <a:cubicBezTo>
                    <a:pt x="98" y="0"/>
                    <a:pt x="119" y="17"/>
                    <a:pt x="120" y="45"/>
                  </a:cubicBezTo>
                  <a:lnTo>
                    <a:pt x="105" y="45"/>
                  </a:lnTo>
                  <a:cubicBezTo>
                    <a:pt x="103" y="24"/>
                    <a:pt x="88" y="13"/>
                    <a:pt x="62" y="13"/>
                  </a:cubicBezTo>
                  <a:cubicBezTo>
                    <a:pt x="35" y="13"/>
                    <a:pt x="20" y="25"/>
                    <a:pt x="20" y="42"/>
                  </a:cubicBezTo>
                  <a:cubicBezTo>
                    <a:pt x="20" y="57"/>
                    <a:pt x="32" y="63"/>
                    <a:pt x="57" y="67"/>
                  </a:cubicBezTo>
                  <a:lnTo>
                    <a:pt x="85" y="72"/>
                  </a:lnTo>
                  <a:cubicBezTo>
                    <a:pt x="112" y="77"/>
                    <a:pt x="124" y="88"/>
                    <a:pt x="124" y="110"/>
                  </a:cubicBezTo>
                  <a:cubicBezTo>
                    <a:pt x="124" y="139"/>
                    <a:pt x="102" y="156"/>
                    <a:pt x="64" y="156"/>
                  </a:cubicBezTo>
                  <a:cubicBezTo>
                    <a:pt x="24" y="156"/>
                    <a:pt x="0" y="136"/>
                    <a:pt x="0" y="105"/>
                  </a:cubicBezTo>
                  <a:lnTo>
                    <a:pt x="0" y="103"/>
                  </a:lnTo>
                  <a:lnTo>
                    <a:pt x="15" y="103"/>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32" name="Freeform 23"/>
            <p:cNvSpPr>
              <a:spLocks/>
            </p:cNvSpPr>
            <p:nvPr/>
          </p:nvSpPr>
          <p:spPr bwMode="auto">
            <a:xfrm>
              <a:off x="7237" y="3329"/>
              <a:ext cx="29" cy="35"/>
            </a:xfrm>
            <a:custGeom>
              <a:avLst/>
              <a:gdLst>
                <a:gd name="T0" fmla="*/ 57 w 129"/>
                <a:gd name="T1" fmla="*/ 14 h 149"/>
                <a:gd name="T2" fmla="*/ 0 w 129"/>
                <a:gd name="T3" fmla="*/ 14 h 149"/>
                <a:gd name="T4" fmla="*/ 0 w 129"/>
                <a:gd name="T5" fmla="*/ 0 h 149"/>
                <a:gd name="T6" fmla="*/ 129 w 129"/>
                <a:gd name="T7" fmla="*/ 0 h 149"/>
                <a:gd name="T8" fmla="*/ 129 w 129"/>
                <a:gd name="T9" fmla="*/ 14 h 149"/>
                <a:gd name="T10" fmla="*/ 72 w 129"/>
                <a:gd name="T11" fmla="*/ 14 h 149"/>
                <a:gd name="T12" fmla="*/ 72 w 129"/>
                <a:gd name="T13" fmla="*/ 149 h 149"/>
                <a:gd name="T14" fmla="*/ 57 w 129"/>
                <a:gd name="T15" fmla="*/ 149 h 149"/>
                <a:gd name="T16" fmla="*/ 57 w 129"/>
                <a:gd name="T17" fmla="*/ 1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 h="149">
                  <a:moveTo>
                    <a:pt x="57" y="14"/>
                  </a:moveTo>
                  <a:lnTo>
                    <a:pt x="0" y="14"/>
                  </a:lnTo>
                  <a:lnTo>
                    <a:pt x="0" y="0"/>
                  </a:lnTo>
                  <a:lnTo>
                    <a:pt x="129" y="0"/>
                  </a:lnTo>
                  <a:lnTo>
                    <a:pt x="129" y="14"/>
                  </a:lnTo>
                  <a:lnTo>
                    <a:pt x="72" y="14"/>
                  </a:lnTo>
                  <a:lnTo>
                    <a:pt x="72" y="149"/>
                  </a:lnTo>
                  <a:lnTo>
                    <a:pt x="57" y="149"/>
                  </a:lnTo>
                  <a:lnTo>
                    <a:pt x="57" y="14"/>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33" name="Freeform 24"/>
            <p:cNvSpPr>
              <a:spLocks/>
            </p:cNvSpPr>
            <p:nvPr/>
          </p:nvSpPr>
          <p:spPr bwMode="auto">
            <a:xfrm>
              <a:off x="7271" y="3329"/>
              <a:ext cx="35" cy="35"/>
            </a:xfrm>
            <a:custGeom>
              <a:avLst/>
              <a:gdLst>
                <a:gd name="T0" fmla="*/ 0 w 153"/>
                <a:gd name="T1" fmla="*/ 0 h 149"/>
                <a:gd name="T2" fmla="*/ 17 w 153"/>
                <a:gd name="T3" fmla="*/ 0 h 149"/>
                <a:gd name="T4" fmla="*/ 77 w 153"/>
                <a:gd name="T5" fmla="*/ 136 h 149"/>
                <a:gd name="T6" fmla="*/ 136 w 153"/>
                <a:gd name="T7" fmla="*/ 0 h 149"/>
                <a:gd name="T8" fmla="*/ 153 w 153"/>
                <a:gd name="T9" fmla="*/ 0 h 149"/>
                <a:gd name="T10" fmla="*/ 86 w 153"/>
                <a:gd name="T11" fmla="*/ 149 h 149"/>
                <a:gd name="T12" fmla="*/ 67 w 153"/>
                <a:gd name="T13" fmla="*/ 149 h 149"/>
                <a:gd name="T14" fmla="*/ 0 w 153"/>
                <a:gd name="T15" fmla="*/ 0 h 1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49">
                  <a:moveTo>
                    <a:pt x="0" y="0"/>
                  </a:moveTo>
                  <a:lnTo>
                    <a:pt x="17" y="0"/>
                  </a:lnTo>
                  <a:lnTo>
                    <a:pt x="77" y="136"/>
                  </a:lnTo>
                  <a:lnTo>
                    <a:pt x="136" y="0"/>
                  </a:lnTo>
                  <a:lnTo>
                    <a:pt x="153" y="0"/>
                  </a:lnTo>
                  <a:lnTo>
                    <a:pt x="86" y="149"/>
                  </a:lnTo>
                  <a:lnTo>
                    <a:pt x="67" y="149"/>
                  </a:lnTo>
                  <a:lnTo>
                    <a:pt x="0" y="0"/>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34" name="Freeform 25"/>
            <p:cNvSpPr>
              <a:spLocks noEditPoints="1"/>
            </p:cNvSpPr>
            <p:nvPr/>
          </p:nvSpPr>
          <p:spPr bwMode="auto">
            <a:xfrm>
              <a:off x="7315" y="3318"/>
              <a:ext cx="9" cy="46"/>
            </a:xfrm>
            <a:custGeom>
              <a:avLst/>
              <a:gdLst>
                <a:gd name="T0" fmla="*/ 19 w 38"/>
                <a:gd name="T1" fmla="*/ 0 h 194"/>
                <a:gd name="T2" fmla="*/ 38 w 38"/>
                <a:gd name="T3" fmla="*/ 0 h 194"/>
                <a:gd name="T4" fmla="*/ 14 w 38"/>
                <a:gd name="T5" fmla="*/ 30 h 194"/>
                <a:gd name="T6" fmla="*/ 1 w 38"/>
                <a:gd name="T7" fmla="*/ 30 h 194"/>
                <a:gd name="T8" fmla="*/ 19 w 38"/>
                <a:gd name="T9" fmla="*/ 0 h 194"/>
                <a:gd name="T10" fmla="*/ 0 w 38"/>
                <a:gd name="T11" fmla="*/ 45 h 194"/>
                <a:gd name="T12" fmla="*/ 15 w 38"/>
                <a:gd name="T13" fmla="*/ 45 h 194"/>
                <a:gd name="T14" fmla="*/ 15 w 38"/>
                <a:gd name="T15" fmla="*/ 194 h 194"/>
                <a:gd name="T16" fmla="*/ 0 w 38"/>
                <a:gd name="T17" fmla="*/ 194 h 194"/>
                <a:gd name="T18" fmla="*/ 0 w 38"/>
                <a:gd name="T19" fmla="*/ 45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194">
                  <a:moveTo>
                    <a:pt x="19" y="0"/>
                  </a:moveTo>
                  <a:lnTo>
                    <a:pt x="38" y="0"/>
                  </a:lnTo>
                  <a:lnTo>
                    <a:pt x="14" y="30"/>
                  </a:lnTo>
                  <a:lnTo>
                    <a:pt x="1" y="30"/>
                  </a:lnTo>
                  <a:lnTo>
                    <a:pt x="19" y="0"/>
                  </a:lnTo>
                  <a:close/>
                  <a:moveTo>
                    <a:pt x="0" y="45"/>
                  </a:moveTo>
                  <a:lnTo>
                    <a:pt x="15" y="45"/>
                  </a:lnTo>
                  <a:lnTo>
                    <a:pt x="15" y="194"/>
                  </a:lnTo>
                  <a:lnTo>
                    <a:pt x="0" y="194"/>
                  </a:lnTo>
                  <a:lnTo>
                    <a:pt x="0" y="45"/>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35" name="Freeform 26"/>
            <p:cNvSpPr>
              <a:spLocks/>
            </p:cNvSpPr>
            <p:nvPr/>
          </p:nvSpPr>
          <p:spPr bwMode="auto">
            <a:xfrm>
              <a:off x="7334" y="3359"/>
              <a:ext cx="3" cy="12"/>
            </a:xfrm>
            <a:custGeom>
              <a:avLst/>
              <a:gdLst>
                <a:gd name="T0" fmla="*/ 0 w 17"/>
                <a:gd name="T1" fmla="*/ 0 h 50"/>
                <a:gd name="T2" fmla="*/ 17 w 17"/>
                <a:gd name="T3" fmla="*/ 0 h 50"/>
                <a:gd name="T4" fmla="*/ 17 w 17"/>
                <a:gd name="T5" fmla="*/ 27 h 50"/>
                <a:gd name="T6" fmla="*/ 0 w 17"/>
                <a:gd name="T7" fmla="*/ 50 h 50"/>
                <a:gd name="T8" fmla="*/ 0 w 17"/>
                <a:gd name="T9" fmla="*/ 41 h 50"/>
                <a:gd name="T10" fmla="*/ 7 w 17"/>
                <a:gd name="T11" fmla="*/ 27 h 50"/>
                <a:gd name="T12" fmla="*/ 7 w 17"/>
                <a:gd name="T13" fmla="*/ 18 h 50"/>
                <a:gd name="T14" fmla="*/ 0 w 17"/>
                <a:gd name="T15" fmla="*/ 18 h 50"/>
                <a:gd name="T16" fmla="*/ 0 w 17"/>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0">
                  <a:moveTo>
                    <a:pt x="0" y="0"/>
                  </a:moveTo>
                  <a:lnTo>
                    <a:pt x="17" y="0"/>
                  </a:lnTo>
                  <a:lnTo>
                    <a:pt x="17" y="27"/>
                  </a:lnTo>
                  <a:cubicBezTo>
                    <a:pt x="16" y="39"/>
                    <a:pt x="12" y="46"/>
                    <a:pt x="0" y="50"/>
                  </a:cubicBezTo>
                  <a:lnTo>
                    <a:pt x="0" y="41"/>
                  </a:lnTo>
                  <a:cubicBezTo>
                    <a:pt x="5" y="38"/>
                    <a:pt x="7" y="34"/>
                    <a:pt x="7" y="27"/>
                  </a:cubicBezTo>
                  <a:lnTo>
                    <a:pt x="7" y="18"/>
                  </a:lnTo>
                  <a:lnTo>
                    <a:pt x="0" y="18"/>
                  </a:lnTo>
                  <a:lnTo>
                    <a:pt x="0" y="0"/>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36" name="Freeform 27"/>
            <p:cNvSpPr>
              <a:spLocks/>
            </p:cNvSpPr>
            <p:nvPr/>
          </p:nvSpPr>
          <p:spPr bwMode="auto">
            <a:xfrm>
              <a:off x="6646" y="3383"/>
              <a:ext cx="32" cy="29"/>
            </a:xfrm>
            <a:custGeom>
              <a:avLst/>
              <a:gdLst>
                <a:gd name="T0" fmla="*/ 0 w 142"/>
                <a:gd name="T1" fmla="*/ 0 h 123"/>
                <a:gd name="T2" fmla="*/ 19 w 142"/>
                <a:gd name="T3" fmla="*/ 0 h 123"/>
                <a:gd name="T4" fmla="*/ 71 w 142"/>
                <a:gd name="T5" fmla="*/ 112 h 123"/>
                <a:gd name="T6" fmla="*/ 124 w 142"/>
                <a:gd name="T7" fmla="*/ 0 h 123"/>
                <a:gd name="T8" fmla="*/ 142 w 142"/>
                <a:gd name="T9" fmla="*/ 0 h 123"/>
                <a:gd name="T10" fmla="*/ 142 w 142"/>
                <a:gd name="T11" fmla="*/ 123 h 123"/>
                <a:gd name="T12" fmla="*/ 130 w 142"/>
                <a:gd name="T13" fmla="*/ 123 h 123"/>
                <a:gd name="T14" fmla="*/ 131 w 142"/>
                <a:gd name="T15" fmla="*/ 10 h 123"/>
                <a:gd name="T16" fmla="*/ 78 w 142"/>
                <a:gd name="T17" fmla="*/ 123 h 123"/>
                <a:gd name="T18" fmla="*/ 64 w 142"/>
                <a:gd name="T19" fmla="*/ 123 h 123"/>
                <a:gd name="T20" fmla="*/ 10 w 142"/>
                <a:gd name="T21" fmla="*/ 10 h 123"/>
                <a:gd name="T22" fmla="*/ 12 w 142"/>
                <a:gd name="T23" fmla="*/ 123 h 123"/>
                <a:gd name="T24" fmla="*/ 0 w 142"/>
                <a:gd name="T25" fmla="*/ 123 h 123"/>
                <a:gd name="T26" fmla="*/ 0 w 142"/>
                <a:gd name="T2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23">
                  <a:moveTo>
                    <a:pt x="0" y="0"/>
                  </a:moveTo>
                  <a:lnTo>
                    <a:pt x="19" y="0"/>
                  </a:lnTo>
                  <a:lnTo>
                    <a:pt x="71" y="112"/>
                  </a:lnTo>
                  <a:lnTo>
                    <a:pt x="124" y="0"/>
                  </a:lnTo>
                  <a:lnTo>
                    <a:pt x="142" y="0"/>
                  </a:lnTo>
                  <a:lnTo>
                    <a:pt x="142" y="123"/>
                  </a:lnTo>
                  <a:lnTo>
                    <a:pt x="130" y="123"/>
                  </a:lnTo>
                  <a:lnTo>
                    <a:pt x="131" y="10"/>
                  </a:lnTo>
                  <a:lnTo>
                    <a:pt x="78" y="123"/>
                  </a:lnTo>
                  <a:lnTo>
                    <a:pt x="64" y="123"/>
                  </a:lnTo>
                  <a:lnTo>
                    <a:pt x="10" y="10"/>
                  </a:lnTo>
                  <a:lnTo>
                    <a:pt x="12" y="123"/>
                  </a:lnTo>
                  <a:lnTo>
                    <a:pt x="0" y="123"/>
                  </a:lnTo>
                  <a:lnTo>
                    <a:pt x="0" y="0"/>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37" name="Freeform 28"/>
            <p:cNvSpPr>
              <a:spLocks/>
            </p:cNvSpPr>
            <p:nvPr/>
          </p:nvSpPr>
          <p:spPr bwMode="auto">
            <a:xfrm>
              <a:off x="6688" y="3383"/>
              <a:ext cx="21" cy="29"/>
            </a:xfrm>
            <a:custGeom>
              <a:avLst/>
              <a:gdLst>
                <a:gd name="T0" fmla="*/ 0 w 90"/>
                <a:gd name="T1" fmla="*/ 0 h 123"/>
                <a:gd name="T2" fmla="*/ 13 w 90"/>
                <a:gd name="T3" fmla="*/ 0 h 123"/>
                <a:gd name="T4" fmla="*/ 13 w 90"/>
                <a:gd name="T5" fmla="*/ 111 h 123"/>
                <a:gd name="T6" fmla="*/ 90 w 90"/>
                <a:gd name="T7" fmla="*/ 111 h 123"/>
                <a:gd name="T8" fmla="*/ 90 w 90"/>
                <a:gd name="T9" fmla="*/ 123 h 123"/>
                <a:gd name="T10" fmla="*/ 0 w 90"/>
                <a:gd name="T11" fmla="*/ 123 h 123"/>
                <a:gd name="T12" fmla="*/ 0 w 90"/>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90" h="123">
                  <a:moveTo>
                    <a:pt x="0" y="0"/>
                  </a:moveTo>
                  <a:lnTo>
                    <a:pt x="13" y="0"/>
                  </a:lnTo>
                  <a:lnTo>
                    <a:pt x="13" y="111"/>
                  </a:lnTo>
                  <a:lnTo>
                    <a:pt x="90" y="111"/>
                  </a:lnTo>
                  <a:lnTo>
                    <a:pt x="90" y="123"/>
                  </a:lnTo>
                  <a:lnTo>
                    <a:pt x="0" y="123"/>
                  </a:lnTo>
                  <a:lnTo>
                    <a:pt x="0" y="0"/>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38" name="Freeform 29"/>
            <p:cNvSpPr>
              <a:spLocks noEditPoints="1"/>
            </p:cNvSpPr>
            <p:nvPr/>
          </p:nvSpPr>
          <p:spPr bwMode="auto">
            <a:xfrm>
              <a:off x="6713" y="3374"/>
              <a:ext cx="30" cy="38"/>
            </a:xfrm>
            <a:custGeom>
              <a:avLst/>
              <a:gdLst>
                <a:gd name="T0" fmla="*/ 74 w 128"/>
                <a:gd name="T1" fmla="*/ 0 h 161"/>
                <a:gd name="T2" fmla="*/ 89 w 128"/>
                <a:gd name="T3" fmla="*/ 0 h 161"/>
                <a:gd name="T4" fmla="*/ 69 w 128"/>
                <a:gd name="T5" fmla="*/ 25 h 161"/>
                <a:gd name="T6" fmla="*/ 59 w 128"/>
                <a:gd name="T7" fmla="*/ 25 h 161"/>
                <a:gd name="T8" fmla="*/ 74 w 128"/>
                <a:gd name="T9" fmla="*/ 0 h 161"/>
                <a:gd name="T10" fmla="*/ 92 w 128"/>
                <a:gd name="T11" fmla="*/ 111 h 161"/>
                <a:gd name="T12" fmla="*/ 64 w 128"/>
                <a:gd name="T13" fmla="*/ 48 h 161"/>
                <a:gd name="T14" fmla="*/ 36 w 128"/>
                <a:gd name="T15" fmla="*/ 111 h 161"/>
                <a:gd name="T16" fmla="*/ 92 w 128"/>
                <a:gd name="T17" fmla="*/ 111 h 161"/>
                <a:gd name="T18" fmla="*/ 57 w 128"/>
                <a:gd name="T19" fmla="*/ 38 h 161"/>
                <a:gd name="T20" fmla="*/ 71 w 128"/>
                <a:gd name="T21" fmla="*/ 38 h 161"/>
                <a:gd name="T22" fmla="*/ 128 w 128"/>
                <a:gd name="T23" fmla="*/ 161 h 161"/>
                <a:gd name="T24" fmla="*/ 115 w 128"/>
                <a:gd name="T25" fmla="*/ 161 h 161"/>
                <a:gd name="T26" fmla="*/ 98 w 128"/>
                <a:gd name="T27" fmla="*/ 123 h 161"/>
                <a:gd name="T28" fmla="*/ 30 w 128"/>
                <a:gd name="T29" fmla="*/ 123 h 161"/>
                <a:gd name="T30" fmla="*/ 13 w 128"/>
                <a:gd name="T31" fmla="*/ 161 h 161"/>
                <a:gd name="T32" fmla="*/ 0 w 128"/>
                <a:gd name="T33" fmla="*/ 161 h 161"/>
                <a:gd name="T34" fmla="*/ 57 w 128"/>
                <a:gd name="T35" fmla="*/ 38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161">
                  <a:moveTo>
                    <a:pt x="74" y="0"/>
                  </a:moveTo>
                  <a:lnTo>
                    <a:pt x="89" y="0"/>
                  </a:lnTo>
                  <a:lnTo>
                    <a:pt x="69" y="25"/>
                  </a:lnTo>
                  <a:lnTo>
                    <a:pt x="59" y="25"/>
                  </a:lnTo>
                  <a:lnTo>
                    <a:pt x="74" y="0"/>
                  </a:lnTo>
                  <a:close/>
                  <a:moveTo>
                    <a:pt x="92" y="111"/>
                  </a:moveTo>
                  <a:lnTo>
                    <a:pt x="64" y="48"/>
                  </a:lnTo>
                  <a:lnTo>
                    <a:pt x="36" y="111"/>
                  </a:lnTo>
                  <a:lnTo>
                    <a:pt x="92" y="111"/>
                  </a:lnTo>
                  <a:close/>
                  <a:moveTo>
                    <a:pt x="57" y="38"/>
                  </a:moveTo>
                  <a:lnTo>
                    <a:pt x="71" y="38"/>
                  </a:lnTo>
                  <a:lnTo>
                    <a:pt x="128" y="161"/>
                  </a:lnTo>
                  <a:lnTo>
                    <a:pt x="115" y="161"/>
                  </a:lnTo>
                  <a:lnTo>
                    <a:pt x="98" y="123"/>
                  </a:lnTo>
                  <a:lnTo>
                    <a:pt x="30" y="123"/>
                  </a:lnTo>
                  <a:lnTo>
                    <a:pt x="13" y="161"/>
                  </a:lnTo>
                  <a:lnTo>
                    <a:pt x="0" y="161"/>
                  </a:lnTo>
                  <a:lnTo>
                    <a:pt x="57" y="38"/>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39" name="Freeform 30"/>
            <p:cNvSpPr>
              <a:spLocks noEditPoints="1"/>
            </p:cNvSpPr>
            <p:nvPr/>
          </p:nvSpPr>
          <p:spPr bwMode="auto">
            <a:xfrm>
              <a:off x="6749" y="3383"/>
              <a:ext cx="27" cy="29"/>
            </a:xfrm>
            <a:custGeom>
              <a:avLst/>
              <a:gdLst>
                <a:gd name="T0" fmla="*/ 13 w 116"/>
                <a:gd name="T1" fmla="*/ 11 h 123"/>
                <a:gd name="T2" fmla="*/ 13 w 116"/>
                <a:gd name="T3" fmla="*/ 111 h 123"/>
                <a:gd name="T4" fmla="*/ 45 w 116"/>
                <a:gd name="T5" fmla="*/ 111 h 123"/>
                <a:gd name="T6" fmla="*/ 86 w 116"/>
                <a:gd name="T7" fmla="*/ 103 h 123"/>
                <a:gd name="T8" fmla="*/ 103 w 116"/>
                <a:gd name="T9" fmla="*/ 60 h 123"/>
                <a:gd name="T10" fmla="*/ 86 w 116"/>
                <a:gd name="T11" fmla="*/ 18 h 123"/>
                <a:gd name="T12" fmla="*/ 43 w 116"/>
                <a:gd name="T13" fmla="*/ 11 h 123"/>
                <a:gd name="T14" fmla="*/ 13 w 116"/>
                <a:gd name="T15" fmla="*/ 11 h 123"/>
                <a:gd name="T16" fmla="*/ 96 w 116"/>
                <a:gd name="T17" fmla="*/ 11 h 123"/>
                <a:gd name="T18" fmla="*/ 116 w 116"/>
                <a:gd name="T19" fmla="*/ 61 h 123"/>
                <a:gd name="T20" fmla="*/ 96 w 116"/>
                <a:gd name="T21" fmla="*/ 112 h 123"/>
                <a:gd name="T22" fmla="*/ 45 w 116"/>
                <a:gd name="T23" fmla="*/ 123 h 123"/>
                <a:gd name="T24" fmla="*/ 0 w 116"/>
                <a:gd name="T25" fmla="*/ 123 h 123"/>
                <a:gd name="T26" fmla="*/ 0 w 116"/>
                <a:gd name="T27" fmla="*/ 0 h 123"/>
                <a:gd name="T28" fmla="*/ 45 w 116"/>
                <a:gd name="T29" fmla="*/ 0 h 123"/>
                <a:gd name="T30" fmla="*/ 96 w 116"/>
                <a:gd name="T31" fmla="*/ 1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6" h="123">
                  <a:moveTo>
                    <a:pt x="13" y="11"/>
                  </a:moveTo>
                  <a:lnTo>
                    <a:pt x="13" y="111"/>
                  </a:lnTo>
                  <a:lnTo>
                    <a:pt x="45" y="111"/>
                  </a:lnTo>
                  <a:cubicBezTo>
                    <a:pt x="63" y="111"/>
                    <a:pt x="76" y="110"/>
                    <a:pt x="86" y="103"/>
                  </a:cubicBezTo>
                  <a:cubicBezTo>
                    <a:pt x="98" y="95"/>
                    <a:pt x="103" y="82"/>
                    <a:pt x="103" y="60"/>
                  </a:cubicBezTo>
                  <a:cubicBezTo>
                    <a:pt x="103" y="40"/>
                    <a:pt x="98" y="26"/>
                    <a:pt x="86" y="18"/>
                  </a:cubicBezTo>
                  <a:cubicBezTo>
                    <a:pt x="76" y="12"/>
                    <a:pt x="62" y="11"/>
                    <a:pt x="43" y="11"/>
                  </a:cubicBezTo>
                  <a:lnTo>
                    <a:pt x="13" y="11"/>
                  </a:lnTo>
                  <a:close/>
                  <a:moveTo>
                    <a:pt x="96" y="11"/>
                  </a:moveTo>
                  <a:cubicBezTo>
                    <a:pt x="110" y="21"/>
                    <a:pt x="116" y="38"/>
                    <a:pt x="116" y="61"/>
                  </a:cubicBezTo>
                  <a:cubicBezTo>
                    <a:pt x="116" y="85"/>
                    <a:pt x="110" y="101"/>
                    <a:pt x="96" y="112"/>
                  </a:cubicBezTo>
                  <a:cubicBezTo>
                    <a:pt x="83" y="122"/>
                    <a:pt x="67" y="123"/>
                    <a:pt x="45" y="123"/>
                  </a:cubicBezTo>
                  <a:lnTo>
                    <a:pt x="0" y="123"/>
                  </a:lnTo>
                  <a:lnTo>
                    <a:pt x="0" y="0"/>
                  </a:lnTo>
                  <a:lnTo>
                    <a:pt x="45" y="0"/>
                  </a:lnTo>
                  <a:cubicBezTo>
                    <a:pt x="67" y="0"/>
                    <a:pt x="83" y="1"/>
                    <a:pt x="96" y="11"/>
                  </a:cubicBez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40" name="Freeform 31"/>
            <p:cNvSpPr>
              <a:spLocks/>
            </p:cNvSpPr>
            <p:nvPr/>
          </p:nvSpPr>
          <p:spPr bwMode="auto">
            <a:xfrm>
              <a:off x="6784" y="3383"/>
              <a:ext cx="22" cy="29"/>
            </a:xfrm>
            <a:custGeom>
              <a:avLst/>
              <a:gdLst>
                <a:gd name="T0" fmla="*/ 0 w 95"/>
                <a:gd name="T1" fmla="*/ 0 h 123"/>
                <a:gd name="T2" fmla="*/ 95 w 95"/>
                <a:gd name="T3" fmla="*/ 0 h 123"/>
                <a:gd name="T4" fmla="*/ 95 w 95"/>
                <a:gd name="T5" fmla="*/ 11 h 123"/>
                <a:gd name="T6" fmla="*/ 12 w 95"/>
                <a:gd name="T7" fmla="*/ 11 h 123"/>
                <a:gd name="T8" fmla="*/ 12 w 95"/>
                <a:gd name="T9" fmla="*/ 54 h 123"/>
                <a:gd name="T10" fmla="*/ 88 w 95"/>
                <a:gd name="T11" fmla="*/ 54 h 123"/>
                <a:gd name="T12" fmla="*/ 88 w 95"/>
                <a:gd name="T13" fmla="*/ 66 h 123"/>
                <a:gd name="T14" fmla="*/ 12 w 95"/>
                <a:gd name="T15" fmla="*/ 66 h 123"/>
                <a:gd name="T16" fmla="*/ 12 w 95"/>
                <a:gd name="T17" fmla="*/ 111 h 123"/>
                <a:gd name="T18" fmla="*/ 95 w 95"/>
                <a:gd name="T19" fmla="*/ 111 h 123"/>
                <a:gd name="T20" fmla="*/ 95 w 95"/>
                <a:gd name="T21" fmla="*/ 123 h 123"/>
                <a:gd name="T22" fmla="*/ 0 w 95"/>
                <a:gd name="T23" fmla="*/ 123 h 123"/>
                <a:gd name="T24" fmla="*/ 0 w 95"/>
                <a:gd name="T2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 h="123">
                  <a:moveTo>
                    <a:pt x="0" y="0"/>
                  </a:moveTo>
                  <a:lnTo>
                    <a:pt x="95" y="0"/>
                  </a:lnTo>
                  <a:lnTo>
                    <a:pt x="95" y="11"/>
                  </a:lnTo>
                  <a:lnTo>
                    <a:pt x="12" y="11"/>
                  </a:lnTo>
                  <a:lnTo>
                    <a:pt x="12" y="54"/>
                  </a:lnTo>
                  <a:lnTo>
                    <a:pt x="88" y="54"/>
                  </a:lnTo>
                  <a:lnTo>
                    <a:pt x="88" y="66"/>
                  </a:lnTo>
                  <a:lnTo>
                    <a:pt x="12" y="66"/>
                  </a:lnTo>
                  <a:lnTo>
                    <a:pt x="12" y="111"/>
                  </a:lnTo>
                  <a:lnTo>
                    <a:pt x="95" y="111"/>
                  </a:lnTo>
                  <a:lnTo>
                    <a:pt x="95" y="123"/>
                  </a:lnTo>
                  <a:lnTo>
                    <a:pt x="0" y="123"/>
                  </a:lnTo>
                  <a:lnTo>
                    <a:pt x="0" y="0"/>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41" name="Freeform 32"/>
            <p:cNvSpPr>
              <a:spLocks noEditPoints="1"/>
            </p:cNvSpPr>
            <p:nvPr/>
          </p:nvSpPr>
          <p:spPr bwMode="auto">
            <a:xfrm>
              <a:off x="6812" y="3374"/>
              <a:ext cx="25" cy="38"/>
            </a:xfrm>
            <a:custGeom>
              <a:avLst/>
              <a:gdLst>
                <a:gd name="T0" fmla="*/ 78 w 108"/>
                <a:gd name="T1" fmla="*/ 0 h 161"/>
                <a:gd name="T2" fmla="*/ 92 w 108"/>
                <a:gd name="T3" fmla="*/ 0 h 161"/>
                <a:gd name="T4" fmla="*/ 68 w 108"/>
                <a:gd name="T5" fmla="*/ 25 h 161"/>
                <a:gd name="T6" fmla="*/ 54 w 108"/>
                <a:gd name="T7" fmla="*/ 25 h 161"/>
                <a:gd name="T8" fmla="*/ 30 w 108"/>
                <a:gd name="T9" fmla="*/ 0 h 161"/>
                <a:gd name="T10" fmla="*/ 43 w 108"/>
                <a:gd name="T11" fmla="*/ 0 h 161"/>
                <a:gd name="T12" fmla="*/ 61 w 108"/>
                <a:gd name="T13" fmla="*/ 18 h 161"/>
                <a:gd name="T14" fmla="*/ 78 w 108"/>
                <a:gd name="T15" fmla="*/ 0 h 161"/>
                <a:gd name="T16" fmla="*/ 0 w 108"/>
                <a:gd name="T17" fmla="*/ 149 h 161"/>
                <a:gd name="T18" fmla="*/ 91 w 108"/>
                <a:gd name="T19" fmla="*/ 49 h 161"/>
                <a:gd name="T20" fmla="*/ 4 w 108"/>
                <a:gd name="T21" fmla="*/ 49 h 161"/>
                <a:gd name="T22" fmla="*/ 4 w 108"/>
                <a:gd name="T23" fmla="*/ 38 h 161"/>
                <a:gd name="T24" fmla="*/ 108 w 108"/>
                <a:gd name="T25" fmla="*/ 38 h 161"/>
                <a:gd name="T26" fmla="*/ 108 w 108"/>
                <a:gd name="T27" fmla="*/ 49 h 161"/>
                <a:gd name="T28" fmla="*/ 15 w 108"/>
                <a:gd name="T29" fmla="*/ 149 h 161"/>
                <a:gd name="T30" fmla="*/ 108 w 108"/>
                <a:gd name="T31" fmla="*/ 149 h 161"/>
                <a:gd name="T32" fmla="*/ 108 w 108"/>
                <a:gd name="T33" fmla="*/ 161 h 161"/>
                <a:gd name="T34" fmla="*/ 0 w 108"/>
                <a:gd name="T35" fmla="*/ 161 h 161"/>
                <a:gd name="T36" fmla="*/ 0 w 108"/>
                <a:gd name="T37" fmla="*/ 14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8" h="161">
                  <a:moveTo>
                    <a:pt x="78" y="0"/>
                  </a:moveTo>
                  <a:lnTo>
                    <a:pt x="92" y="0"/>
                  </a:lnTo>
                  <a:lnTo>
                    <a:pt x="68" y="25"/>
                  </a:lnTo>
                  <a:lnTo>
                    <a:pt x="54" y="25"/>
                  </a:lnTo>
                  <a:lnTo>
                    <a:pt x="30" y="0"/>
                  </a:lnTo>
                  <a:lnTo>
                    <a:pt x="43" y="0"/>
                  </a:lnTo>
                  <a:lnTo>
                    <a:pt x="61" y="18"/>
                  </a:lnTo>
                  <a:lnTo>
                    <a:pt x="78" y="0"/>
                  </a:lnTo>
                  <a:close/>
                  <a:moveTo>
                    <a:pt x="0" y="149"/>
                  </a:moveTo>
                  <a:lnTo>
                    <a:pt x="91" y="49"/>
                  </a:lnTo>
                  <a:lnTo>
                    <a:pt x="4" y="49"/>
                  </a:lnTo>
                  <a:lnTo>
                    <a:pt x="4" y="38"/>
                  </a:lnTo>
                  <a:lnTo>
                    <a:pt x="108" y="38"/>
                  </a:lnTo>
                  <a:lnTo>
                    <a:pt x="108" y="49"/>
                  </a:lnTo>
                  <a:lnTo>
                    <a:pt x="15" y="149"/>
                  </a:lnTo>
                  <a:lnTo>
                    <a:pt x="108" y="149"/>
                  </a:lnTo>
                  <a:lnTo>
                    <a:pt x="108" y="161"/>
                  </a:lnTo>
                  <a:lnTo>
                    <a:pt x="0" y="161"/>
                  </a:lnTo>
                  <a:lnTo>
                    <a:pt x="0" y="149"/>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42" name="Freeform 33"/>
            <p:cNvSpPr>
              <a:spLocks/>
            </p:cNvSpPr>
            <p:nvPr/>
          </p:nvSpPr>
          <p:spPr bwMode="auto">
            <a:xfrm>
              <a:off x="6845" y="3383"/>
              <a:ext cx="22" cy="29"/>
            </a:xfrm>
            <a:custGeom>
              <a:avLst/>
              <a:gdLst>
                <a:gd name="T0" fmla="*/ 0 w 95"/>
                <a:gd name="T1" fmla="*/ 0 h 123"/>
                <a:gd name="T2" fmla="*/ 95 w 95"/>
                <a:gd name="T3" fmla="*/ 0 h 123"/>
                <a:gd name="T4" fmla="*/ 95 w 95"/>
                <a:gd name="T5" fmla="*/ 11 h 123"/>
                <a:gd name="T6" fmla="*/ 12 w 95"/>
                <a:gd name="T7" fmla="*/ 11 h 123"/>
                <a:gd name="T8" fmla="*/ 12 w 95"/>
                <a:gd name="T9" fmla="*/ 54 h 123"/>
                <a:gd name="T10" fmla="*/ 88 w 95"/>
                <a:gd name="T11" fmla="*/ 54 h 123"/>
                <a:gd name="T12" fmla="*/ 88 w 95"/>
                <a:gd name="T13" fmla="*/ 66 h 123"/>
                <a:gd name="T14" fmla="*/ 12 w 95"/>
                <a:gd name="T15" fmla="*/ 66 h 123"/>
                <a:gd name="T16" fmla="*/ 12 w 95"/>
                <a:gd name="T17" fmla="*/ 111 h 123"/>
                <a:gd name="T18" fmla="*/ 95 w 95"/>
                <a:gd name="T19" fmla="*/ 111 h 123"/>
                <a:gd name="T20" fmla="*/ 95 w 95"/>
                <a:gd name="T21" fmla="*/ 123 h 123"/>
                <a:gd name="T22" fmla="*/ 0 w 95"/>
                <a:gd name="T23" fmla="*/ 123 h 123"/>
                <a:gd name="T24" fmla="*/ 0 w 95"/>
                <a:gd name="T2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 h="123">
                  <a:moveTo>
                    <a:pt x="0" y="0"/>
                  </a:moveTo>
                  <a:lnTo>
                    <a:pt x="95" y="0"/>
                  </a:lnTo>
                  <a:lnTo>
                    <a:pt x="95" y="11"/>
                  </a:lnTo>
                  <a:lnTo>
                    <a:pt x="12" y="11"/>
                  </a:lnTo>
                  <a:lnTo>
                    <a:pt x="12" y="54"/>
                  </a:lnTo>
                  <a:lnTo>
                    <a:pt x="88" y="54"/>
                  </a:lnTo>
                  <a:lnTo>
                    <a:pt x="88" y="66"/>
                  </a:lnTo>
                  <a:lnTo>
                    <a:pt x="12" y="66"/>
                  </a:lnTo>
                  <a:lnTo>
                    <a:pt x="12" y="111"/>
                  </a:lnTo>
                  <a:lnTo>
                    <a:pt x="95" y="111"/>
                  </a:lnTo>
                  <a:lnTo>
                    <a:pt x="95" y="123"/>
                  </a:lnTo>
                  <a:lnTo>
                    <a:pt x="0" y="123"/>
                  </a:lnTo>
                  <a:lnTo>
                    <a:pt x="0" y="0"/>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43" name="Freeform 34"/>
            <p:cNvSpPr>
              <a:spLocks noEditPoints="1"/>
            </p:cNvSpPr>
            <p:nvPr/>
          </p:nvSpPr>
          <p:spPr bwMode="auto">
            <a:xfrm>
              <a:off x="6888" y="3383"/>
              <a:ext cx="29" cy="29"/>
            </a:xfrm>
            <a:custGeom>
              <a:avLst/>
              <a:gdLst>
                <a:gd name="T0" fmla="*/ 92 w 127"/>
                <a:gd name="T1" fmla="*/ 73 h 123"/>
                <a:gd name="T2" fmla="*/ 64 w 127"/>
                <a:gd name="T3" fmla="*/ 10 h 123"/>
                <a:gd name="T4" fmla="*/ 35 w 127"/>
                <a:gd name="T5" fmla="*/ 73 h 123"/>
                <a:gd name="T6" fmla="*/ 92 w 127"/>
                <a:gd name="T7" fmla="*/ 73 h 123"/>
                <a:gd name="T8" fmla="*/ 57 w 127"/>
                <a:gd name="T9" fmla="*/ 0 h 123"/>
                <a:gd name="T10" fmla="*/ 71 w 127"/>
                <a:gd name="T11" fmla="*/ 0 h 123"/>
                <a:gd name="T12" fmla="*/ 127 w 127"/>
                <a:gd name="T13" fmla="*/ 123 h 123"/>
                <a:gd name="T14" fmla="*/ 115 w 127"/>
                <a:gd name="T15" fmla="*/ 123 h 123"/>
                <a:gd name="T16" fmla="*/ 98 w 127"/>
                <a:gd name="T17" fmla="*/ 85 h 123"/>
                <a:gd name="T18" fmla="*/ 30 w 127"/>
                <a:gd name="T19" fmla="*/ 85 h 123"/>
                <a:gd name="T20" fmla="*/ 13 w 127"/>
                <a:gd name="T21" fmla="*/ 123 h 123"/>
                <a:gd name="T22" fmla="*/ 0 w 127"/>
                <a:gd name="T23" fmla="*/ 123 h 123"/>
                <a:gd name="T24" fmla="*/ 57 w 127"/>
                <a:gd name="T2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23">
                  <a:moveTo>
                    <a:pt x="92" y="73"/>
                  </a:moveTo>
                  <a:lnTo>
                    <a:pt x="64" y="10"/>
                  </a:lnTo>
                  <a:lnTo>
                    <a:pt x="35" y="73"/>
                  </a:lnTo>
                  <a:lnTo>
                    <a:pt x="92" y="73"/>
                  </a:lnTo>
                  <a:close/>
                  <a:moveTo>
                    <a:pt x="57" y="0"/>
                  </a:moveTo>
                  <a:lnTo>
                    <a:pt x="71" y="0"/>
                  </a:lnTo>
                  <a:lnTo>
                    <a:pt x="127" y="123"/>
                  </a:lnTo>
                  <a:lnTo>
                    <a:pt x="115" y="123"/>
                  </a:lnTo>
                  <a:lnTo>
                    <a:pt x="98" y="85"/>
                  </a:lnTo>
                  <a:lnTo>
                    <a:pt x="30" y="85"/>
                  </a:lnTo>
                  <a:lnTo>
                    <a:pt x="13" y="123"/>
                  </a:lnTo>
                  <a:lnTo>
                    <a:pt x="0" y="123"/>
                  </a:lnTo>
                  <a:lnTo>
                    <a:pt x="57" y="0"/>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44" name="Freeform 35"/>
            <p:cNvSpPr>
              <a:spLocks/>
            </p:cNvSpPr>
            <p:nvPr/>
          </p:nvSpPr>
          <p:spPr bwMode="auto">
            <a:xfrm>
              <a:off x="6936" y="3383"/>
              <a:ext cx="25" cy="29"/>
            </a:xfrm>
            <a:custGeom>
              <a:avLst/>
              <a:gdLst>
                <a:gd name="T0" fmla="*/ 48 w 108"/>
                <a:gd name="T1" fmla="*/ 11 h 123"/>
                <a:gd name="T2" fmla="*/ 0 w 108"/>
                <a:gd name="T3" fmla="*/ 11 h 123"/>
                <a:gd name="T4" fmla="*/ 0 w 108"/>
                <a:gd name="T5" fmla="*/ 0 h 123"/>
                <a:gd name="T6" fmla="*/ 108 w 108"/>
                <a:gd name="T7" fmla="*/ 0 h 123"/>
                <a:gd name="T8" fmla="*/ 108 w 108"/>
                <a:gd name="T9" fmla="*/ 11 h 123"/>
                <a:gd name="T10" fmla="*/ 60 w 108"/>
                <a:gd name="T11" fmla="*/ 11 h 123"/>
                <a:gd name="T12" fmla="*/ 60 w 108"/>
                <a:gd name="T13" fmla="*/ 123 h 123"/>
                <a:gd name="T14" fmla="*/ 48 w 108"/>
                <a:gd name="T15" fmla="*/ 123 h 123"/>
                <a:gd name="T16" fmla="*/ 48 w 108"/>
                <a:gd name="T17" fmla="*/ 1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123">
                  <a:moveTo>
                    <a:pt x="48" y="11"/>
                  </a:moveTo>
                  <a:lnTo>
                    <a:pt x="0" y="11"/>
                  </a:lnTo>
                  <a:lnTo>
                    <a:pt x="0" y="0"/>
                  </a:lnTo>
                  <a:lnTo>
                    <a:pt x="108" y="0"/>
                  </a:lnTo>
                  <a:lnTo>
                    <a:pt x="108" y="11"/>
                  </a:lnTo>
                  <a:lnTo>
                    <a:pt x="60" y="11"/>
                  </a:lnTo>
                  <a:lnTo>
                    <a:pt x="60" y="123"/>
                  </a:lnTo>
                  <a:lnTo>
                    <a:pt x="48" y="123"/>
                  </a:lnTo>
                  <a:lnTo>
                    <a:pt x="48" y="11"/>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45" name="Freeform 36"/>
            <p:cNvSpPr>
              <a:spLocks noEditPoints="1"/>
            </p:cNvSpPr>
            <p:nvPr/>
          </p:nvSpPr>
          <p:spPr bwMode="auto">
            <a:xfrm>
              <a:off x="6967" y="3374"/>
              <a:ext cx="22" cy="38"/>
            </a:xfrm>
            <a:custGeom>
              <a:avLst/>
              <a:gdLst>
                <a:gd name="T0" fmla="*/ 66 w 95"/>
                <a:gd name="T1" fmla="*/ 0 h 161"/>
                <a:gd name="T2" fmla="*/ 80 w 95"/>
                <a:gd name="T3" fmla="*/ 0 h 161"/>
                <a:gd name="T4" fmla="*/ 56 w 95"/>
                <a:gd name="T5" fmla="*/ 25 h 161"/>
                <a:gd name="T6" fmla="*/ 42 w 95"/>
                <a:gd name="T7" fmla="*/ 25 h 161"/>
                <a:gd name="T8" fmla="*/ 18 w 95"/>
                <a:gd name="T9" fmla="*/ 0 h 161"/>
                <a:gd name="T10" fmla="*/ 31 w 95"/>
                <a:gd name="T11" fmla="*/ 0 h 161"/>
                <a:gd name="T12" fmla="*/ 49 w 95"/>
                <a:gd name="T13" fmla="*/ 18 h 161"/>
                <a:gd name="T14" fmla="*/ 66 w 95"/>
                <a:gd name="T15" fmla="*/ 0 h 161"/>
                <a:gd name="T16" fmla="*/ 0 w 95"/>
                <a:gd name="T17" fmla="*/ 38 h 161"/>
                <a:gd name="T18" fmla="*/ 95 w 95"/>
                <a:gd name="T19" fmla="*/ 38 h 161"/>
                <a:gd name="T20" fmla="*/ 95 w 95"/>
                <a:gd name="T21" fmla="*/ 49 h 161"/>
                <a:gd name="T22" fmla="*/ 13 w 95"/>
                <a:gd name="T23" fmla="*/ 49 h 161"/>
                <a:gd name="T24" fmla="*/ 13 w 95"/>
                <a:gd name="T25" fmla="*/ 92 h 161"/>
                <a:gd name="T26" fmla="*/ 89 w 95"/>
                <a:gd name="T27" fmla="*/ 92 h 161"/>
                <a:gd name="T28" fmla="*/ 89 w 95"/>
                <a:gd name="T29" fmla="*/ 104 h 161"/>
                <a:gd name="T30" fmla="*/ 13 w 95"/>
                <a:gd name="T31" fmla="*/ 104 h 161"/>
                <a:gd name="T32" fmla="*/ 13 w 95"/>
                <a:gd name="T33" fmla="*/ 149 h 161"/>
                <a:gd name="T34" fmla="*/ 95 w 95"/>
                <a:gd name="T35" fmla="*/ 149 h 161"/>
                <a:gd name="T36" fmla="*/ 95 w 95"/>
                <a:gd name="T37" fmla="*/ 161 h 161"/>
                <a:gd name="T38" fmla="*/ 0 w 95"/>
                <a:gd name="T39" fmla="*/ 161 h 161"/>
                <a:gd name="T40" fmla="*/ 0 w 95"/>
                <a:gd name="T41" fmla="*/ 38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 h="161">
                  <a:moveTo>
                    <a:pt x="66" y="0"/>
                  </a:moveTo>
                  <a:lnTo>
                    <a:pt x="80" y="0"/>
                  </a:lnTo>
                  <a:lnTo>
                    <a:pt x="56" y="25"/>
                  </a:lnTo>
                  <a:lnTo>
                    <a:pt x="42" y="25"/>
                  </a:lnTo>
                  <a:lnTo>
                    <a:pt x="18" y="0"/>
                  </a:lnTo>
                  <a:lnTo>
                    <a:pt x="31" y="0"/>
                  </a:lnTo>
                  <a:lnTo>
                    <a:pt x="49" y="18"/>
                  </a:lnTo>
                  <a:lnTo>
                    <a:pt x="66" y="0"/>
                  </a:lnTo>
                  <a:close/>
                  <a:moveTo>
                    <a:pt x="0" y="38"/>
                  </a:moveTo>
                  <a:lnTo>
                    <a:pt x="95" y="38"/>
                  </a:lnTo>
                  <a:lnTo>
                    <a:pt x="95" y="49"/>
                  </a:lnTo>
                  <a:lnTo>
                    <a:pt x="13" y="49"/>
                  </a:lnTo>
                  <a:lnTo>
                    <a:pt x="13" y="92"/>
                  </a:lnTo>
                  <a:lnTo>
                    <a:pt x="89" y="92"/>
                  </a:lnTo>
                  <a:lnTo>
                    <a:pt x="89" y="104"/>
                  </a:lnTo>
                  <a:lnTo>
                    <a:pt x="13" y="104"/>
                  </a:lnTo>
                  <a:lnTo>
                    <a:pt x="13" y="149"/>
                  </a:lnTo>
                  <a:lnTo>
                    <a:pt x="95" y="149"/>
                  </a:lnTo>
                  <a:lnTo>
                    <a:pt x="95" y="161"/>
                  </a:lnTo>
                  <a:lnTo>
                    <a:pt x="0" y="161"/>
                  </a:lnTo>
                  <a:lnTo>
                    <a:pt x="0" y="38"/>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46" name="Freeform 37"/>
            <p:cNvSpPr>
              <a:spLocks/>
            </p:cNvSpPr>
            <p:nvPr/>
          </p:nvSpPr>
          <p:spPr bwMode="auto">
            <a:xfrm>
              <a:off x="6998" y="3383"/>
              <a:ext cx="20" cy="29"/>
            </a:xfrm>
            <a:custGeom>
              <a:avLst/>
              <a:gdLst>
                <a:gd name="T0" fmla="*/ 0 w 90"/>
                <a:gd name="T1" fmla="*/ 0 h 123"/>
                <a:gd name="T2" fmla="*/ 12 w 90"/>
                <a:gd name="T3" fmla="*/ 0 h 123"/>
                <a:gd name="T4" fmla="*/ 12 w 90"/>
                <a:gd name="T5" fmla="*/ 111 h 123"/>
                <a:gd name="T6" fmla="*/ 90 w 90"/>
                <a:gd name="T7" fmla="*/ 111 h 123"/>
                <a:gd name="T8" fmla="*/ 90 w 90"/>
                <a:gd name="T9" fmla="*/ 123 h 123"/>
                <a:gd name="T10" fmla="*/ 0 w 90"/>
                <a:gd name="T11" fmla="*/ 123 h 123"/>
                <a:gd name="T12" fmla="*/ 0 w 90"/>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90" h="123">
                  <a:moveTo>
                    <a:pt x="0" y="0"/>
                  </a:moveTo>
                  <a:lnTo>
                    <a:pt x="12" y="0"/>
                  </a:lnTo>
                  <a:lnTo>
                    <a:pt x="12" y="111"/>
                  </a:lnTo>
                  <a:lnTo>
                    <a:pt x="90" y="111"/>
                  </a:lnTo>
                  <a:lnTo>
                    <a:pt x="90" y="123"/>
                  </a:lnTo>
                  <a:lnTo>
                    <a:pt x="0" y="123"/>
                  </a:lnTo>
                  <a:lnTo>
                    <a:pt x="0" y="0"/>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47" name="Freeform 38"/>
            <p:cNvSpPr>
              <a:spLocks noEditPoints="1"/>
            </p:cNvSpPr>
            <p:nvPr/>
          </p:nvSpPr>
          <p:spPr bwMode="auto">
            <a:xfrm>
              <a:off x="7021" y="3382"/>
              <a:ext cx="30" cy="31"/>
            </a:xfrm>
            <a:custGeom>
              <a:avLst/>
              <a:gdLst>
                <a:gd name="T0" fmla="*/ 117 w 130"/>
                <a:gd name="T1" fmla="*/ 65 h 130"/>
                <a:gd name="T2" fmla="*/ 65 w 130"/>
                <a:gd name="T3" fmla="*/ 12 h 130"/>
                <a:gd name="T4" fmla="*/ 13 w 130"/>
                <a:gd name="T5" fmla="*/ 65 h 130"/>
                <a:gd name="T6" fmla="*/ 65 w 130"/>
                <a:gd name="T7" fmla="*/ 118 h 130"/>
                <a:gd name="T8" fmla="*/ 117 w 130"/>
                <a:gd name="T9" fmla="*/ 65 h 130"/>
                <a:gd name="T10" fmla="*/ 65 w 130"/>
                <a:gd name="T11" fmla="*/ 130 h 130"/>
                <a:gd name="T12" fmla="*/ 0 w 130"/>
                <a:gd name="T13" fmla="*/ 65 h 130"/>
                <a:gd name="T14" fmla="*/ 65 w 130"/>
                <a:gd name="T15" fmla="*/ 0 h 130"/>
                <a:gd name="T16" fmla="*/ 130 w 130"/>
                <a:gd name="T17" fmla="*/ 65 h 130"/>
                <a:gd name="T18" fmla="*/ 65 w 130"/>
                <a:gd name="T19"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30">
                  <a:moveTo>
                    <a:pt x="117" y="65"/>
                  </a:moveTo>
                  <a:cubicBezTo>
                    <a:pt x="117" y="32"/>
                    <a:pt x="98" y="12"/>
                    <a:pt x="65" y="12"/>
                  </a:cubicBezTo>
                  <a:cubicBezTo>
                    <a:pt x="32" y="12"/>
                    <a:pt x="13" y="32"/>
                    <a:pt x="13" y="65"/>
                  </a:cubicBezTo>
                  <a:cubicBezTo>
                    <a:pt x="13" y="99"/>
                    <a:pt x="32" y="118"/>
                    <a:pt x="65" y="118"/>
                  </a:cubicBezTo>
                  <a:cubicBezTo>
                    <a:pt x="98" y="118"/>
                    <a:pt x="117" y="99"/>
                    <a:pt x="117" y="65"/>
                  </a:cubicBezTo>
                  <a:close/>
                  <a:moveTo>
                    <a:pt x="65" y="130"/>
                  </a:moveTo>
                  <a:cubicBezTo>
                    <a:pt x="24" y="130"/>
                    <a:pt x="0" y="106"/>
                    <a:pt x="0" y="65"/>
                  </a:cubicBezTo>
                  <a:cubicBezTo>
                    <a:pt x="0" y="25"/>
                    <a:pt x="24" y="0"/>
                    <a:pt x="65" y="0"/>
                  </a:cubicBezTo>
                  <a:cubicBezTo>
                    <a:pt x="105" y="0"/>
                    <a:pt x="130" y="25"/>
                    <a:pt x="130" y="65"/>
                  </a:cubicBezTo>
                  <a:cubicBezTo>
                    <a:pt x="130" y="106"/>
                    <a:pt x="105" y="130"/>
                    <a:pt x="65" y="130"/>
                  </a:cubicBez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48" name="Freeform 39"/>
            <p:cNvSpPr>
              <a:spLocks/>
            </p:cNvSpPr>
            <p:nvPr/>
          </p:nvSpPr>
          <p:spPr bwMode="auto">
            <a:xfrm>
              <a:off x="7056" y="3383"/>
              <a:ext cx="29" cy="29"/>
            </a:xfrm>
            <a:custGeom>
              <a:avLst/>
              <a:gdLst>
                <a:gd name="T0" fmla="*/ 0 w 126"/>
                <a:gd name="T1" fmla="*/ 0 h 123"/>
                <a:gd name="T2" fmla="*/ 13 w 126"/>
                <a:gd name="T3" fmla="*/ 0 h 123"/>
                <a:gd name="T4" fmla="*/ 63 w 126"/>
                <a:gd name="T5" fmla="*/ 112 h 123"/>
                <a:gd name="T6" fmla="*/ 112 w 126"/>
                <a:gd name="T7" fmla="*/ 0 h 123"/>
                <a:gd name="T8" fmla="*/ 126 w 126"/>
                <a:gd name="T9" fmla="*/ 0 h 123"/>
                <a:gd name="T10" fmla="*/ 71 w 126"/>
                <a:gd name="T11" fmla="*/ 123 h 123"/>
                <a:gd name="T12" fmla="*/ 55 w 126"/>
                <a:gd name="T13" fmla="*/ 123 h 123"/>
                <a:gd name="T14" fmla="*/ 0 w 126"/>
                <a:gd name="T15" fmla="*/ 0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 h="123">
                  <a:moveTo>
                    <a:pt x="0" y="0"/>
                  </a:moveTo>
                  <a:lnTo>
                    <a:pt x="13" y="0"/>
                  </a:lnTo>
                  <a:lnTo>
                    <a:pt x="63" y="112"/>
                  </a:lnTo>
                  <a:lnTo>
                    <a:pt x="112" y="0"/>
                  </a:lnTo>
                  <a:lnTo>
                    <a:pt x="126" y="0"/>
                  </a:lnTo>
                  <a:lnTo>
                    <a:pt x="71" y="123"/>
                  </a:lnTo>
                  <a:lnTo>
                    <a:pt x="55" y="123"/>
                  </a:lnTo>
                  <a:lnTo>
                    <a:pt x="0" y="0"/>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49" name="Freeform 40"/>
            <p:cNvSpPr>
              <a:spLocks noEditPoints="1"/>
            </p:cNvSpPr>
            <p:nvPr/>
          </p:nvSpPr>
          <p:spPr bwMode="auto">
            <a:xfrm>
              <a:off x="7088" y="3374"/>
              <a:ext cx="27" cy="38"/>
            </a:xfrm>
            <a:custGeom>
              <a:avLst/>
              <a:gdLst>
                <a:gd name="T0" fmla="*/ 71 w 118"/>
                <a:gd name="T1" fmla="*/ 0 h 161"/>
                <a:gd name="T2" fmla="*/ 86 w 118"/>
                <a:gd name="T3" fmla="*/ 0 h 161"/>
                <a:gd name="T4" fmla="*/ 66 w 118"/>
                <a:gd name="T5" fmla="*/ 25 h 161"/>
                <a:gd name="T6" fmla="*/ 56 w 118"/>
                <a:gd name="T7" fmla="*/ 25 h 161"/>
                <a:gd name="T8" fmla="*/ 71 w 118"/>
                <a:gd name="T9" fmla="*/ 0 h 161"/>
                <a:gd name="T10" fmla="*/ 53 w 118"/>
                <a:gd name="T11" fmla="*/ 108 h 161"/>
                <a:gd name="T12" fmla="*/ 0 w 118"/>
                <a:gd name="T13" fmla="*/ 38 h 161"/>
                <a:gd name="T14" fmla="*/ 15 w 118"/>
                <a:gd name="T15" fmla="*/ 38 h 161"/>
                <a:gd name="T16" fmla="*/ 59 w 118"/>
                <a:gd name="T17" fmla="*/ 98 h 161"/>
                <a:gd name="T18" fmla="*/ 103 w 118"/>
                <a:gd name="T19" fmla="*/ 38 h 161"/>
                <a:gd name="T20" fmla="*/ 118 w 118"/>
                <a:gd name="T21" fmla="*/ 38 h 161"/>
                <a:gd name="T22" fmla="*/ 65 w 118"/>
                <a:gd name="T23" fmla="*/ 108 h 161"/>
                <a:gd name="T24" fmla="*/ 65 w 118"/>
                <a:gd name="T25" fmla="*/ 161 h 161"/>
                <a:gd name="T26" fmla="*/ 53 w 118"/>
                <a:gd name="T27" fmla="*/ 161 h 161"/>
                <a:gd name="T28" fmla="*/ 53 w 118"/>
                <a:gd name="T29" fmla="*/ 108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161">
                  <a:moveTo>
                    <a:pt x="71" y="0"/>
                  </a:moveTo>
                  <a:lnTo>
                    <a:pt x="86" y="0"/>
                  </a:lnTo>
                  <a:lnTo>
                    <a:pt x="66" y="25"/>
                  </a:lnTo>
                  <a:lnTo>
                    <a:pt x="56" y="25"/>
                  </a:lnTo>
                  <a:lnTo>
                    <a:pt x="71" y="0"/>
                  </a:lnTo>
                  <a:close/>
                  <a:moveTo>
                    <a:pt x="53" y="108"/>
                  </a:moveTo>
                  <a:lnTo>
                    <a:pt x="0" y="38"/>
                  </a:lnTo>
                  <a:lnTo>
                    <a:pt x="15" y="38"/>
                  </a:lnTo>
                  <a:lnTo>
                    <a:pt x="59" y="98"/>
                  </a:lnTo>
                  <a:lnTo>
                    <a:pt x="103" y="38"/>
                  </a:lnTo>
                  <a:lnTo>
                    <a:pt x="118" y="38"/>
                  </a:lnTo>
                  <a:lnTo>
                    <a:pt x="65" y="108"/>
                  </a:lnTo>
                  <a:lnTo>
                    <a:pt x="65" y="161"/>
                  </a:lnTo>
                  <a:lnTo>
                    <a:pt x="53" y="161"/>
                  </a:lnTo>
                  <a:lnTo>
                    <a:pt x="53" y="108"/>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50" name="Freeform 41"/>
            <p:cNvSpPr>
              <a:spLocks/>
            </p:cNvSpPr>
            <p:nvPr/>
          </p:nvSpPr>
          <p:spPr bwMode="auto">
            <a:xfrm>
              <a:off x="7121" y="3382"/>
              <a:ext cx="29" cy="31"/>
            </a:xfrm>
            <a:custGeom>
              <a:avLst/>
              <a:gdLst>
                <a:gd name="T0" fmla="*/ 64 w 124"/>
                <a:gd name="T1" fmla="*/ 12 h 130"/>
                <a:gd name="T2" fmla="*/ 12 w 124"/>
                <a:gd name="T3" fmla="*/ 65 h 130"/>
                <a:gd name="T4" fmla="*/ 62 w 124"/>
                <a:gd name="T5" fmla="*/ 118 h 130"/>
                <a:gd name="T6" fmla="*/ 111 w 124"/>
                <a:gd name="T7" fmla="*/ 81 h 130"/>
                <a:gd name="T8" fmla="*/ 124 w 124"/>
                <a:gd name="T9" fmla="*/ 81 h 130"/>
                <a:gd name="T10" fmla="*/ 62 w 124"/>
                <a:gd name="T11" fmla="*/ 130 h 130"/>
                <a:gd name="T12" fmla="*/ 0 w 124"/>
                <a:gd name="T13" fmla="*/ 65 h 130"/>
                <a:gd name="T14" fmla="*/ 65 w 124"/>
                <a:gd name="T15" fmla="*/ 0 h 130"/>
                <a:gd name="T16" fmla="*/ 122 w 124"/>
                <a:gd name="T17" fmla="*/ 44 h 130"/>
                <a:gd name="T18" fmla="*/ 109 w 124"/>
                <a:gd name="T19" fmla="*/ 44 h 130"/>
                <a:gd name="T20" fmla="*/ 64 w 124"/>
                <a:gd name="T21" fmla="*/ 12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130">
                  <a:moveTo>
                    <a:pt x="64" y="12"/>
                  </a:moveTo>
                  <a:cubicBezTo>
                    <a:pt x="32" y="12"/>
                    <a:pt x="12" y="32"/>
                    <a:pt x="12" y="65"/>
                  </a:cubicBezTo>
                  <a:cubicBezTo>
                    <a:pt x="12" y="98"/>
                    <a:pt x="32" y="118"/>
                    <a:pt x="62" y="118"/>
                  </a:cubicBezTo>
                  <a:cubicBezTo>
                    <a:pt x="87" y="118"/>
                    <a:pt x="106" y="104"/>
                    <a:pt x="111" y="81"/>
                  </a:cubicBezTo>
                  <a:lnTo>
                    <a:pt x="124" y="81"/>
                  </a:lnTo>
                  <a:cubicBezTo>
                    <a:pt x="118" y="111"/>
                    <a:pt x="95" y="130"/>
                    <a:pt x="62" y="130"/>
                  </a:cubicBezTo>
                  <a:cubicBezTo>
                    <a:pt x="25" y="130"/>
                    <a:pt x="0" y="105"/>
                    <a:pt x="0" y="65"/>
                  </a:cubicBezTo>
                  <a:cubicBezTo>
                    <a:pt x="0" y="25"/>
                    <a:pt x="24" y="0"/>
                    <a:pt x="65" y="0"/>
                  </a:cubicBezTo>
                  <a:cubicBezTo>
                    <a:pt x="97" y="0"/>
                    <a:pt x="118" y="17"/>
                    <a:pt x="122" y="44"/>
                  </a:cubicBezTo>
                  <a:lnTo>
                    <a:pt x="109" y="44"/>
                  </a:lnTo>
                  <a:cubicBezTo>
                    <a:pt x="105" y="24"/>
                    <a:pt x="89" y="12"/>
                    <a:pt x="64" y="12"/>
                  </a:cubicBez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51" name="Freeform 42"/>
            <p:cNvSpPr>
              <a:spLocks/>
            </p:cNvSpPr>
            <p:nvPr/>
          </p:nvSpPr>
          <p:spPr bwMode="auto">
            <a:xfrm>
              <a:off x="7157" y="3383"/>
              <a:ext cx="24" cy="29"/>
            </a:xfrm>
            <a:custGeom>
              <a:avLst/>
              <a:gdLst>
                <a:gd name="T0" fmla="*/ 0 w 105"/>
                <a:gd name="T1" fmla="*/ 0 h 123"/>
                <a:gd name="T2" fmla="*/ 12 w 105"/>
                <a:gd name="T3" fmla="*/ 0 h 123"/>
                <a:gd name="T4" fmla="*/ 12 w 105"/>
                <a:gd name="T5" fmla="*/ 51 h 123"/>
                <a:gd name="T6" fmla="*/ 93 w 105"/>
                <a:gd name="T7" fmla="*/ 51 h 123"/>
                <a:gd name="T8" fmla="*/ 93 w 105"/>
                <a:gd name="T9" fmla="*/ 0 h 123"/>
                <a:gd name="T10" fmla="*/ 105 w 105"/>
                <a:gd name="T11" fmla="*/ 0 h 123"/>
                <a:gd name="T12" fmla="*/ 105 w 105"/>
                <a:gd name="T13" fmla="*/ 123 h 123"/>
                <a:gd name="T14" fmla="*/ 93 w 105"/>
                <a:gd name="T15" fmla="*/ 123 h 123"/>
                <a:gd name="T16" fmla="*/ 93 w 105"/>
                <a:gd name="T17" fmla="*/ 63 h 123"/>
                <a:gd name="T18" fmla="*/ 12 w 105"/>
                <a:gd name="T19" fmla="*/ 63 h 123"/>
                <a:gd name="T20" fmla="*/ 12 w 105"/>
                <a:gd name="T21" fmla="*/ 123 h 123"/>
                <a:gd name="T22" fmla="*/ 0 w 105"/>
                <a:gd name="T23" fmla="*/ 123 h 123"/>
                <a:gd name="T24" fmla="*/ 0 w 105"/>
                <a:gd name="T2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123">
                  <a:moveTo>
                    <a:pt x="0" y="0"/>
                  </a:moveTo>
                  <a:lnTo>
                    <a:pt x="12" y="0"/>
                  </a:lnTo>
                  <a:lnTo>
                    <a:pt x="12" y="51"/>
                  </a:lnTo>
                  <a:lnTo>
                    <a:pt x="93" y="51"/>
                  </a:lnTo>
                  <a:lnTo>
                    <a:pt x="93" y="0"/>
                  </a:lnTo>
                  <a:lnTo>
                    <a:pt x="105" y="0"/>
                  </a:lnTo>
                  <a:lnTo>
                    <a:pt x="105" y="123"/>
                  </a:lnTo>
                  <a:lnTo>
                    <a:pt x="93" y="123"/>
                  </a:lnTo>
                  <a:lnTo>
                    <a:pt x="93" y="63"/>
                  </a:lnTo>
                  <a:lnTo>
                    <a:pt x="12" y="63"/>
                  </a:lnTo>
                  <a:lnTo>
                    <a:pt x="12" y="123"/>
                  </a:lnTo>
                  <a:lnTo>
                    <a:pt x="0" y="123"/>
                  </a:lnTo>
                  <a:lnTo>
                    <a:pt x="0" y="0"/>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52" name="Freeform 43"/>
            <p:cNvSpPr>
              <a:spLocks noEditPoints="1"/>
            </p:cNvSpPr>
            <p:nvPr/>
          </p:nvSpPr>
          <p:spPr bwMode="auto">
            <a:xfrm>
              <a:off x="7190" y="3382"/>
              <a:ext cx="30" cy="31"/>
            </a:xfrm>
            <a:custGeom>
              <a:avLst/>
              <a:gdLst>
                <a:gd name="T0" fmla="*/ 117 w 130"/>
                <a:gd name="T1" fmla="*/ 65 h 130"/>
                <a:gd name="T2" fmla="*/ 65 w 130"/>
                <a:gd name="T3" fmla="*/ 12 h 130"/>
                <a:gd name="T4" fmla="*/ 13 w 130"/>
                <a:gd name="T5" fmla="*/ 65 h 130"/>
                <a:gd name="T6" fmla="*/ 65 w 130"/>
                <a:gd name="T7" fmla="*/ 118 h 130"/>
                <a:gd name="T8" fmla="*/ 117 w 130"/>
                <a:gd name="T9" fmla="*/ 65 h 130"/>
                <a:gd name="T10" fmla="*/ 65 w 130"/>
                <a:gd name="T11" fmla="*/ 130 h 130"/>
                <a:gd name="T12" fmla="*/ 0 w 130"/>
                <a:gd name="T13" fmla="*/ 65 h 130"/>
                <a:gd name="T14" fmla="*/ 65 w 130"/>
                <a:gd name="T15" fmla="*/ 0 h 130"/>
                <a:gd name="T16" fmla="*/ 130 w 130"/>
                <a:gd name="T17" fmla="*/ 65 h 130"/>
                <a:gd name="T18" fmla="*/ 65 w 130"/>
                <a:gd name="T19"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30">
                  <a:moveTo>
                    <a:pt x="117" y="65"/>
                  </a:moveTo>
                  <a:cubicBezTo>
                    <a:pt x="117" y="32"/>
                    <a:pt x="98" y="12"/>
                    <a:pt x="65" y="12"/>
                  </a:cubicBezTo>
                  <a:cubicBezTo>
                    <a:pt x="32" y="12"/>
                    <a:pt x="13" y="32"/>
                    <a:pt x="13" y="65"/>
                  </a:cubicBezTo>
                  <a:cubicBezTo>
                    <a:pt x="13" y="99"/>
                    <a:pt x="32" y="118"/>
                    <a:pt x="65" y="118"/>
                  </a:cubicBezTo>
                  <a:cubicBezTo>
                    <a:pt x="98" y="118"/>
                    <a:pt x="117" y="99"/>
                    <a:pt x="117" y="65"/>
                  </a:cubicBezTo>
                  <a:close/>
                  <a:moveTo>
                    <a:pt x="65" y="130"/>
                  </a:moveTo>
                  <a:cubicBezTo>
                    <a:pt x="24" y="130"/>
                    <a:pt x="0" y="106"/>
                    <a:pt x="0" y="65"/>
                  </a:cubicBezTo>
                  <a:cubicBezTo>
                    <a:pt x="0" y="25"/>
                    <a:pt x="24" y="0"/>
                    <a:pt x="65" y="0"/>
                  </a:cubicBezTo>
                  <a:cubicBezTo>
                    <a:pt x="105" y="0"/>
                    <a:pt x="130" y="25"/>
                    <a:pt x="130" y="65"/>
                  </a:cubicBezTo>
                  <a:cubicBezTo>
                    <a:pt x="130" y="106"/>
                    <a:pt x="105" y="130"/>
                    <a:pt x="65" y="130"/>
                  </a:cubicBez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53" name="Freeform 44"/>
            <p:cNvSpPr>
              <a:spLocks/>
            </p:cNvSpPr>
            <p:nvPr/>
          </p:nvSpPr>
          <p:spPr bwMode="auto">
            <a:xfrm>
              <a:off x="7224" y="3383"/>
              <a:ext cx="29" cy="29"/>
            </a:xfrm>
            <a:custGeom>
              <a:avLst/>
              <a:gdLst>
                <a:gd name="T0" fmla="*/ 0 w 126"/>
                <a:gd name="T1" fmla="*/ 0 h 123"/>
                <a:gd name="T2" fmla="*/ 13 w 126"/>
                <a:gd name="T3" fmla="*/ 0 h 123"/>
                <a:gd name="T4" fmla="*/ 63 w 126"/>
                <a:gd name="T5" fmla="*/ 112 h 123"/>
                <a:gd name="T6" fmla="*/ 113 w 126"/>
                <a:gd name="T7" fmla="*/ 0 h 123"/>
                <a:gd name="T8" fmla="*/ 126 w 126"/>
                <a:gd name="T9" fmla="*/ 0 h 123"/>
                <a:gd name="T10" fmla="*/ 71 w 126"/>
                <a:gd name="T11" fmla="*/ 123 h 123"/>
                <a:gd name="T12" fmla="*/ 55 w 126"/>
                <a:gd name="T13" fmla="*/ 123 h 123"/>
                <a:gd name="T14" fmla="*/ 0 w 126"/>
                <a:gd name="T15" fmla="*/ 0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 h="123">
                  <a:moveTo>
                    <a:pt x="0" y="0"/>
                  </a:moveTo>
                  <a:lnTo>
                    <a:pt x="13" y="0"/>
                  </a:lnTo>
                  <a:lnTo>
                    <a:pt x="63" y="112"/>
                  </a:lnTo>
                  <a:lnTo>
                    <a:pt x="113" y="0"/>
                  </a:lnTo>
                  <a:lnTo>
                    <a:pt x="126" y="0"/>
                  </a:lnTo>
                  <a:lnTo>
                    <a:pt x="71" y="123"/>
                  </a:lnTo>
                  <a:lnTo>
                    <a:pt x="55" y="123"/>
                  </a:lnTo>
                  <a:lnTo>
                    <a:pt x="0" y="0"/>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54" name="Freeform 45"/>
            <p:cNvSpPr>
              <a:spLocks/>
            </p:cNvSpPr>
            <p:nvPr/>
          </p:nvSpPr>
          <p:spPr bwMode="auto">
            <a:xfrm>
              <a:off x="7257" y="3383"/>
              <a:ext cx="27" cy="29"/>
            </a:xfrm>
            <a:custGeom>
              <a:avLst/>
              <a:gdLst>
                <a:gd name="T0" fmla="*/ 53 w 118"/>
                <a:gd name="T1" fmla="*/ 70 h 123"/>
                <a:gd name="T2" fmla="*/ 0 w 118"/>
                <a:gd name="T3" fmla="*/ 0 h 123"/>
                <a:gd name="T4" fmla="*/ 15 w 118"/>
                <a:gd name="T5" fmla="*/ 0 h 123"/>
                <a:gd name="T6" fmla="*/ 59 w 118"/>
                <a:gd name="T7" fmla="*/ 60 h 123"/>
                <a:gd name="T8" fmla="*/ 103 w 118"/>
                <a:gd name="T9" fmla="*/ 0 h 123"/>
                <a:gd name="T10" fmla="*/ 118 w 118"/>
                <a:gd name="T11" fmla="*/ 0 h 123"/>
                <a:gd name="T12" fmla="*/ 65 w 118"/>
                <a:gd name="T13" fmla="*/ 70 h 123"/>
                <a:gd name="T14" fmla="*/ 65 w 118"/>
                <a:gd name="T15" fmla="*/ 123 h 123"/>
                <a:gd name="T16" fmla="*/ 53 w 118"/>
                <a:gd name="T17" fmla="*/ 123 h 123"/>
                <a:gd name="T18" fmla="*/ 53 w 118"/>
                <a:gd name="T19" fmla="*/ 7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123">
                  <a:moveTo>
                    <a:pt x="53" y="70"/>
                  </a:moveTo>
                  <a:lnTo>
                    <a:pt x="0" y="0"/>
                  </a:lnTo>
                  <a:lnTo>
                    <a:pt x="15" y="0"/>
                  </a:lnTo>
                  <a:lnTo>
                    <a:pt x="59" y="60"/>
                  </a:lnTo>
                  <a:lnTo>
                    <a:pt x="103" y="0"/>
                  </a:lnTo>
                  <a:lnTo>
                    <a:pt x="118" y="0"/>
                  </a:lnTo>
                  <a:lnTo>
                    <a:pt x="65" y="70"/>
                  </a:lnTo>
                  <a:lnTo>
                    <a:pt x="65" y="123"/>
                  </a:lnTo>
                  <a:lnTo>
                    <a:pt x="53" y="123"/>
                  </a:lnTo>
                  <a:lnTo>
                    <a:pt x="53" y="70"/>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55" name="Rectangle 46"/>
            <p:cNvSpPr>
              <a:spLocks noChangeArrowheads="1"/>
            </p:cNvSpPr>
            <p:nvPr/>
          </p:nvSpPr>
          <p:spPr bwMode="auto">
            <a:xfrm>
              <a:off x="4205" y="3032"/>
              <a:ext cx="604" cy="419"/>
            </a:xfrm>
            <a:prstGeom prst="rect">
              <a:avLst/>
            </a:prstGeom>
            <a:solidFill>
              <a:srgbClr val="FE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56" name="Rectangle 47"/>
            <p:cNvSpPr>
              <a:spLocks noChangeArrowheads="1"/>
            </p:cNvSpPr>
            <p:nvPr/>
          </p:nvSpPr>
          <p:spPr bwMode="auto">
            <a:xfrm>
              <a:off x="4217" y="3043"/>
              <a:ext cx="580" cy="396"/>
            </a:xfrm>
            <a:prstGeom prst="rect">
              <a:avLst/>
            </a:prstGeom>
            <a:solidFill>
              <a:srgbClr val="044D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57" name="Freeform 48"/>
            <p:cNvSpPr>
              <a:spLocks/>
            </p:cNvSpPr>
            <p:nvPr/>
          </p:nvSpPr>
          <p:spPr bwMode="auto">
            <a:xfrm>
              <a:off x="4487" y="3091"/>
              <a:ext cx="40" cy="39"/>
            </a:xfrm>
            <a:custGeom>
              <a:avLst/>
              <a:gdLst>
                <a:gd name="T0" fmla="*/ 33 w 174"/>
                <a:gd name="T1" fmla="*/ 166 h 166"/>
                <a:gd name="T2" fmla="*/ 87 w 174"/>
                <a:gd name="T3" fmla="*/ 127 h 166"/>
                <a:gd name="T4" fmla="*/ 140 w 174"/>
                <a:gd name="T5" fmla="*/ 166 h 166"/>
                <a:gd name="T6" fmla="*/ 120 w 174"/>
                <a:gd name="T7" fmla="*/ 103 h 166"/>
                <a:gd name="T8" fmla="*/ 174 w 174"/>
                <a:gd name="T9" fmla="*/ 64 h 166"/>
                <a:gd name="T10" fmla="*/ 107 w 174"/>
                <a:gd name="T11" fmla="*/ 64 h 166"/>
                <a:gd name="T12" fmla="*/ 87 w 174"/>
                <a:gd name="T13" fmla="*/ 0 h 166"/>
                <a:gd name="T14" fmla="*/ 66 w 174"/>
                <a:gd name="T15" fmla="*/ 64 h 166"/>
                <a:gd name="T16" fmla="*/ 0 w 174"/>
                <a:gd name="T17" fmla="*/ 64 h 166"/>
                <a:gd name="T18" fmla="*/ 54 w 174"/>
                <a:gd name="T19" fmla="*/ 103 h 166"/>
                <a:gd name="T20" fmla="*/ 33 w 174"/>
                <a:gd name="T21"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66">
                  <a:moveTo>
                    <a:pt x="33" y="166"/>
                  </a:moveTo>
                  <a:lnTo>
                    <a:pt x="87" y="127"/>
                  </a:lnTo>
                  <a:lnTo>
                    <a:pt x="140" y="166"/>
                  </a:lnTo>
                  <a:lnTo>
                    <a:pt x="120" y="103"/>
                  </a:lnTo>
                  <a:lnTo>
                    <a:pt x="174" y="64"/>
                  </a:lnTo>
                  <a:lnTo>
                    <a:pt x="107" y="64"/>
                  </a:lnTo>
                  <a:lnTo>
                    <a:pt x="87" y="0"/>
                  </a:lnTo>
                  <a:lnTo>
                    <a:pt x="66" y="64"/>
                  </a:lnTo>
                  <a:lnTo>
                    <a:pt x="0" y="64"/>
                  </a:lnTo>
                  <a:lnTo>
                    <a:pt x="54" y="103"/>
                  </a:lnTo>
                  <a:lnTo>
                    <a:pt x="33" y="166"/>
                  </a:lnTo>
                  <a:close/>
                </a:path>
              </a:pathLst>
            </a:custGeom>
            <a:solidFill>
              <a:srgbClr val="FF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58" name="Freeform 49"/>
            <p:cNvSpPr>
              <a:spLocks/>
            </p:cNvSpPr>
            <p:nvPr/>
          </p:nvSpPr>
          <p:spPr bwMode="auto">
            <a:xfrm>
              <a:off x="4423" y="3108"/>
              <a:ext cx="40" cy="39"/>
            </a:xfrm>
            <a:custGeom>
              <a:avLst/>
              <a:gdLst>
                <a:gd name="T0" fmla="*/ 34 w 175"/>
                <a:gd name="T1" fmla="*/ 166 h 166"/>
                <a:gd name="T2" fmla="*/ 87 w 175"/>
                <a:gd name="T3" fmla="*/ 127 h 166"/>
                <a:gd name="T4" fmla="*/ 141 w 175"/>
                <a:gd name="T5" fmla="*/ 166 h 166"/>
                <a:gd name="T6" fmla="*/ 120 w 175"/>
                <a:gd name="T7" fmla="*/ 103 h 166"/>
                <a:gd name="T8" fmla="*/ 175 w 175"/>
                <a:gd name="T9" fmla="*/ 64 h 166"/>
                <a:gd name="T10" fmla="*/ 108 w 175"/>
                <a:gd name="T11" fmla="*/ 64 h 166"/>
                <a:gd name="T12" fmla="*/ 87 w 175"/>
                <a:gd name="T13" fmla="*/ 0 h 166"/>
                <a:gd name="T14" fmla="*/ 67 w 175"/>
                <a:gd name="T15" fmla="*/ 64 h 166"/>
                <a:gd name="T16" fmla="*/ 0 w 175"/>
                <a:gd name="T17" fmla="*/ 64 h 166"/>
                <a:gd name="T18" fmla="*/ 54 w 175"/>
                <a:gd name="T19" fmla="*/ 103 h 166"/>
                <a:gd name="T20" fmla="*/ 34 w 175"/>
                <a:gd name="T21"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166">
                  <a:moveTo>
                    <a:pt x="34" y="166"/>
                  </a:moveTo>
                  <a:lnTo>
                    <a:pt x="87" y="127"/>
                  </a:lnTo>
                  <a:lnTo>
                    <a:pt x="141" y="166"/>
                  </a:lnTo>
                  <a:lnTo>
                    <a:pt x="120" y="103"/>
                  </a:lnTo>
                  <a:lnTo>
                    <a:pt x="175" y="64"/>
                  </a:lnTo>
                  <a:lnTo>
                    <a:pt x="108" y="64"/>
                  </a:lnTo>
                  <a:lnTo>
                    <a:pt x="87" y="0"/>
                  </a:lnTo>
                  <a:lnTo>
                    <a:pt x="67" y="64"/>
                  </a:lnTo>
                  <a:lnTo>
                    <a:pt x="0" y="64"/>
                  </a:lnTo>
                  <a:lnTo>
                    <a:pt x="54" y="103"/>
                  </a:lnTo>
                  <a:lnTo>
                    <a:pt x="34" y="166"/>
                  </a:lnTo>
                  <a:close/>
                </a:path>
              </a:pathLst>
            </a:custGeom>
            <a:solidFill>
              <a:srgbClr val="FF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59" name="Freeform 50"/>
            <p:cNvSpPr>
              <a:spLocks/>
            </p:cNvSpPr>
            <p:nvPr/>
          </p:nvSpPr>
          <p:spPr bwMode="auto">
            <a:xfrm>
              <a:off x="4377" y="3156"/>
              <a:ext cx="40" cy="39"/>
            </a:xfrm>
            <a:custGeom>
              <a:avLst/>
              <a:gdLst>
                <a:gd name="T0" fmla="*/ 88 w 175"/>
                <a:gd name="T1" fmla="*/ 0 h 166"/>
                <a:gd name="T2" fmla="*/ 67 w 175"/>
                <a:gd name="T3" fmla="*/ 64 h 166"/>
                <a:gd name="T4" fmla="*/ 0 w 175"/>
                <a:gd name="T5" fmla="*/ 64 h 166"/>
                <a:gd name="T6" fmla="*/ 55 w 175"/>
                <a:gd name="T7" fmla="*/ 103 h 166"/>
                <a:gd name="T8" fmla="*/ 34 w 175"/>
                <a:gd name="T9" fmla="*/ 166 h 166"/>
                <a:gd name="T10" fmla="*/ 88 w 175"/>
                <a:gd name="T11" fmla="*/ 127 h 166"/>
                <a:gd name="T12" fmla="*/ 141 w 175"/>
                <a:gd name="T13" fmla="*/ 166 h 166"/>
                <a:gd name="T14" fmla="*/ 121 w 175"/>
                <a:gd name="T15" fmla="*/ 103 h 166"/>
                <a:gd name="T16" fmla="*/ 175 w 175"/>
                <a:gd name="T17" fmla="*/ 64 h 166"/>
                <a:gd name="T18" fmla="*/ 108 w 175"/>
                <a:gd name="T19" fmla="*/ 64 h 166"/>
                <a:gd name="T20" fmla="*/ 88 w 175"/>
                <a:gd name="T21"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166">
                  <a:moveTo>
                    <a:pt x="88" y="0"/>
                  </a:moveTo>
                  <a:lnTo>
                    <a:pt x="67" y="64"/>
                  </a:lnTo>
                  <a:lnTo>
                    <a:pt x="0" y="64"/>
                  </a:lnTo>
                  <a:lnTo>
                    <a:pt x="55" y="103"/>
                  </a:lnTo>
                  <a:lnTo>
                    <a:pt x="34" y="166"/>
                  </a:lnTo>
                  <a:lnTo>
                    <a:pt x="88" y="127"/>
                  </a:lnTo>
                  <a:lnTo>
                    <a:pt x="141" y="166"/>
                  </a:lnTo>
                  <a:lnTo>
                    <a:pt x="121" y="103"/>
                  </a:lnTo>
                  <a:lnTo>
                    <a:pt x="175" y="64"/>
                  </a:lnTo>
                  <a:lnTo>
                    <a:pt x="108" y="64"/>
                  </a:lnTo>
                  <a:lnTo>
                    <a:pt x="88" y="0"/>
                  </a:lnTo>
                  <a:close/>
                </a:path>
              </a:pathLst>
            </a:custGeom>
            <a:solidFill>
              <a:srgbClr val="FF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60" name="Freeform 51"/>
            <p:cNvSpPr>
              <a:spLocks/>
            </p:cNvSpPr>
            <p:nvPr/>
          </p:nvSpPr>
          <p:spPr bwMode="auto">
            <a:xfrm>
              <a:off x="4360" y="3221"/>
              <a:ext cx="40" cy="38"/>
            </a:xfrm>
            <a:custGeom>
              <a:avLst/>
              <a:gdLst>
                <a:gd name="T0" fmla="*/ 88 w 175"/>
                <a:gd name="T1" fmla="*/ 127 h 166"/>
                <a:gd name="T2" fmla="*/ 141 w 175"/>
                <a:gd name="T3" fmla="*/ 166 h 166"/>
                <a:gd name="T4" fmla="*/ 121 w 175"/>
                <a:gd name="T5" fmla="*/ 102 h 166"/>
                <a:gd name="T6" fmla="*/ 175 w 175"/>
                <a:gd name="T7" fmla="*/ 63 h 166"/>
                <a:gd name="T8" fmla="*/ 108 w 175"/>
                <a:gd name="T9" fmla="*/ 63 h 166"/>
                <a:gd name="T10" fmla="*/ 88 w 175"/>
                <a:gd name="T11" fmla="*/ 0 h 166"/>
                <a:gd name="T12" fmla="*/ 67 w 175"/>
                <a:gd name="T13" fmla="*/ 64 h 166"/>
                <a:gd name="T14" fmla="*/ 0 w 175"/>
                <a:gd name="T15" fmla="*/ 63 h 166"/>
                <a:gd name="T16" fmla="*/ 54 w 175"/>
                <a:gd name="T17" fmla="*/ 102 h 166"/>
                <a:gd name="T18" fmla="*/ 34 w 175"/>
                <a:gd name="T19" fmla="*/ 166 h 166"/>
                <a:gd name="T20" fmla="*/ 88 w 175"/>
                <a:gd name="T21" fmla="*/ 127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166">
                  <a:moveTo>
                    <a:pt x="88" y="127"/>
                  </a:moveTo>
                  <a:lnTo>
                    <a:pt x="141" y="166"/>
                  </a:lnTo>
                  <a:lnTo>
                    <a:pt x="121" y="102"/>
                  </a:lnTo>
                  <a:lnTo>
                    <a:pt x="175" y="63"/>
                  </a:lnTo>
                  <a:lnTo>
                    <a:pt x="108" y="63"/>
                  </a:lnTo>
                  <a:lnTo>
                    <a:pt x="88" y="0"/>
                  </a:lnTo>
                  <a:lnTo>
                    <a:pt x="67" y="64"/>
                  </a:lnTo>
                  <a:lnTo>
                    <a:pt x="0" y="63"/>
                  </a:lnTo>
                  <a:lnTo>
                    <a:pt x="54" y="102"/>
                  </a:lnTo>
                  <a:lnTo>
                    <a:pt x="34" y="166"/>
                  </a:lnTo>
                  <a:lnTo>
                    <a:pt x="88" y="127"/>
                  </a:lnTo>
                  <a:close/>
                </a:path>
              </a:pathLst>
            </a:custGeom>
            <a:solidFill>
              <a:srgbClr val="FF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61" name="Freeform 52"/>
            <p:cNvSpPr>
              <a:spLocks/>
            </p:cNvSpPr>
            <p:nvPr/>
          </p:nvSpPr>
          <p:spPr bwMode="auto">
            <a:xfrm>
              <a:off x="4377" y="3285"/>
              <a:ext cx="40" cy="39"/>
            </a:xfrm>
            <a:custGeom>
              <a:avLst/>
              <a:gdLst>
                <a:gd name="T0" fmla="*/ 108 w 175"/>
                <a:gd name="T1" fmla="*/ 64 h 166"/>
                <a:gd name="T2" fmla="*/ 88 w 175"/>
                <a:gd name="T3" fmla="*/ 0 h 166"/>
                <a:gd name="T4" fmla="*/ 67 w 175"/>
                <a:gd name="T5" fmla="*/ 64 h 166"/>
                <a:gd name="T6" fmla="*/ 0 w 175"/>
                <a:gd name="T7" fmla="*/ 64 h 166"/>
                <a:gd name="T8" fmla="*/ 55 w 175"/>
                <a:gd name="T9" fmla="*/ 103 h 166"/>
                <a:gd name="T10" fmla="*/ 34 w 175"/>
                <a:gd name="T11" fmla="*/ 166 h 166"/>
                <a:gd name="T12" fmla="*/ 88 w 175"/>
                <a:gd name="T13" fmla="*/ 127 h 166"/>
                <a:gd name="T14" fmla="*/ 141 w 175"/>
                <a:gd name="T15" fmla="*/ 166 h 166"/>
                <a:gd name="T16" fmla="*/ 121 w 175"/>
                <a:gd name="T17" fmla="*/ 103 h 166"/>
                <a:gd name="T18" fmla="*/ 175 w 175"/>
                <a:gd name="T19" fmla="*/ 64 h 166"/>
                <a:gd name="T20" fmla="*/ 108 w 175"/>
                <a:gd name="T21" fmla="*/ 6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166">
                  <a:moveTo>
                    <a:pt x="108" y="64"/>
                  </a:moveTo>
                  <a:lnTo>
                    <a:pt x="88" y="0"/>
                  </a:lnTo>
                  <a:lnTo>
                    <a:pt x="67" y="64"/>
                  </a:lnTo>
                  <a:lnTo>
                    <a:pt x="0" y="64"/>
                  </a:lnTo>
                  <a:lnTo>
                    <a:pt x="55" y="103"/>
                  </a:lnTo>
                  <a:lnTo>
                    <a:pt x="34" y="166"/>
                  </a:lnTo>
                  <a:lnTo>
                    <a:pt x="88" y="127"/>
                  </a:lnTo>
                  <a:lnTo>
                    <a:pt x="141" y="166"/>
                  </a:lnTo>
                  <a:lnTo>
                    <a:pt x="121" y="103"/>
                  </a:lnTo>
                  <a:lnTo>
                    <a:pt x="175" y="64"/>
                  </a:lnTo>
                  <a:lnTo>
                    <a:pt x="108" y="64"/>
                  </a:lnTo>
                  <a:close/>
                </a:path>
              </a:pathLst>
            </a:custGeom>
            <a:solidFill>
              <a:srgbClr val="FF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62" name="Freeform 53"/>
            <p:cNvSpPr>
              <a:spLocks/>
            </p:cNvSpPr>
            <p:nvPr/>
          </p:nvSpPr>
          <p:spPr bwMode="auto">
            <a:xfrm>
              <a:off x="4423" y="3333"/>
              <a:ext cx="40" cy="39"/>
            </a:xfrm>
            <a:custGeom>
              <a:avLst/>
              <a:gdLst>
                <a:gd name="T0" fmla="*/ 108 w 175"/>
                <a:gd name="T1" fmla="*/ 63 h 166"/>
                <a:gd name="T2" fmla="*/ 88 w 175"/>
                <a:gd name="T3" fmla="*/ 0 h 166"/>
                <a:gd name="T4" fmla="*/ 67 w 175"/>
                <a:gd name="T5" fmla="*/ 64 h 166"/>
                <a:gd name="T6" fmla="*/ 0 w 175"/>
                <a:gd name="T7" fmla="*/ 63 h 166"/>
                <a:gd name="T8" fmla="*/ 55 w 175"/>
                <a:gd name="T9" fmla="*/ 102 h 166"/>
                <a:gd name="T10" fmla="*/ 34 w 175"/>
                <a:gd name="T11" fmla="*/ 166 h 166"/>
                <a:gd name="T12" fmla="*/ 88 w 175"/>
                <a:gd name="T13" fmla="*/ 127 h 166"/>
                <a:gd name="T14" fmla="*/ 141 w 175"/>
                <a:gd name="T15" fmla="*/ 166 h 166"/>
                <a:gd name="T16" fmla="*/ 121 w 175"/>
                <a:gd name="T17" fmla="*/ 102 h 166"/>
                <a:gd name="T18" fmla="*/ 175 w 175"/>
                <a:gd name="T19" fmla="*/ 63 h 166"/>
                <a:gd name="T20" fmla="*/ 108 w 175"/>
                <a:gd name="T21" fmla="*/ 6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166">
                  <a:moveTo>
                    <a:pt x="108" y="63"/>
                  </a:moveTo>
                  <a:lnTo>
                    <a:pt x="88" y="0"/>
                  </a:lnTo>
                  <a:lnTo>
                    <a:pt x="67" y="64"/>
                  </a:lnTo>
                  <a:lnTo>
                    <a:pt x="0" y="63"/>
                  </a:lnTo>
                  <a:lnTo>
                    <a:pt x="55" y="102"/>
                  </a:lnTo>
                  <a:lnTo>
                    <a:pt x="34" y="166"/>
                  </a:lnTo>
                  <a:lnTo>
                    <a:pt x="88" y="127"/>
                  </a:lnTo>
                  <a:lnTo>
                    <a:pt x="141" y="166"/>
                  </a:lnTo>
                  <a:lnTo>
                    <a:pt x="121" y="102"/>
                  </a:lnTo>
                  <a:lnTo>
                    <a:pt x="175" y="63"/>
                  </a:lnTo>
                  <a:lnTo>
                    <a:pt x="108" y="63"/>
                  </a:lnTo>
                  <a:close/>
                </a:path>
              </a:pathLst>
            </a:custGeom>
            <a:solidFill>
              <a:srgbClr val="FF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63" name="Freeform 54"/>
            <p:cNvSpPr>
              <a:spLocks/>
            </p:cNvSpPr>
            <p:nvPr/>
          </p:nvSpPr>
          <p:spPr bwMode="auto">
            <a:xfrm>
              <a:off x="4487" y="3350"/>
              <a:ext cx="40" cy="39"/>
            </a:xfrm>
            <a:custGeom>
              <a:avLst/>
              <a:gdLst>
                <a:gd name="T0" fmla="*/ 107 w 174"/>
                <a:gd name="T1" fmla="*/ 64 h 166"/>
                <a:gd name="T2" fmla="*/ 87 w 174"/>
                <a:gd name="T3" fmla="*/ 0 h 166"/>
                <a:gd name="T4" fmla="*/ 66 w 174"/>
                <a:gd name="T5" fmla="*/ 64 h 166"/>
                <a:gd name="T6" fmla="*/ 0 w 174"/>
                <a:gd name="T7" fmla="*/ 64 h 166"/>
                <a:gd name="T8" fmla="*/ 54 w 174"/>
                <a:gd name="T9" fmla="*/ 103 h 166"/>
                <a:gd name="T10" fmla="*/ 34 w 174"/>
                <a:gd name="T11" fmla="*/ 166 h 166"/>
                <a:gd name="T12" fmla="*/ 87 w 174"/>
                <a:gd name="T13" fmla="*/ 127 h 166"/>
                <a:gd name="T14" fmla="*/ 140 w 174"/>
                <a:gd name="T15" fmla="*/ 166 h 166"/>
                <a:gd name="T16" fmla="*/ 120 w 174"/>
                <a:gd name="T17" fmla="*/ 103 h 166"/>
                <a:gd name="T18" fmla="*/ 174 w 174"/>
                <a:gd name="T19" fmla="*/ 64 h 166"/>
                <a:gd name="T20" fmla="*/ 107 w 174"/>
                <a:gd name="T21" fmla="*/ 6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66">
                  <a:moveTo>
                    <a:pt x="107" y="64"/>
                  </a:moveTo>
                  <a:lnTo>
                    <a:pt x="87" y="0"/>
                  </a:lnTo>
                  <a:lnTo>
                    <a:pt x="66" y="64"/>
                  </a:lnTo>
                  <a:lnTo>
                    <a:pt x="0" y="64"/>
                  </a:lnTo>
                  <a:lnTo>
                    <a:pt x="54" y="103"/>
                  </a:lnTo>
                  <a:lnTo>
                    <a:pt x="34" y="166"/>
                  </a:lnTo>
                  <a:lnTo>
                    <a:pt x="87" y="127"/>
                  </a:lnTo>
                  <a:lnTo>
                    <a:pt x="140" y="166"/>
                  </a:lnTo>
                  <a:lnTo>
                    <a:pt x="120" y="103"/>
                  </a:lnTo>
                  <a:lnTo>
                    <a:pt x="174" y="64"/>
                  </a:lnTo>
                  <a:lnTo>
                    <a:pt x="107" y="64"/>
                  </a:lnTo>
                  <a:close/>
                </a:path>
              </a:pathLst>
            </a:custGeom>
            <a:solidFill>
              <a:srgbClr val="FF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64" name="Freeform 55"/>
            <p:cNvSpPr>
              <a:spLocks/>
            </p:cNvSpPr>
            <p:nvPr/>
          </p:nvSpPr>
          <p:spPr bwMode="auto">
            <a:xfrm>
              <a:off x="4550" y="3333"/>
              <a:ext cx="40" cy="39"/>
            </a:xfrm>
            <a:custGeom>
              <a:avLst/>
              <a:gdLst>
                <a:gd name="T0" fmla="*/ 108 w 175"/>
                <a:gd name="T1" fmla="*/ 63 h 166"/>
                <a:gd name="T2" fmla="*/ 87 w 175"/>
                <a:gd name="T3" fmla="*/ 0 h 166"/>
                <a:gd name="T4" fmla="*/ 67 w 175"/>
                <a:gd name="T5" fmla="*/ 64 h 166"/>
                <a:gd name="T6" fmla="*/ 0 w 175"/>
                <a:gd name="T7" fmla="*/ 63 h 166"/>
                <a:gd name="T8" fmla="*/ 54 w 175"/>
                <a:gd name="T9" fmla="*/ 102 h 166"/>
                <a:gd name="T10" fmla="*/ 34 w 175"/>
                <a:gd name="T11" fmla="*/ 166 h 166"/>
                <a:gd name="T12" fmla="*/ 87 w 175"/>
                <a:gd name="T13" fmla="*/ 127 h 166"/>
                <a:gd name="T14" fmla="*/ 141 w 175"/>
                <a:gd name="T15" fmla="*/ 166 h 166"/>
                <a:gd name="T16" fmla="*/ 120 w 175"/>
                <a:gd name="T17" fmla="*/ 102 h 166"/>
                <a:gd name="T18" fmla="*/ 175 w 175"/>
                <a:gd name="T19" fmla="*/ 63 h 166"/>
                <a:gd name="T20" fmla="*/ 108 w 175"/>
                <a:gd name="T21" fmla="*/ 6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166">
                  <a:moveTo>
                    <a:pt x="108" y="63"/>
                  </a:moveTo>
                  <a:lnTo>
                    <a:pt x="87" y="0"/>
                  </a:lnTo>
                  <a:lnTo>
                    <a:pt x="67" y="64"/>
                  </a:lnTo>
                  <a:lnTo>
                    <a:pt x="0" y="63"/>
                  </a:lnTo>
                  <a:lnTo>
                    <a:pt x="54" y="102"/>
                  </a:lnTo>
                  <a:lnTo>
                    <a:pt x="34" y="166"/>
                  </a:lnTo>
                  <a:lnTo>
                    <a:pt x="87" y="127"/>
                  </a:lnTo>
                  <a:lnTo>
                    <a:pt x="141" y="166"/>
                  </a:lnTo>
                  <a:lnTo>
                    <a:pt x="120" y="102"/>
                  </a:lnTo>
                  <a:lnTo>
                    <a:pt x="175" y="63"/>
                  </a:lnTo>
                  <a:lnTo>
                    <a:pt x="108" y="63"/>
                  </a:lnTo>
                  <a:close/>
                </a:path>
              </a:pathLst>
            </a:custGeom>
            <a:solidFill>
              <a:srgbClr val="FF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65" name="Freeform 56"/>
            <p:cNvSpPr>
              <a:spLocks/>
            </p:cNvSpPr>
            <p:nvPr/>
          </p:nvSpPr>
          <p:spPr bwMode="auto">
            <a:xfrm>
              <a:off x="4596" y="3285"/>
              <a:ext cx="40" cy="39"/>
            </a:xfrm>
            <a:custGeom>
              <a:avLst/>
              <a:gdLst>
                <a:gd name="T0" fmla="*/ 108 w 174"/>
                <a:gd name="T1" fmla="*/ 64 h 166"/>
                <a:gd name="T2" fmla="*/ 87 w 174"/>
                <a:gd name="T3" fmla="*/ 0 h 166"/>
                <a:gd name="T4" fmla="*/ 67 w 174"/>
                <a:gd name="T5" fmla="*/ 64 h 166"/>
                <a:gd name="T6" fmla="*/ 0 w 174"/>
                <a:gd name="T7" fmla="*/ 64 h 166"/>
                <a:gd name="T8" fmla="*/ 54 w 174"/>
                <a:gd name="T9" fmla="*/ 103 h 166"/>
                <a:gd name="T10" fmla="*/ 34 w 174"/>
                <a:gd name="T11" fmla="*/ 166 h 166"/>
                <a:gd name="T12" fmla="*/ 87 w 174"/>
                <a:gd name="T13" fmla="*/ 127 h 166"/>
                <a:gd name="T14" fmla="*/ 141 w 174"/>
                <a:gd name="T15" fmla="*/ 166 h 166"/>
                <a:gd name="T16" fmla="*/ 120 w 174"/>
                <a:gd name="T17" fmla="*/ 103 h 166"/>
                <a:gd name="T18" fmla="*/ 174 w 174"/>
                <a:gd name="T19" fmla="*/ 64 h 166"/>
                <a:gd name="T20" fmla="*/ 108 w 174"/>
                <a:gd name="T21" fmla="*/ 6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66">
                  <a:moveTo>
                    <a:pt x="108" y="64"/>
                  </a:moveTo>
                  <a:lnTo>
                    <a:pt x="87" y="0"/>
                  </a:lnTo>
                  <a:lnTo>
                    <a:pt x="67" y="64"/>
                  </a:lnTo>
                  <a:lnTo>
                    <a:pt x="0" y="64"/>
                  </a:lnTo>
                  <a:lnTo>
                    <a:pt x="54" y="103"/>
                  </a:lnTo>
                  <a:lnTo>
                    <a:pt x="34" y="166"/>
                  </a:lnTo>
                  <a:lnTo>
                    <a:pt x="87" y="127"/>
                  </a:lnTo>
                  <a:lnTo>
                    <a:pt x="141" y="166"/>
                  </a:lnTo>
                  <a:lnTo>
                    <a:pt x="120" y="103"/>
                  </a:lnTo>
                  <a:lnTo>
                    <a:pt x="174" y="64"/>
                  </a:lnTo>
                  <a:lnTo>
                    <a:pt x="108" y="64"/>
                  </a:lnTo>
                  <a:close/>
                </a:path>
              </a:pathLst>
            </a:custGeom>
            <a:solidFill>
              <a:srgbClr val="FF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66" name="Freeform 57"/>
            <p:cNvSpPr>
              <a:spLocks/>
            </p:cNvSpPr>
            <p:nvPr/>
          </p:nvSpPr>
          <p:spPr bwMode="auto">
            <a:xfrm>
              <a:off x="4613" y="3220"/>
              <a:ext cx="40" cy="39"/>
            </a:xfrm>
            <a:custGeom>
              <a:avLst/>
              <a:gdLst>
                <a:gd name="T0" fmla="*/ 175 w 175"/>
                <a:gd name="T1" fmla="*/ 64 h 166"/>
                <a:gd name="T2" fmla="*/ 108 w 175"/>
                <a:gd name="T3" fmla="*/ 64 h 166"/>
                <a:gd name="T4" fmla="*/ 88 w 175"/>
                <a:gd name="T5" fmla="*/ 0 h 166"/>
                <a:gd name="T6" fmla="*/ 67 w 175"/>
                <a:gd name="T7" fmla="*/ 64 h 166"/>
                <a:gd name="T8" fmla="*/ 0 w 175"/>
                <a:gd name="T9" fmla="*/ 64 h 166"/>
                <a:gd name="T10" fmla="*/ 54 w 175"/>
                <a:gd name="T11" fmla="*/ 103 h 166"/>
                <a:gd name="T12" fmla="*/ 34 w 175"/>
                <a:gd name="T13" fmla="*/ 166 h 166"/>
                <a:gd name="T14" fmla="*/ 88 w 175"/>
                <a:gd name="T15" fmla="*/ 127 h 166"/>
                <a:gd name="T16" fmla="*/ 141 w 175"/>
                <a:gd name="T17" fmla="*/ 166 h 166"/>
                <a:gd name="T18" fmla="*/ 121 w 175"/>
                <a:gd name="T19" fmla="*/ 103 h 166"/>
                <a:gd name="T20" fmla="*/ 175 w 175"/>
                <a:gd name="T21" fmla="*/ 6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166">
                  <a:moveTo>
                    <a:pt x="175" y="64"/>
                  </a:moveTo>
                  <a:lnTo>
                    <a:pt x="108" y="64"/>
                  </a:lnTo>
                  <a:lnTo>
                    <a:pt x="88" y="0"/>
                  </a:lnTo>
                  <a:lnTo>
                    <a:pt x="67" y="64"/>
                  </a:lnTo>
                  <a:lnTo>
                    <a:pt x="0" y="64"/>
                  </a:lnTo>
                  <a:lnTo>
                    <a:pt x="54" y="103"/>
                  </a:lnTo>
                  <a:lnTo>
                    <a:pt x="34" y="166"/>
                  </a:lnTo>
                  <a:lnTo>
                    <a:pt x="88" y="127"/>
                  </a:lnTo>
                  <a:lnTo>
                    <a:pt x="141" y="166"/>
                  </a:lnTo>
                  <a:lnTo>
                    <a:pt x="121" y="103"/>
                  </a:lnTo>
                  <a:lnTo>
                    <a:pt x="175" y="64"/>
                  </a:lnTo>
                  <a:close/>
                </a:path>
              </a:pathLst>
            </a:custGeom>
            <a:solidFill>
              <a:srgbClr val="FF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67" name="Freeform 58"/>
            <p:cNvSpPr>
              <a:spLocks/>
            </p:cNvSpPr>
            <p:nvPr/>
          </p:nvSpPr>
          <p:spPr bwMode="auto">
            <a:xfrm>
              <a:off x="4596" y="3156"/>
              <a:ext cx="40" cy="38"/>
            </a:xfrm>
            <a:custGeom>
              <a:avLst/>
              <a:gdLst>
                <a:gd name="T0" fmla="*/ 34 w 174"/>
                <a:gd name="T1" fmla="*/ 165 h 165"/>
                <a:gd name="T2" fmla="*/ 87 w 174"/>
                <a:gd name="T3" fmla="*/ 126 h 165"/>
                <a:gd name="T4" fmla="*/ 141 w 174"/>
                <a:gd name="T5" fmla="*/ 165 h 165"/>
                <a:gd name="T6" fmla="*/ 120 w 174"/>
                <a:gd name="T7" fmla="*/ 102 h 165"/>
                <a:gd name="T8" fmla="*/ 174 w 174"/>
                <a:gd name="T9" fmla="*/ 63 h 165"/>
                <a:gd name="T10" fmla="*/ 108 w 174"/>
                <a:gd name="T11" fmla="*/ 63 h 165"/>
                <a:gd name="T12" fmla="*/ 87 w 174"/>
                <a:gd name="T13" fmla="*/ 0 h 165"/>
                <a:gd name="T14" fmla="*/ 67 w 174"/>
                <a:gd name="T15" fmla="*/ 64 h 165"/>
                <a:gd name="T16" fmla="*/ 0 w 174"/>
                <a:gd name="T17" fmla="*/ 63 h 165"/>
                <a:gd name="T18" fmla="*/ 54 w 174"/>
                <a:gd name="T19" fmla="*/ 102 h 165"/>
                <a:gd name="T20" fmla="*/ 34 w 174"/>
                <a:gd name="T21"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65">
                  <a:moveTo>
                    <a:pt x="34" y="165"/>
                  </a:moveTo>
                  <a:lnTo>
                    <a:pt x="87" y="126"/>
                  </a:lnTo>
                  <a:lnTo>
                    <a:pt x="141" y="165"/>
                  </a:lnTo>
                  <a:lnTo>
                    <a:pt x="120" y="102"/>
                  </a:lnTo>
                  <a:lnTo>
                    <a:pt x="174" y="63"/>
                  </a:lnTo>
                  <a:lnTo>
                    <a:pt x="108" y="63"/>
                  </a:lnTo>
                  <a:lnTo>
                    <a:pt x="87" y="0"/>
                  </a:lnTo>
                  <a:lnTo>
                    <a:pt x="67" y="64"/>
                  </a:lnTo>
                  <a:lnTo>
                    <a:pt x="0" y="63"/>
                  </a:lnTo>
                  <a:lnTo>
                    <a:pt x="54" y="102"/>
                  </a:lnTo>
                  <a:lnTo>
                    <a:pt x="34" y="165"/>
                  </a:lnTo>
                  <a:close/>
                </a:path>
              </a:pathLst>
            </a:custGeom>
            <a:solidFill>
              <a:srgbClr val="FF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68" name="Freeform 59"/>
            <p:cNvSpPr>
              <a:spLocks/>
            </p:cNvSpPr>
            <p:nvPr/>
          </p:nvSpPr>
          <p:spPr bwMode="auto">
            <a:xfrm>
              <a:off x="4550" y="3108"/>
              <a:ext cx="40" cy="39"/>
            </a:xfrm>
            <a:custGeom>
              <a:avLst/>
              <a:gdLst>
                <a:gd name="T0" fmla="*/ 87 w 175"/>
                <a:gd name="T1" fmla="*/ 0 h 166"/>
                <a:gd name="T2" fmla="*/ 67 w 175"/>
                <a:gd name="T3" fmla="*/ 64 h 166"/>
                <a:gd name="T4" fmla="*/ 0 w 175"/>
                <a:gd name="T5" fmla="*/ 64 h 166"/>
                <a:gd name="T6" fmla="*/ 54 w 175"/>
                <a:gd name="T7" fmla="*/ 103 h 166"/>
                <a:gd name="T8" fmla="*/ 34 w 175"/>
                <a:gd name="T9" fmla="*/ 166 h 166"/>
                <a:gd name="T10" fmla="*/ 87 w 175"/>
                <a:gd name="T11" fmla="*/ 127 h 166"/>
                <a:gd name="T12" fmla="*/ 141 w 175"/>
                <a:gd name="T13" fmla="*/ 166 h 166"/>
                <a:gd name="T14" fmla="*/ 120 w 175"/>
                <a:gd name="T15" fmla="*/ 103 h 166"/>
                <a:gd name="T16" fmla="*/ 175 w 175"/>
                <a:gd name="T17" fmla="*/ 64 h 166"/>
                <a:gd name="T18" fmla="*/ 107 w 175"/>
                <a:gd name="T19" fmla="*/ 64 h 166"/>
                <a:gd name="T20" fmla="*/ 87 w 175"/>
                <a:gd name="T21"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166">
                  <a:moveTo>
                    <a:pt x="87" y="0"/>
                  </a:moveTo>
                  <a:lnTo>
                    <a:pt x="67" y="64"/>
                  </a:lnTo>
                  <a:lnTo>
                    <a:pt x="0" y="64"/>
                  </a:lnTo>
                  <a:lnTo>
                    <a:pt x="54" y="103"/>
                  </a:lnTo>
                  <a:lnTo>
                    <a:pt x="34" y="166"/>
                  </a:lnTo>
                  <a:lnTo>
                    <a:pt x="87" y="127"/>
                  </a:lnTo>
                  <a:lnTo>
                    <a:pt x="141" y="166"/>
                  </a:lnTo>
                  <a:lnTo>
                    <a:pt x="120" y="103"/>
                  </a:lnTo>
                  <a:lnTo>
                    <a:pt x="175" y="64"/>
                  </a:lnTo>
                  <a:lnTo>
                    <a:pt x="107" y="64"/>
                  </a:lnTo>
                  <a:lnTo>
                    <a:pt x="87" y="0"/>
                  </a:lnTo>
                  <a:close/>
                </a:path>
              </a:pathLst>
            </a:custGeom>
            <a:solidFill>
              <a:srgbClr val="FF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69" name="Freeform 60"/>
            <p:cNvSpPr>
              <a:spLocks/>
            </p:cNvSpPr>
            <p:nvPr/>
          </p:nvSpPr>
          <p:spPr bwMode="auto">
            <a:xfrm>
              <a:off x="4859" y="3103"/>
              <a:ext cx="38" cy="56"/>
            </a:xfrm>
            <a:custGeom>
              <a:avLst/>
              <a:gdLst>
                <a:gd name="T0" fmla="*/ 38 w 166"/>
                <a:gd name="T1" fmla="*/ 29 h 240"/>
                <a:gd name="T2" fmla="*/ 38 w 166"/>
                <a:gd name="T3" fmla="*/ 96 h 240"/>
                <a:gd name="T4" fmla="*/ 130 w 166"/>
                <a:gd name="T5" fmla="*/ 96 h 240"/>
                <a:gd name="T6" fmla="*/ 130 w 166"/>
                <a:gd name="T7" fmla="*/ 124 h 240"/>
                <a:gd name="T8" fmla="*/ 38 w 166"/>
                <a:gd name="T9" fmla="*/ 124 h 240"/>
                <a:gd name="T10" fmla="*/ 38 w 166"/>
                <a:gd name="T11" fmla="*/ 211 h 240"/>
                <a:gd name="T12" fmla="*/ 164 w 166"/>
                <a:gd name="T13" fmla="*/ 211 h 240"/>
                <a:gd name="T14" fmla="*/ 164 w 166"/>
                <a:gd name="T15" fmla="*/ 240 h 240"/>
                <a:gd name="T16" fmla="*/ 0 w 166"/>
                <a:gd name="T17" fmla="*/ 240 h 240"/>
                <a:gd name="T18" fmla="*/ 0 w 166"/>
                <a:gd name="T19" fmla="*/ 0 h 240"/>
                <a:gd name="T20" fmla="*/ 166 w 166"/>
                <a:gd name="T21" fmla="*/ 0 h 240"/>
                <a:gd name="T22" fmla="*/ 166 w 166"/>
                <a:gd name="T23" fmla="*/ 29 h 240"/>
                <a:gd name="T24" fmla="*/ 38 w 166"/>
                <a:gd name="T25" fmla="*/ 29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6" h="240">
                  <a:moveTo>
                    <a:pt x="38" y="29"/>
                  </a:moveTo>
                  <a:lnTo>
                    <a:pt x="38" y="96"/>
                  </a:lnTo>
                  <a:lnTo>
                    <a:pt x="130" y="96"/>
                  </a:lnTo>
                  <a:lnTo>
                    <a:pt x="130" y="124"/>
                  </a:lnTo>
                  <a:lnTo>
                    <a:pt x="38" y="124"/>
                  </a:lnTo>
                  <a:lnTo>
                    <a:pt x="38" y="211"/>
                  </a:lnTo>
                  <a:lnTo>
                    <a:pt x="164" y="211"/>
                  </a:lnTo>
                  <a:lnTo>
                    <a:pt x="164" y="240"/>
                  </a:lnTo>
                  <a:lnTo>
                    <a:pt x="0" y="240"/>
                  </a:lnTo>
                  <a:lnTo>
                    <a:pt x="0" y="0"/>
                  </a:lnTo>
                  <a:lnTo>
                    <a:pt x="166" y="0"/>
                  </a:lnTo>
                  <a:lnTo>
                    <a:pt x="166" y="29"/>
                  </a:lnTo>
                  <a:lnTo>
                    <a:pt x="38"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70" name="Freeform 61"/>
            <p:cNvSpPr>
              <a:spLocks/>
            </p:cNvSpPr>
            <p:nvPr/>
          </p:nvSpPr>
          <p:spPr bwMode="auto">
            <a:xfrm>
              <a:off x="4901" y="3103"/>
              <a:ext cx="51" cy="57"/>
            </a:xfrm>
            <a:custGeom>
              <a:avLst/>
              <a:gdLst>
                <a:gd name="T0" fmla="*/ 123 w 223"/>
                <a:gd name="T1" fmla="*/ 244 h 244"/>
                <a:gd name="T2" fmla="*/ 104 w 223"/>
                <a:gd name="T3" fmla="*/ 244 h 244"/>
                <a:gd name="T4" fmla="*/ 0 w 223"/>
                <a:gd name="T5" fmla="*/ 0 h 244"/>
                <a:gd name="T6" fmla="*/ 42 w 223"/>
                <a:gd name="T7" fmla="*/ 0 h 244"/>
                <a:gd name="T8" fmla="*/ 114 w 223"/>
                <a:gd name="T9" fmla="*/ 177 h 244"/>
                <a:gd name="T10" fmla="*/ 183 w 223"/>
                <a:gd name="T11" fmla="*/ 0 h 244"/>
                <a:gd name="T12" fmla="*/ 223 w 223"/>
                <a:gd name="T13" fmla="*/ 0 h 244"/>
                <a:gd name="T14" fmla="*/ 123 w 223"/>
                <a:gd name="T15" fmla="*/ 244 h 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3" h="244">
                  <a:moveTo>
                    <a:pt x="123" y="244"/>
                  </a:moveTo>
                  <a:lnTo>
                    <a:pt x="104" y="244"/>
                  </a:lnTo>
                  <a:lnTo>
                    <a:pt x="0" y="0"/>
                  </a:lnTo>
                  <a:lnTo>
                    <a:pt x="42" y="0"/>
                  </a:lnTo>
                  <a:lnTo>
                    <a:pt x="114" y="177"/>
                  </a:lnTo>
                  <a:lnTo>
                    <a:pt x="183" y="0"/>
                  </a:lnTo>
                  <a:lnTo>
                    <a:pt x="223" y="0"/>
                  </a:lnTo>
                  <a:lnTo>
                    <a:pt x="123" y="2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71" name="Freeform 62"/>
            <p:cNvSpPr>
              <a:spLocks noEditPoints="1"/>
            </p:cNvSpPr>
            <p:nvPr/>
          </p:nvSpPr>
          <p:spPr bwMode="auto">
            <a:xfrm>
              <a:off x="4960" y="3102"/>
              <a:ext cx="45" cy="57"/>
            </a:xfrm>
            <a:custGeom>
              <a:avLst/>
              <a:gdLst>
                <a:gd name="T0" fmla="*/ 152 w 196"/>
                <a:gd name="T1" fmla="*/ 243 h 243"/>
                <a:gd name="T2" fmla="*/ 78 w 196"/>
                <a:gd name="T3" fmla="*/ 140 h 243"/>
                <a:gd name="T4" fmla="*/ 38 w 196"/>
                <a:gd name="T5" fmla="*/ 138 h 243"/>
                <a:gd name="T6" fmla="*/ 38 w 196"/>
                <a:gd name="T7" fmla="*/ 243 h 243"/>
                <a:gd name="T8" fmla="*/ 0 w 196"/>
                <a:gd name="T9" fmla="*/ 243 h 243"/>
                <a:gd name="T10" fmla="*/ 0 w 196"/>
                <a:gd name="T11" fmla="*/ 3 h 243"/>
                <a:gd name="T12" fmla="*/ 30 w 196"/>
                <a:gd name="T13" fmla="*/ 2 h 243"/>
                <a:gd name="T14" fmla="*/ 69 w 196"/>
                <a:gd name="T15" fmla="*/ 0 h 243"/>
                <a:gd name="T16" fmla="*/ 169 w 196"/>
                <a:gd name="T17" fmla="*/ 69 h 243"/>
                <a:gd name="T18" fmla="*/ 153 w 196"/>
                <a:gd name="T19" fmla="*/ 110 h 243"/>
                <a:gd name="T20" fmla="*/ 115 w 196"/>
                <a:gd name="T21" fmla="*/ 133 h 243"/>
                <a:gd name="T22" fmla="*/ 196 w 196"/>
                <a:gd name="T23" fmla="*/ 243 h 243"/>
                <a:gd name="T24" fmla="*/ 152 w 196"/>
                <a:gd name="T25" fmla="*/ 243 h 243"/>
                <a:gd name="T26" fmla="*/ 38 w 196"/>
                <a:gd name="T27" fmla="*/ 32 h 243"/>
                <a:gd name="T28" fmla="*/ 38 w 196"/>
                <a:gd name="T29" fmla="*/ 111 h 243"/>
                <a:gd name="T30" fmla="*/ 65 w 196"/>
                <a:gd name="T31" fmla="*/ 112 h 243"/>
                <a:gd name="T32" fmla="*/ 114 w 196"/>
                <a:gd name="T33" fmla="*/ 103 h 243"/>
                <a:gd name="T34" fmla="*/ 130 w 196"/>
                <a:gd name="T35" fmla="*/ 69 h 243"/>
                <a:gd name="T36" fmla="*/ 113 w 196"/>
                <a:gd name="T37" fmla="*/ 40 h 243"/>
                <a:gd name="T38" fmla="*/ 60 w 196"/>
                <a:gd name="T39" fmla="*/ 31 h 243"/>
                <a:gd name="T40" fmla="*/ 38 w 196"/>
                <a:gd name="T41" fmla="*/ 3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6" h="243">
                  <a:moveTo>
                    <a:pt x="152" y="243"/>
                  </a:moveTo>
                  <a:lnTo>
                    <a:pt x="78" y="140"/>
                  </a:lnTo>
                  <a:cubicBezTo>
                    <a:pt x="70" y="140"/>
                    <a:pt x="56" y="140"/>
                    <a:pt x="38" y="138"/>
                  </a:cubicBezTo>
                  <a:lnTo>
                    <a:pt x="38" y="243"/>
                  </a:lnTo>
                  <a:lnTo>
                    <a:pt x="0" y="243"/>
                  </a:lnTo>
                  <a:lnTo>
                    <a:pt x="0" y="3"/>
                  </a:lnTo>
                  <a:cubicBezTo>
                    <a:pt x="1" y="3"/>
                    <a:pt x="11" y="2"/>
                    <a:pt x="30" y="2"/>
                  </a:cubicBezTo>
                  <a:cubicBezTo>
                    <a:pt x="48" y="1"/>
                    <a:pt x="61" y="0"/>
                    <a:pt x="69" y="0"/>
                  </a:cubicBezTo>
                  <a:cubicBezTo>
                    <a:pt x="136" y="0"/>
                    <a:pt x="169" y="23"/>
                    <a:pt x="169" y="69"/>
                  </a:cubicBezTo>
                  <a:cubicBezTo>
                    <a:pt x="169" y="84"/>
                    <a:pt x="164" y="98"/>
                    <a:pt x="153" y="110"/>
                  </a:cubicBezTo>
                  <a:cubicBezTo>
                    <a:pt x="143" y="122"/>
                    <a:pt x="130" y="130"/>
                    <a:pt x="115" y="133"/>
                  </a:cubicBezTo>
                  <a:lnTo>
                    <a:pt x="196" y="243"/>
                  </a:lnTo>
                  <a:lnTo>
                    <a:pt x="152" y="243"/>
                  </a:lnTo>
                  <a:close/>
                  <a:moveTo>
                    <a:pt x="38" y="32"/>
                  </a:moveTo>
                  <a:lnTo>
                    <a:pt x="38" y="111"/>
                  </a:lnTo>
                  <a:cubicBezTo>
                    <a:pt x="47" y="112"/>
                    <a:pt x="56" y="112"/>
                    <a:pt x="65" y="112"/>
                  </a:cubicBezTo>
                  <a:cubicBezTo>
                    <a:pt x="87" y="112"/>
                    <a:pt x="104" y="109"/>
                    <a:pt x="114" y="103"/>
                  </a:cubicBezTo>
                  <a:cubicBezTo>
                    <a:pt x="125" y="96"/>
                    <a:pt x="130" y="85"/>
                    <a:pt x="130" y="69"/>
                  </a:cubicBezTo>
                  <a:cubicBezTo>
                    <a:pt x="130" y="55"/>
                    <a:pt x="124" y="46"/>
                    <a:pt x="113" y="40"/>
                  </a:cubicBezTo>
                  <a:cubicBezTo>
                    <a:pt x="102" y="34"/>
                    <a:pt x="84" y="31"/>
                    <a:pt x="60" y="31"/>
                  </a:cubicBezTo>
                  <a:cubicBezTo>
                    <a:pt x="57" y="31"/>
                    <a:pt x="49" y="31"/>
                    <a:pt x="38" y="3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72" name="Freeform 63"/>
            <p:cNvSpPr>
              <a:spLocks noEditPoints="1"/>
            </p:cNvSpPr>
            <p:nvPr/>
          </p:nvSpPr>
          <p:spPr bwMode="auto">
            <a:xfrm>
              <a:off x="5008" y="3102"/>
              <a:ext cx="53" cy="58"/>
            </a:xfrm>
            <a:custGeom>
              <a:avLst/>
              <a:gdLst>
                <a:gd name="T0" fmla="*/ 0 w 231"/>
                <a:gd name="T1" fmla="*/ 122 h 248"/>
                <a:gd name="T2" fmla="*/ 30 w 231"/>
                <a:gd name="T3" fmla="*/ 35 h 248"/>
                <a:gd name="T4" fmla="*/ 112 w 231"/>
                <a:gd name="T5" fmla="*/ 0 h 248"/>
                <a:gd name="T6" fmla="*/ 200 w 231"/>
                <a:gd name="T7" fmla="*/ 32 h 248"/>
                <a:gd name="T8" fmla="*/ 231 w 231"/>
                <a:gd name="T9" fmla="*/ 122 h 248"/>
                <a:gd name="T10" fmla="*/ 200 w 231"/>
                <a:gd name="T11" fmla="*/ 215 h 248"/>
                <a:gd name="T12" fmla="*/ 112 w 231"/>
                <a:gd name="T13" fmla="*/ 248 h 248"/>
                <a:gd name="T14" fmla="*/ 29 w 231"/>
                <a:gd name="T15" fmla="*/ 213 h 248"/>
                <a:gd name="T16" fmla="*/ 0 w 231"/>
                <a:gd name="T17" fmla="*/ 122 h 248"/>
                <a:gd name="T18" fmla="*/ 40 w 231"/>
                <a:gd name="T19" fmla="*/ 122 h 248"/>
                <a:gd name="T20" fmla="*/ 58 w 231"/>
                <a:gd name="T21" fmla="*/ 191 h 248"/>
                <a:gd name="T22" fmla="*/ 112 w 231"/>
                <a:gd name="T23" fmla="*/ 219 h 248"/>
                <a:gd name="T24" fmla="*/ 171 w 231"/>
                <a:gd name="T25" fmla="*/ 193 h 248"/>
                <a:gd name="T26" fmla="*/ 191 w 231"/>
                <a:gd name="T27" fmla="*/ 122 h 248"/>
                <a:gd name="T28" fmla="*/ 112 w 231"/>
                <a:gd name="T29" fmla="*/ 29 h 248"/>
                <a:gd name="T30" fmla="*/ 58 w 231"/>
                <a:gd name="T31" fmla="*/ 54 h 248"/>
                <a:gd name="T32" fmla="*/ 40 w 231"/>
                <a:gd name="T33" fmla="*/ 122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1" h="248">
                  <a:moveTo>
                    <a:pt x="0" y="122"/>
                  </a:moveTo>
                  <a:cubicBezTo>
                    <a:pt x="0" y="87"/>
                    <a:pt x="10" y="58"/>
                    <a:pt x="30" y="35"/>
                  </a:cubicBezTo>
                  <a:cubicBezTo>
                    <a:pt x="50" y="11"/>
                    <a:pt x="77" y="0"/>
                    <a:pt x="112" y="0"/>
                  </a:cubicBezTo>
                  <a:cubicBezTo>
                    <a:pt x="150" y="0"/>
                    <a:pt x="180" y="10"/>
                    <a:pt x="200" y="32"/>
                  </a:cubicBezTo>
                  <a:cubicBezTo>
                    <a:pt x="221" y="53"/>
                    <a:pt x="231" y="84"/>
                    <a:pt x="231" y="122"/>
                  </a:cubicBezTo>
                  <a:cubicBezTo>
                    <a:pt x="231" y="162"/>
                    <a:pt x="221" y="193"/>
                    <a:pt x="200" y="215"/>
                  </a:cubicBezTo>
                  <a:cubicBezTo>
                    <a:pt x="179" y="237"/>
                    <a:pt x="150" y="248"/>
                    <a:pt x="112" y="248"/>
                  </a:cubicBezTo>
                  <a:cubicBezTo>
                    <a:pt x="77" y="248"/>
                    <a:pt x="49" y="237"/>
                    <a:pt x="29" y="213"/>
                  </a:cubicBezTo>
                  <a:cubicBezTo>
                    <a:pt x="10" y="189"/>
                    <a:pt x="0" y="159"/>
                    <a:pt x="0" y="122"/>
                  </a:cubicBezTo>
                  <a:close/>
                  <a:moveTo>
                    <a:pt x="40" y="122"/>
                  </a:moveTo>
                  <a:cubicBezTo>
                    <a:pt x="40" y="150"/>
                    <a:pt x="46" y="173"/>
                    <a:pt x="58" y="191"/>
                  </a:cubicBezTo>
                  <a:cubicBezTo>
                    <a:pt x="71" y="210"/>
                    <a:pt x="89" y="219"/>
                    <a:pt x="112" y="219"/>
                  </a:cubicBezTo>
                  <a:cubicBezTo>
                    <a:pt x="137" y="219"/>
                    <a:pt x="157" y="210"/>
                    <a:pt x="171" y="193"/>
                  </a:cubicBezTo>
                  <a:cubicBezTo>
                    <a:pt x="184" y="177"/>
                    <a:pt x="191" y="153"/>
                    <a:pt x="191" y="122"/>
                  </a:cubicBezTo>
                  <a:cubicBezTo>
                    <a:pt x="191" y="60"/>
                    <a:pt x="165" y="29"/>
                    <a:pt x="112" y="29"/>
                  </a:cubicBezTo>
                  <a:cubicBezTo>
                    <a:pt x="88" y="29"/>
                    <a:pt x="70" y="37"/>
                    <a:pt x="58" y="54"/>
                  </a:cubicBezTo>
                  <a:cubicBezTo>
                    <a:pt x="46" y="71"/>
                    <a:pt x="40" y="93"/>
                    <a:pt x="40" y="12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73" name="Freeform 64"/>
            <p:cNvSpPr>
              <a:spLocks noEditPoints="1"/>
            </p:cNvSpPr>
            <p:nvPr/>
          </p:nvSpPr>
          <p:spPr bwMode="auto">
            <a:xfrm>
              <a:off x="5071" y="3103"/>
              <a:ext cx="39" cy="56"/>
            </a:xfrm>
            <a:custGeom>
              <a:avLst/>
              <a:gdLst>
                <a:gd name="T0" fmla="*/ 38 w 173"/>
                <a:gd name="T1" fmla="*/ 150 h 242"/>
                <a:gd name="T2" fmla="*/ 38 w 173"/>
                <a:gd name="T3" fmla="*/ 242 h 242"/>
                <a:gd name="T4" fmla="*/ 0 w 173"/>
                <a:gd name="T5" fmla="*/ 242 h 242"/>
                <a:gd name="T6" fmla="*/ 0 w 173"/>
                <a:gd name="T7" fmla="*/ 2 h 242"/>
                <a:gd name="T8" fmla="*/ 52 w 173"/>
                <a:gd name="T9" fmla="*/ 0 h 242"/>
                <a:gd name="T10" fmla="*/ 173 w 173"/>
                <a:gd name="T11" fmla="*/ 70 h 242"/>
                <a:gd name="T12" fmla="*/ 66 w 173"/>
                <a:gd name="T13" fmla="*/ 151 h 242"/>
                <a:gd name="T14" fmla="*/ 38 w 173"/>
                <a:gd name="T15" fmla="*/ 150 h 242"/>
                <a:gd name="T16" fmla="*/ 38 w 173"/>
                <a:gd name="T17" fmla="*/ 31 h 242"/>
                <a:gd name="T18" fmla="*/ 38 w 173"/>
                <a:gd name="T19" fmla="*/ 120 h 242"/>
                <a:gd name="T20" fmla="*/ 64 w 173"/>
                <a:gd name="T21" fmla="*/ 122 h 242"/>
                <a:gd name="T22" fmla="*/ 134 w 173"/>
                <a:gd name="T23" fmla="*/ 74 h 242"/>
                <a:gd name="T24" fmla="*/ 59 w 173"/>
                <a:gd name="T25" fmla="*/ 30 h 242"/>
                <a:gd name="T26" fmla="*/ 38 w 173"/>
                <a:gd name="T27" fmla="*/ 3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3" h="242">
                  <a:moveTo>
                    <a:pt x="38" y="150"/>
                  </a:moveTo>
                  <a:lnTo>
                    <a:pt x="38" y="242"/>
                  </a:lnTo>
                  <a:lnTo>
                    <a:pt x="0" y="242"/>
                  </a:lnTo>
                  <a:lnTo>
                    <a:pt x="0" y="2"/>
                  </a:lnTo>
                  <a:cubicBezTo>
                    <a:pt x="29" y="1"/>
                    <a:pt x="46" y="0"/>
                    <a:pt x="52" y="0"/>
                  </a:cubicBezTo>
                  <a:cubicBezTo>
                    <a:pt x="133" y="0"/>
                    <a:pt x="173" y="24"/>
                    <a:pt x="173" y="70"/>
                  </a:cubicBezTo>
                  <a:cubicBezTo>
                    <a:pt x="173" y="124"/>
                    <a:pt x="138" y="151"/>
                    <a:pt x="66" y="151"/>
                  </a:cubicBezTo>
                  <a:cubicBezTo>
                    <a:pt x="62" y="151"/>
                    <a:pt x="53" y="151"/>
                    <a:pt x="38" y="150"/>
                  </a:cubicBezTo>
                  <a:close/>
                  <a:moveTo>
                    <a:pt x="38" y="31"/>
                  </a:moveTo>
                  <a:lnTo>
                    <a:pt x="38" y="120"/>
                  </a:lnTo>
                  <a:cubicBezTo>
                    <a:pt x="54" y="121"/>
                    <a:pt x="63" y="122"/>
                    <a:pt x="64" y="122"/>
                  </a:cubicBezTo>
                  <a:cubicBezTo>
                    <a:pt x="111" y="122"/>
                    <a:pt x="134" y="106"/>
                    <a:pt x="134" y="74"/>
                  </a:cubicBezTo>
                  <a:cubicBezTo>
                    <a:pt x="134" y="44"/>
                    <a:pt x="109" y="30"/>
                    <a:pt x="59" y="30"/>
                  </a:cubicBezTo>
                  <a:cubicBezTo>
                    <a:pt x="54" y="30"/>
                    <a:pt x="47" y="30"/>
                    <a:pt x="38" y="3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74" name="Freeform 65"/>
            <p:cNvSpPr>
              <a:spLocks/>
            </p:cNvSpPr>
            <p:nvPr/>
          </p:nvSpPr>
          <p:spPr bwMode="auto">
            <a:xfrm>
              <a:off x="5118" y="3102"/>
              <a:ext cx="35" cy="58"/>
            </a:xfrm>
            <a:custGeom>
              <a:avLst/>
              <a:gdLst>
                <a:gd name="T0" fmla="*/ 0 w 156"/>
                <a:gd name="T1" fmla="*/ 233 h 248"/>
                <a:gd name="T2" fmla="*/ 14 w 156"/>
                <a:gd name="T3" fmla="*/ 203 h 248"/>
                <a:gd name="T4" fmla="*/ 41 w 156"/>
                <a:gd name="T5" fmla="*/ 214 h 248"/>
                <a:gd name="T6" fmla="*/ 69 w 156"/>
                <a:gd name="T7" fmla="*/ 219 h 248"/>
                <a:gd name="T8" fmla="*/ 105 w 156"/>
                <a:gd name="T9" fmla="*/ 208 h 248"/>
                <a:gd name="T10" fmla="*/ 118 w 156"/>
                <a:gd name="T11" fmla="*/ 182 h 248"/>
                <a:gd name="T12" fmla="*/ 111 w 156"/>
                <a:gd name="T13" fmla="*/ 159 h 248"/>
                <a:gd name="T14" fmla="*/ 73 w 156"/>
                <a:gd name="T15" fmla="*/ 136 h 248"/>
                <a:gd name="T16" fmla="*/ 51 w 156"/>
                <a:gd name="T17" fmla="*/ 127 h 248"/>
                <a:gd name="T18" fmla="*/ 11 w 156"/>
                <a:gd name="T19" fmla="*/ 100 h 248"/>
                <a:gd name="T20" fmla="*/ 0 w 156"/>
                <a:gd name="T21" fmla="*/ 62 h 248"/>
                <a:gd name="T22" fmla="*/ 22 w 156"/>
                <a:gd name="T23" fmla="*/ 17 h 248"/>
                <a:gd name="T24" fmla="*/ 78 w 156"/>
                <a:gd name="T25" fmla="*/ 0 h 248"/>
                <a:gd name="T26" fmla="*/ 142 w 156"/>
                <a:gd name="T27" fmla="*/ 13 h 248"/>
                <a:gd name="T28" fmla="*/ 131 w 156"/>
                <a:gd name="T29" fmla="*/ 41 h 248"/>
                <a:gd name="T30" fmla="*/ 108 w 156"/>
                <a:gd name="T31" fmla="*/ 32 h 248"/>
                <a:gd name="T32" fmla="*/ 79 w 156"/>
                <a:gd name="T33" fmla="*/ 28 h 248"/>
                <a:gd name="T34" fmla="*/ 49 w 156"/>
                <a:gd name="T35" fmla="*/ 37 h 248"/>
                <a:gd name="T36" fmla="*/ 37 w 156"/>
                <a:gd name="T37" fmla="*/ 62 h 248"/>
                <a:gd name="T38" fmla="*/ 41 w 156"/>
                <a:gd name="T39" fmla="*/ 78 h 248"/>
                <a:gd name="T40" fmla="*/ 53 w 156"/>
                <a:gd name="T41" fmla="*/ 91 h 248"/>
                <a:gd name="T42" fmla="*/ 82 w 156"/>
                <a:gd name="T43" fmla="*/ 105 h 248"/>
                <a:gd name="T44" fmla="*/ 104 w 156"/>
                <a:gd name="T45" fmla="*/ 115 h 248"/>
                <a:gd name="T46" fmla="*/ 144 w 156"/>
                <a:gd name="T47" fmla="*/ 142 h 248"/>
                <a:gd name="T48" fmla="*/ 156 w 156"/>
                <a:gd name="T49" fmla="*/ 184 h 248"/>
                <a:gd name="T50" fmla="*/ 131 w 156"/>
                <a:gd name="T51" fmla="*/ 230 h 248"/>
                <a:gd name="T52" fmla="*/ 63 w 156"/>
                <a:gd name="T53" fmla="*/ 248 h 248"/>
                <a:gd name="T54" fmla="*/ 0 w 156"/>
                <a:gd name="T55" fmla="*/ 23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6" h="248">
                  <a:moveTo>
                    <a:pt x="0" y="233"/>
                  </a:moveTo>
                  <a:lnTo>
                    <a:pt x="14" y="203"/>
                  </a:lnTo>
                  <a:cubicBezTo>
                    <a:pt x="21" y="208"/>
                    <a:pt x="30" y="211"/>
                    <a:pt x="41" y="214"/>
                  </a:cubicBezTo>
                  <a:cubicBezTo>
                    <a:pt x="51" y="217"/>
                    <a:pt x="61" y="219"/>
                    <a:pt x="69" y="219"/>
                  </a:cubicBezTo>
                  <a:cubicBezTo>
                    <a:pt x="84" y="219"/>
                    <a:pt x="96" y="215"/>
                    <a:pt x="105" y="208"/>
                  </a:cubicBezTo>
                  <a:cubicBezTo>
                    <a:pt x="114" y="201"/>
                    <a:pt x="118" y="192"/>
                    <a:pt x="118" y="182"/>
                  </a:cubicBezTo>
                  <a:cubicBezTo>
                    <a:pt x="118" y="174"/>
                    <a:pt x="116" y="166"/>
                    <a:pt x="111" y="159"/>
                  </a:cubicBezTo>
                  <a:cubicBezTo>
                    <a:pt x="106" y="152"/>
                    <a:pt x="93" y="145"/>
                    <a:pt x="73" y="136"/>
                  </a:cubicBezTo>
                  <a:lnTo>
                    <a:pt x="51" y="127"/>
                  </a:lnTo>
                  <a:cubicBezTo>
                    <a:pt x="32" y="120"/>
                    <a:pt x="18" y="111"/>
                    <a:pt x="11" y="100"/>
                  </a:cubicBezTo>
                  <a:cubicBezTo>
                    <a:pt x="3" y="90"/>
                    <a:pt x="0" y="77"/>
                    <a:pt x="0" y="62"/>
                  </a:cubicBezTo>
                  <a:cubicBezTo>
                    <a:pt x="0" y="44"/>
                    <a:pt x="7" y="29"/>
                    <a:pt x="22" y="17"/>
                  </a:cubicBezTo>
                  <a:cubicBezTo>
                    <a:pt x="36" y="6"/>
                    <a:pt x="55" y="0"/>
                    <a:pt x="78" y="0"/>
                  </a:cubicBezTo>
                  <a:cubicBezTo>
                    <a:pt x="109" y="0"/>
                    <a:pt x="130" y="4"/>
                    <a:pt x="142" y="13"/>
                  </a:cubicBezTo>
                  <a:lnTo>
                    <a:pt x="131" y="41"/>
                  </a:lnTo>
                  <a:cubicBezTo>
                    <a:pt x="126" y="38"/>
                    <a:pt x="118" y="35"/>
                    <a:pt x="108" y="32"/>
                  </a:cubicBezTo>
                  <a:cubicBezTo>
                    <a:pt x="97" y="29"/>
                    <a:pt x="88" y="28"/>
                    <a:pt x="79" y="28"/>
                  </a:cubicBezTo>
                  <a:cubicBezTo>
                    <a:pt x="66" y="28"/>
                    <a:pt x="56" y="31"/>
                    <a:pt x="49" y="37"/>
                  </a:cubicBezTo>
                  <a:cubicBezTo>
                    <a:pt x="41" y="44"/>
                    <a:pt x="37" y="52"/>
                    <a:pt x="37" y="62"/>
                  </a:cubicBezTo>
                  <a:cubicBezTo>
                    <a:pt x="37" y="68"/>
                    <a:pt x="39" y="73"/>
                    <a:pt x="41" y="78"/>
                  </a:cubicBezTo>
                  <a:cubicBezTo>
                    <a:pt x="44" y="83"/>
                    <a:pt x="48" y="88"/>
                    <a:pt x="53" y="91"/>
                  </a:cubicBezTo>
                  <a:cubicBezTo>
                    <a:pt x="57" y="94"/>
                    <a:pt x="67" y="99"/>
                    <a:pt x="82" y="105"/>
                  </a:cubicBezTo>
                  <a:lnTo>
                    <a:pt x="104" y="115"/>
                  </a:lnTo>
                  <a:cubicBezTo>
                    <a:pt x="123" y="122"/>
                    <a:pt x="137" y="132"/>
                    <a:pt x="144" y="142"/>
                  </a:cubicBezTo>
                  <a:cubicBezTo>
                    <a:pt x="152" y="153"/>
                    <a:pt x="156" y="167"/>
                    <a:pt x="156" y="184"/>
                  </a:cubicBezTo>
                  <a:cubicBezTo>
                    <a:pt x="156" y="202"/>
                    <a:pt x="147" y="217"/>
                    <a:pt x="131" y="230"/>
                  </a:cubicBezTo>
                  <a:cubicBezTo>
                    <a:pt x="114" y="242"/>
                    <a:pt x="91" y="248"/>
                    <a:pt x="63" y="248"/>
                  </a:cubicBezTo>
                  <a:cubicBezTo>
                    <a:pt x="39" y="248"/>
                    <a:pt x="18" y="243"/>
                    <a:pt x="0" y="23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75" name="Freeform 66"/>
            <p:cNvSpPr>
              <a:spLocks/>
            </p:cNvSpPr>
            <p:nvPr/>
          </p:nvSpPr>
          <p:spPr bwMode="auto">
            <a:xfrm>
              <a:off x="5163" y="3103"/>
              <a:ext cx="45" cy="56"/>
            </a:xfrm>
            <a:custGeom>
              <a:avLst/>
              <a:gdLst>
                <a:gd name="T0" fmla="*/ 154 w 195"/>
                <a:gd name="T1" fmla="*/ 240 h 240"/>
                <a:gd name="T2" fmla="*/ 75 w 195"/>
                <a:gd name="T3" fmla="*/ 130 h 240"/>
                <a:gd name="T4" fmla="*/ 38 w 195"/>
                <a:gd name="T5" fmla="*/ 175 h 240"/>
                <a:gd name="T6" fmla="*/ 38 w 195"/>
                <a:gd name="T7" fmla="*/ 240 h 240"/>
                <a:gd name="T8" fmla="*/ 0 w 195"/>
                <a:gd name="T9" fmla="*/ 240 h 240"/>
                <a:gd name="T10" fmla="*/ 0 w 195"/>
                <a:gd name="T11" fmla="*/ 0 h 240"/>
                <a:gd name="T12" fmla="*/ 38 w 195"/>
                <a:gd name="T13" fmla="*/ 0 h 240"/>
                <a:gd name="T14" fmla="*/ 38 w 195"/>
                <a:gd name="T15" fmla="*/ 131 h 240"/>
                <a:gd name="T16" fmla="*/ 141 w 195"/>
                <a:gd name="T17" fmla="*/ 0 h 240"/>
                <a:gd name="T18" fmla="*/ 184 w 195"/>
                <a:gd name="T19" fmla="*/ 0 h 240"/>
                <a:gd name="T20" fmla="*/ 101 w 195"/>
                <a:gd name="T21" fmla="*/ 104 h 240"/>
                <a:gd name="T22" fmla="*/ 195 w 195"/>
                <a:gd name="T23" fmla="*/ 240 h 240"/>
                <a:gd name="T24" fmla="*/ 154 w 195"/>
                <a:gd name="T25"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5" h="240">
                  <a:moveTo>
                    <a:pt x="154" y="240"/>
                  </a:moveTo>
                  <a:lnTo>
                    <a:pt x="75" y="130"/>
                  </a:lnTo>
                  <a:lnTo>
                    <a:pt x="38" y="175"/>
                  </a:lnTo>
                  <a:lnTo>
                    <a:pt x="38" y="240"/>
                  </a:lnTo>
                  <a:lnTo>
                    <a:pt x="0" y="240"/>
                  </a:lnTo>
                  <a:lnTo>
                    <a:pt x="0" y="0"/>
                  </a:lnTo>
                  <a:lnTo>
                    <a:pt x="38" y="0"/>
                  </a:lnTo>
                  <a:lnTo>
                    <a:pt x="38" y="131"/>
                  </a:lnTo>
                  <a:lnTo>
                    <a:pt x="141" y="0"/>
                  </a:lnTo>
                  <a:lnTo>
                    <a:pt x="184" y="0"/>
                  </a:lnTo>
                  <a:lnTo>
                    <a:pt x="101" y="104"/>
                  </a:lnTo>
                  <a:lnTo>
                    <a:pt x="195" y="240"/>
                  </a:lnTo>
                  <a:lnTo>
                    <a:pt x="154" y="2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76" name="Freeform 67"/>
            <p:cNvSpPr>
              <a:spLocks noEditPoints="1"/>
            </p:cNvSpPr>
            <p:nvPr/>
          </p:nvSpPr>
          <p:spPr bwMode="auto">
            <a:xfrm>
              <a:off x="5208" y="3086"/>
              <a:ext cx="52" cy="73"/>
            </a:xfrm>
            <a:custGeom>
              <a:avLst/>
              <a:gdLst>
                <a:gd name="T0" fmla="*/ 185 w 228"/>
                <a:gd name="T1" fmla="*/ 315 h 315"/>
                <a:gd name="T2" fmla="*/ 166 w 228"/>
                <a:gd name="T3" fmla="*/ 265 h 315"/>
                <a:gd name="T4" fmla="*/ 63 w 228"/>
                <a:gd name="T5" fmla="*/ 265 h 315"/>
                <a:gd name="T6" fmla="*/ 43 w 228"/>
                <a:gd name="T7" fmla="*/ 315 h 315"/>
                <a:gd name="T8" fmla="*/ 0 w 228"/>
                <a:gd name="T9" fmla="*/ 315 h 315"/>
                <a:gd name="T10" fmla="*/ 113 w 228"/>
                <a:gd name="T11" fmla="*/ 72 h 315"/>
                <a:gd name="T12" fmla="*/ 123 w 228"/>
                <a:gd name="T13" fmla="*/ 72 h 315"/>
                <a:gd name="T14" fmla="*/ 228 w 228"/>
                <a:gd name="T15" fmla="*/ 315 h 315"/>
                <a:gd name="T16" fmla="*/ 185 w 228"/>
                <a:gd name="T17" fmla="*/ 315 h 315"/>
                <a:gd name="T18" fmla="*/ 116 w 228"/>
                <a:gd name="T19" fmla="*/ 135 h 315"/>
                <a:gd name="T20" fmla="*/ 73 w 228"/>
                <a:gd name="T21" fmla="*/ 240 h 315"/>
                <a:gd name="T22" fmla="*/ 156 w 228"/>
                <a:gd name="T23" fmla="*/ 240 h 315"/>
                <a:gd name="T24" fmla="*/ 116 w 228"/>
                <a:gd name="T25" fmla="*/ 135 h 315"/>
                <a:gd name="T26" fmla="*/ 162 w 228"/>
                <a:gd name="T27" fmla="*/ 0 h 315"/>
                <a:gd name="T28" fmla="*/ 119 w 228"/>
                <a:gd name="T29" fmla="*/ 55 h 315"/>
                <a:gd name="T30" fmla="*/ 93 w 228"/>
                <a:gd name="T31" fmla="*/ 55 h 315"/>
                <a:gd name="T32" fmla="*/ 125 w 228"/>
                <a:gd name="T33" fmla="*/ 0 h 315"/>
                <a:gd name="T34" fmla="*/ 162 w 228"/>
                <a:gd name="T35"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8" h="315">
                  <a:moveTo>
                    <a:pt x="185" y="315"/>
                  </a:moveTo>
                  <a:lnTo>
                    <a:pt x="166" y="265"/>
                  </a:lnTo>
                  <a:lnTo>
                    <a:pt x="63" y="265"/>
                  </a:lnTo>
                  <a:lnTo>
                    <a:pt x="43" y="315"/>
                  </a:lnTo>
                  <a:lnTo>
                    <a:pt x="0" y="315"/>
                  </a:lnTo>
                  <a:lnTo>
                    <a:pt x="113" y="72"/>
                  </a:lnTo>
                  <a:lnTo>
                    <a:pt x="123" y="72"/>
                  </a:lnTo>
                  <a:lnTo>
                    <a:pt x="228" y="315"/>
                  </a:lnTo>
                  <a:lnTo>
                    <a:pt x="185" y="315"/>
                  </a:lnTo>
                  <a:close/>
                  <a:moveTo>
                    <a:pt x="116" y="135"/>
                  </a:moveTo>
                  <a:lnTo>
                    <a:pt x="73" y="240"/>
                  </a:lnTo>
                  <a:lnTo>
                    <a:pt x="156" y="240"/>
                  </a:lnTo>
                  <a:lnTo>
                    <a:pt x="116" y="135"/>
                  </a:lnTo>
                  <a:close/>
                  <a:moveTo>
                    <a:pt x="162" y="0"/>
                  </a:moveTo>
                  <a:lnTo>
                    <a:pt x="119" y="55"/>
                  </a:lnTo>
                  <a:lnTo>
                    <a:pt x="93" y="55"/>
                  </a:lnTo>
                  <a:lnTo>
                    <a:pt x="125" y="0"/>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77" name="Freeform 68"/>
            <p:cNvSpPr>
              <a:spLocks/>
            </p:cNvSpPr>
            <p:nvPr/>
          </p:nvSpPr>
          <p:spPr bwMode="auto">
            <a:xfrm>
              <a:off x="5294" y="3103"/>
              <a:ext cx="44" cy="57"/>
            </a:xfrm>
            <a:custGeom>
              <a:avLst/>
              <a:gdLst>
                <a:gd name="T0" fmla="*/ 0 w 194"/>
                <a:gd name="T1" fmla="*/ 0 h 244"/>
                <a:gd name="T2" fmla="*/ 38 w 194"/>
                <a:gd name="T3" fmla="*/ 0 h 244"/>
                <a:gd name="T4" fmla="*/ 38 w 194"/>
                <a:gd name="T5" fmla="*/ 164 h 244"/>
                <a:gd name="T6" fmla="*/ 54 w 194"/>
                <a:gd name="T7" fmla="*/ 201 h 244"/>
                <a:gd name="T8" fmla="*/ 96 w 194"/>
                <a:gd name="T9" fmla="*/ 215 h 244"/>
                <a:gd name="T10" fmla="*/ 140 w 194"/>
                <a:gd name="T11" fmla="*/ 201 h 244"/>
                <a:gd name="T12" fmla="*/ 156 w 194"/>
                <a:gd name="T13" fmla="*/ 164 h 244"/>
                <a:gd name="T14" fmla="*/ 156 w 194"/>
                <a:gd name="T15" fmla="*/ 0 h 244"/>
                <a:gd name="T16" fmla="*/ 194 w 194"/>
                <a:gd name="T17" fmla="*/ 0 h 244"/>
                <a:gd name="T18" fmla="*/ 194 w 194"/>
                <a:gd name="T19" fmla="*/ 167 h 244"/>
                <a:gd name="T20" fmla="*/ 168 w 194"/>
                <a:gd name="T21" fmla="*/ 224 h 244"/>
                <a:gd name="T22" fmla="*/ 97 w 194"/>
                <a:gd name="T23" fmla="*/ 244 h 244"/>
                <a:gd name="T24" fmla="*/ 25 w 194"/>
                <a:gd name="T25" fmla="*/ 224 h 244"/>
                <a:gd name="T26" fmla="*/ 0 w 194"/>
                <a:gd name="T27" fmla="*/ 167 h 244"/>
                <a:gd name="T28" fmla="*/ 0 w 194"/>
                <a:gd name="T29"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4" h="244">
                  <a:moveTo>
                    <a:pt x="0" y="0"/>
                  </a:moveTo>
                  <a:lnTo>
                    <a:pt x="38" y="0"/>
                  </a:lnTo>
                  <a:lnTo>
                    <a:pt x="38" y="164"/>
                  </a:lnTo>
                  <a:cubicBezTo>
                    <a:pt x="38" y="179"/>
                    <a:pt x="43" y="191"/>
                    <a:pt x="54" y="201"/>
                  </a:cubicBezTo>
                  <a:cubicBezTo>
                    <a:pt x="64" y="210"/>
                    <a:pt x="79" y="215"/>
                    <a:pt x="96" y="215"/>
                  </a:cubicBezTo>
                  <a:cubicBezTo>
                    <a:pt x="115" y="215"/>
                    <a:pt x="130" y="210"/>
                    <a:pt x="140" y="201"/>
                  </a:cubicBezTo>
                  <a:cubicBezTo>
                    <a:pt x="151" y="192"/>
                    <a:pt x="156" y="179"/>
                    <a:pt x="156" y="164"/>
                  </a:cubicBezTo>
                  <a:lnTo>
                    <a:pt x="156" y="0"/>
                  </a:lnTo>
                  <a:lnTo>
                    <a:pt x="194" y="0"/>
                  </a:lnTo>
                  <a:lnTo>
                    <a:pt x="194" y="167"/>
                  </a:lnTo>
                  <a:cubicBezTo>
                    <a:pt x="194" y="191"/>
                    <a:pt x="186" y="210"/>
                    <a:pt x="168" y="224"/>
                  </a:cubicBezTo>
                  <a:cubicBezTo>
                    <a:pt x="151" y="238"/>
                    <a:pt x="127" y="244"/>
                    <a:pt x="97" y="244"/>
                  </a:cubicBezTo>
                  <a:cubicBezTo>
                    <a:pt x="66" y="244"/>
                    <a:pt x="42" y="238"/>
                    <a:pt x="25" y="224"/>
                  </a:cubicBezTo>
                  <a:cubicBezTo>
                    <a:pt x="8" y="211"/>
                    <a:pt x="0" y="192"/>
                    <a:pt x="0" y="167"/>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78" name="Freeform 69"/>
            <p:cNvSpPr>
              <a:spLocks/>
            </p:cNvSpPr>
            <p:nvPr/>
          </p:nvSpPr>
          <p:spPr bwMode="auto">
            <a:xfrm>
              <a:off x="5351" y="3103"/>
              <a:ext cx="44" cy="57"/>
            </a:xfrm>
            <a:custGeom>
              <a:avLst/>
              <a:gdLst>
                <a:gd name="T0" fmla="*/ 180 w 191"/>
                <a:gd name="T1" fmla="*/ 244 h 244"/>
                <a:gd name="T2" fmla="*/ 36 w 191"/>
                <a:gd name="T3" fmla="*/ 68 h 244"/>
                <a:gd name="T4" fmla="*/ 36 w 191"/>
                <a:gd name="T5" fmla="*/ 240 h 244"/>
                <a:gd name="T6" fmla="*/ 0 w 191"/>
                <a:gd name="T7" fmla="*/ 240 h 244"/>
                <a:gd name="T8" fmla="*/ 0 w 191"/>
                <a:gd name="T9" fmla="*/ 0 h 244"/>
                <a:gd name="T10" fmla="*/ 15 w 191"/>
                <a:gd name="T11" fmla="*/ 0 h 244"/>
                <a:gd name="T12" fmla="*/ 155 w 191"/>
                <a:gd name="T13" fmla="*/ 166 h 244"/>
                <a:gd name="T14" fmla="*/ 155 w 191"/>
                <a:gd name="T15" fmla="*/ 0 h 244"/>
                <a:gd name="T16" fmla="*/ 191 w 191"/>
                <a:gd name="T17" fmla="*/ 0 h 244"/>
                <a:gd name="T18" fmla="*/ 191 w 191"/>
                <a:gd name="T19" fmla="*/ 244 h 244"/>
                <a:gd name="T20" fmla="*/ 180 w 191"/>
                <a:gd name="T21" fmla="*/ 24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244">
                  <a:moveTo>
                    <a:pt x="180" y="244"/>
                  </a:moveTo>
                  <a:lnTo>
                    <a:pt x="36" y="68"/>
                  </a:lnTo>
                  <a:lnTo>
                    <a:pt x="36" y="240"/>
                  </a:lnTo>
                  <a:lnTo>
                    <a:pt x="0" y="240"/>
                  </a:lnTo>
                  <a:lnTo>
                    <a:pt x="0" y="0"/>
                  </a:lnTo>
                  <a:lnTo>
                    <a:pt x="15" y="0"/>
                  </a:lnTo>
                  <a:lnTo>
                    <a:pt x="155" y="166"/>
                  </a:lnTo>
                  <a:lnTo>
                    <a:pt x="155" y="0"/>
                  </a:lnTo>
                  <a:lnTo>
                    <a:pt x="191" y="0"/>
                  </a:lnTo>
                  <a:lnTo>
                    <a:pt x="191" y="244"/>
                  </a:lnTo>
                  <a:lnTo>
                    <a:pt x="180" y="2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79" name="Rectangle 70"/>
            <p:cNvSpPr>
              <a:spLocks noChangeArrowheads="1"/>
            </p:cNvSpPr>
            <p:nvPr/>
          </p:nvSpPr>
          <p:spPr bwMode="auto">
            <a:xfrm>
              <a:off x="5410" y="3103"/>
              <a:ext cx="8" cy="5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80" name="Freeform 71"/>
            <p:cNvSpPr>
              <a:spLocks/>
            </p:cNvSpPr>
            <p:nvPr/>
          </p:nvSpPr>
          <p:spPr bwMode="auto">
            <a:xfrm>
              <a:off x="5433" y="3103"/>
              <a:ext cx="38" cy="56"/>
            </a:xfrm>
            <a:custGeom>
              <a:avLst/>
              <a:gdLst>
                <a:gd name="T0" fmla="*/ 38 w 166"/>
                <a:gd name="T1" fmla="*/ 29 h 240"/>
                <a:gd name="T2" fmla="*/ 38 w 166"/>
                <a:gd name="T3" fmla="*/ 96 h 240"/>
                <a:gd name="T4" fmla="*/ 129 w 166"/>
                <a:gd name="T5" fmla="*/ 96 h 240"/>
                <a:gd name="T6" fmla="*/ 129 w 166"/>
                <a:gd name="T7" fmla="*/ 124 h 240"/>
                <a:gd name="T8" fmla="*/ 38 w 166"/>
                <a:gd name="T9" fmla="*/ 124 h 240"/>
                <a:gd name="T10" fmla="*/ 38 w 166"/>
                <a:gd name="T11" fmla="*/ 211 h 240"/>
                <a:gd name="T12" fmla="*/ 164 w 166"/>
                <a:gd name="T13" fmla="*/ 211 h 240"/>
                <a:gd name="T14" fmla="*/ 164 w 166"/>
                <a:gd name="T15" fmla="*/ 240 h 240"/>
                <a:gd name="T16" fmla="*/ 0 w 166"/>
                <a:gd name="T17" fmla="*/ 240 h 240"/>
                <a:gd name="T18" fmla="*/ 0 w 166"/>
                <a:gd name="T19" fmla="*/ 0 h 240"/>
                <a:gd name="T20" fmla="*/ 166 w 166"/>
                <a:gd name="T21" fmla="*/ 0 h 240"/>
                <a:gd name="T22" fmla="*/ 166 w 166"/>
                <a:gd name="T23" fmla="*/ 29 h 240"/>
                <a:gd name="T24" fmla="*/ 38 w 166"/>
                <a:gd name="T25" fmla="*/ 29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6" h="240">
                  <a:moveTo>
                    <a:pt x="38" y="29"/>
                  </a:moveTo>
                  <a:lnTo>
                    <a:pt x="38" y="96"/>
                  </a:lnTo>
                  <a:lnTo>
                    <a:pt x="129" y="96"/>
                  </a:lnTo>
                  <a:lnTo>
                    <a:pt x="129" y="124"/>
                  </a:lnTo>
                  <a:lnTo>
                    <a:pt x="38" y="124"/>
                  </a:lnTo>
                  <a:lnTo>
                    <a:pt x="38" y="211"/>
                  </a:lnTo>
                  <a:lnTo>
                    <a:pt x="164" y="211"/>
                  </a:lnTo>
                  <a:lnTo>
                    <a:pt x="164" y="240"/>
                  </a:lnTo>
                  <a:lnTo>
                    <a:pt x="0" y="240"/>
                  </a:lnTo>
                  <a:lnTo>
                    <a:pt x="0" y="0"/>
                  </a:lnTo>
                  <a:lnTo>
                    <a:pt x="166" y="0"/>
                  </a:lnTo>
                  <a:lnTo>
                    <a:pt x="166" y="29"/>
                  </a:lnTo>
                  <a:lnTo>
                    <a:pt x="38"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81" name="Freeform 72"/>
            <p:cNvSpPr>
              <a:spLocks/>
            </p:cNvSpPr>
            <p:nvPr/>
          </p:nvSpPr>
          <p:spPr bwMode="auto">
            <a:xfrm>
              <a:off x="4859" y="3198"/>
              <a:ext cx="32" cy="56"/>
            </a:xfrm>
            <a:custGeom>
              <a:avLst/>
              <a:gdLst>
                <a:gd name="T0" fmla="*/ 33 w 143"/>
                <a:gd name="T1" fmla="*/ 29 h 240"/>
                <a:gd name="T2" fmla="*/ 33 w 143"/>
                <a:gd name="T3" fmla="*/ 96 h 240"/>
                <a:gd name="T4" fmla="*/ 112 w 143"/>
                <a:gd name="T5" fmla="*/ 96 h 240"/>
                <a:gd name="T6" fmla="*/ 112 w 143"/>
                <a:gd name="T7" fmla="*/ 124 h 240"/>
                <a:gd name="T8" fmla="*/ 33 w 143"/>
                <a:gd name="T9" fmla="*/ 124 h 240"/>
                <a:gd name="T10" fmla="*/ 33 w 143"/>
                <a:gd name="T11" fmla="*/ 211 h 240"/>
                <a:gd name="T12" fmla="*/ 142 w 143"/>
                <a:gd name="T13" fmla="*/ 211 h 240"/>
                <a:gd name="T14" fmla="*/ 142 w 143"/>
                <a:gd name="T15" fmla="*/ 240 h 240"/>
                <a:gd name="T16" fmla="*/ 0 w 143"/>
                <a:gd name="T17" fmla="*/ 240 h 240"/>
                <a:gd name="T18" fmla="*/ 0 w 143"/>
                <a:gd name="T19" fmla="*/ 0 h 240"/>
                <a:gd name="T20" fmla="*/ 143 w 143"/>
                <a:gd name="T21" fmla="*/ 0 h 240"/>
                <a:gd name="T22" fmla="*/ 143 w 143"/>
                <a:gd name="T23" fmla="*/ 29 h 240"/>
                <a:gd name="T24" fmla="*/ 33 w 143"/>
                <a:gd name="T25" fmla="*/ 29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 h="240">
                  <a:moveTo>
                    <a:pt x="33" y="29"/>
                  </a:moveTo>
                  <a:lnTo>
                    <a:pt x="33" y="96"/>
                  </a:lnTo>
                  <a:lnTo>
                    <a:pt x="112" y="96"/>
                  </a:lnTo>
                  <a:lnTo>
                    <a:pt x="112" y="124"/>
                  </a:lnTo>
                  <a:lnTo>
                    <a:pt x="33" y="124"/>
                  </a:lnTo>
                  <a:lnTo>
                    <a:pt x="33" y="211"/>
                  </a:lnTo>
                  <a:lnTo>
                    <a:pt x="142" y="211"/>
                  </a:lnTo>
                  <a:lnTo>
                    <a:pt x="142" y="240"/>
                  </a:lnTo>
                  <a:lnTo>
                    <a:pt x="0" y="240"/>
                  </a:lnTo>
                  <a:lnTo>
                    <a:pt x="0" y="0"/>
                  </a:lnTo>
                  <a:lnTo>
                    <a:pt x="143" y="0"/>
                  </a:lnTo>
                  <a:lnTo>
                    <a:pt x="143" y="29"/>
                  </a:lnTo>
                  <a:lnTo>
                    <a:pt x="33"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82" name="Freeform 73"/>
            <p:cNvSpPr>
              <a:spLocks/>
            </p:cNvSpPr>
            <p:nvPr/>
          </p:nvSpPr>
          <p:spPr bwMode="auto">
            <a:xfrm>
              <a:off x="4894" y="3213"/>
              <a:ext cx="36" cy="42"/>
            </a:xfrm>
            <a:custGeom>
              <a:avLst/>
              <a:gdLst>
                <a:gd name="T0" fmla="*/ 83 w 160"/>
                <a:gd name="T1" fmla="*/ 180 h 180"/>
                <a:gd name="T2" fmla="*/ 75 w 160"/>
                <a:gd name="T3" fmla="*/ 180 h 180"/>
                <a:gd name="T4" fmla="*/ 0 w 160"/>
                <a:gd name="T5" fmla="*/ 0 h 180"/>
                <a:gd name="T6" fmla="*/ 34 w 160"/>
                <a:gd name="T7" fmla="*/ 0 h 180"/>
                <a:gd name="T8" fmla="*/ 80 w 160"/>
                <a:gd name="T9" fmla="*/ 123 h 180"/>
                <a:gd name="T10" fmla="*/ 128 w 160"/>
                <a:gd name="T11" fmla="*/ 0 h 180"/>
                <a:gd name="T12" fmla="*/ 160 w 160"/>
                <a:gd name="T13" fmla="*/ 0 h 180"/>
                <a:gd name="T14" fmla="*/ 83 w 160"/>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180">
                  <a:moveTo>
                    <a:pt x="83" y="180"/>
                  </a:moveTo>
                  <a:lnTo>
                    <a:pt x="75" y="180"/>
                  </a:lnTo>
                  <a:lnTo>
                    <a:pt x="0" y="0"/>
                  </a:lnTo>
                  <a:lnTo>
                    <a:pt x="34" y="0"/>
                  </a:lnTo>
                  <a:lnTo>
                    <a:pt x="80" y="123"/>
                  </a:lnTo>
                  <a:lnTo>
                    <a:pt x="128" y="0"/>
                  </a:lnTo>
                  <a:lnTo>
                    <a:pt x="160" y="0"/>
                  </a:lnTo>
                  <a:lnTo>
                    <a:pt x="83" y="1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83" name="Freeform 74"/>
            <p:cNvSpPr>
              <a:spLocks/>
            </p:cNvSpPr>
            <p:nvPr/>
          </p:nvSpPr>
          <p:spPr bwMode="auto">
            <a:xfrm>
              <a:off x="4935" y="3212"/>
              <a:ext cx="24" cy="42"/>
            </a:xfrm>
            <a:custGeom>
              <a:avLst/>
              <a:gdLst>
                <a:gd name="T0" fmla="*/ 93 w 106"/>
                <a:gd name="T1" fmla="*/ 34 h 179"/>
                <a:gd name="T2" fmla="*/ 72 w 106"/>
                <a:gd name="T3" fmla="*/ 27 h 179"/>
                <a:gd name="T4" fmla="*/ 43 w 106"/>
                <a:gd name="T5" fmla="*/ 42 h 179"/>
                <a:gd name="T6" fmla="*/ 31 w 106"/>
                <a:gd name="T7" fmla="*/ 79 h 179"/>
                <a:gd name="T8" fmla="*/ 31 w 106"/>
                <a:gd name="T9" fmla="*/ 179 h 179"/>
                <a:gd name="T10" fmla="*/ 0 w 106"/>
                <a:gd name="T11" fmla="*/ 179 h 179"/>
                <a:gd name="T12" fmla="*/ 0 w 106"/>
                <a:gd name="T13" fmla="*/ 4 h 179"/>
                <a:gd name="T14" fmla="*/ 31 w 106"/>
                <a:gd name="T15" fmla="*/ 4 h 179"/>
                <a:gd name="T16" fmla="*/ 31 w 106"/>
                <a:gd name="T17" fmla="*/ 32 h 179"/>
                <a:gd name="T18" fmla="*/ 82 w 106"/>
                <a:gd name="T19" fmla="*/ 0 h 179"/>
                <a:gd name="T20" fmla="*/ 106 w 106"/>
                <a:gd name="T21" fmla="*/ 3 h 179"/>
                <a:gd name="T22" fmla="*/ 93 w 106"/>
                <a:gd name="T23" fmla="*/ 3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79">
                  <a:moveTo>
                    <a:pt x="93" y="34"/>
                  </a:moveTo>
                  <a:cubicBezTo>
                    <a:pt x="86" y="29"/>
                    <a:pt x="79" y="27"/>
                    <a:pt x="72" y="27"/>
                  </a:cubicBezTo>
                  <a:cubicBezTo>
                    <a:pt x="61" y="27"/>
                    <a:pt x="51" y="32"/>
                    <a:pt x="43" y="42"/>
                  </a:cubicBezTo>
                  <a:cubicBezTo>
                    <a:pt x="35" y="52"/>
                    <a:pt x="31" y="64"/>
                    <a:pt x="31" y="79"/>
                  </a:cubicBezTo>
                  <a:lnTo>
                    <a:pt x="31" y="179"/>
                  </a:lnTo>
                  <a:lnTo>
                    <a:pt x="0" y="179"/>
                  </a:lnTo>
                  <a:lnTo>
                    <a:pt x="0" y="4"/>
                  </a:lnTo>
                  <a:lnTo>
                    <a:pt x="31" y="4"/>
                  </a:lnTo>
                  <a:lnTo>
                    <a:pt x="31" y="32"/>
                  </a:lnTo>
                  <a:cubicBezTo>
                    <a:pt x="42" y="11"/>
                    <a:pt x="59" y="0"/>
                    <a:pt x="82" y="0"/>
                  </a:cubicBezTo>
                  <a:cubicBezTo>
                    <a:pt x="87" y="0"/>
                    <a:pt x="95" y="1"/>
                    <a:pt x="106" y="3"/>
                  </a:cubicBezTo>
                  <a:lnTo>
                    <a:pt x="93"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84" name="Freeform 75"/>
            <p:cNvSpPr>
              <a:spLocks noEditPoints="1"/>
            </p:cNvSpPr>
            <p:nvPr/>
          </p:nvSpPr>
          <p:spPr bwMode="auto">
            <a:xfrm>
              <a:off x="4961" y="3212"/>
              <a:ext cx="36" cy="43"/>
            </a:xfrm>
            <a:custGeom>
              <a:avLst/>
              <a:gdLst>
                <a:gd name="T0" fmla="*/ 0 w 159"/>
                <a:gd name="T1" fmla="*/ 91 h 183"/>
                <a:gd name="T2" fmla="*/ 22 w 159"/>
                <a:gd name="T3" fmla="*/ 25 h 183"/>
                <a:gd name="T4" fmla="*/ 80 w 159"/>
                <a:gd name="T5" fmla="*/ 0 h 183"/>
                <a:gd name="T6" fmla="*/ 138 w 159"/>
                <a:gd name="T7" fmla="*/ 24 h 183"/>
                <a:gd name="T8" fmla="*/ 159 w 159"/>
                <a:gd name="T9" fmla="*/ 91 h 183"/>
                <a:gd name="T10" fmla="*/ 138 w 159"/>
                <a:gd name="T11" fmla="*/ 158 h 183"/>
                <a:gd name="T12" fmla="*/ 80 w 159"/>
                <a:gd name="T13" fmla="*/ 183 h 183"/>
                <a:gd name="T14" fmla="*/ 21 w 159"/>
                <a:gd name="T15" fmla="*/ 158 h 183"/>
                <a:gd name="T16" fmla="*/ 0 w 159"/>
                <a:gd name="T17" fmla="*/ 91 h 183"/>
                <a:gd name="T18" fmla="*/ 33 w 159"/>
                <a:gd name="T19" fmla="*/ 91 h 183"/>
                <a:gd name="T20" fmla="*/ 80 w 159"/>
                <a:gd name="T21" fmla="*/ 157 h 183"/>
                <a:gd name="T22" fmla="*/ 114 w 159"/>
                <a:gd name="T23" fmla="*/ 140 h 183"/>
                <a:gd name="T24" fmla="*/ 126 w 159"/>
                <a:gd name="T25" fmla="*/ 91 h 183"/>
                <a:gd name="T26" fmla="*/ 80 w 159"/>
                <a:gd name="T27" fmla="*/ 26 h 183"/>
                <a:gd name="T28" fmla="*/ 45 w 159"/>
                <a:gd name="T29" fmla="*/ 43 h 183"/>
                <a:gd name="T30" fmla="*/ 33 w 159"/>
                <a:gd name="T31" fmla="*/ 91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9" h="183">
                  <a:moveTo>
                    <a:pt x="0" y="91"/>
                  </a:moveTo>
                  <a:cubicBezTo>
                    <a:pt x="0" y="64"/>
                    <a:pt x="7" y="42"/>
                    <a:pt x="22" y="25"/>
                  </a:cubicBezTo>
                  <a:cubicBezTo>
                    <a:pt x="36" y="9"/>
                    <a:pt x="56" y="0"/>
                    <a:pt x="80" y="0"/>
                  </a:cubicBezTo>
                  <a:cubicBezTo>
                    <a:pt x="105" y="0"/>
                    <a:pt x="124" y="8"/>
                    <a:pt x="138" y="24"/>
                  </a:cubicBezTo>
                  <a:cubicBezTo>
                    <a:pt x="152" y="40"/>
                    <a:pt x="159" y="63"/>
                    <a:pt x="159" y="91"/>
                  </a:cubicBezTo>
                  <a:cubicBezTo>
                    <a:pt x="159" y="119"/>
                    <a:pt x="152" y="142"/>
                    <a:pt x="138" y="158"/>
                  </a:cubicBezTo>
                  <a:cubicBezTo>
                    <a:pt x="123" y="175"/>
                    <a:pt x="104" y="183"/>
                    <a:pt x="80" y="183"/>
                  </a:cubicBezTo>
                  <a:cubicBezTo>
                    <a:pt x="55" y="183"/>
                    <a:pt x="35" y="174"/>
                    <a:pt x="21" y="158"/>
                  </a:cubicBezTo>
                  <a:cubicBezTo>
                    <a:pt x="7" y="141"/>
                    <a:pt x="0" y="119"/>
                    <a:pt x="0" y="91"/>
                  </a:cubicBezTo>
                  <a:close/>
                  <a:moveTo>
                    <a:pt x="33" y="91"/>
                  </a:moveTo>
                  <a:cubicBezTo>
                    <a:pt x="33" y="135"/>
                    <a:pt x="48" y="157"/>
                    <a:pt x="80" y="157"/>
                  </a:cubicBezTo>
                  <a:cubicBezTo>
                    <a:pt x="94" y="157"/>
                    <a:pt x="106" y="151"/>
                    <a:pt x="114" y="140"/>
                  </a:cubicBezTo>
                  <a:cubicBezTo>
                    <a:pt x="122" y="128"/>
                    <a:pt x="126" y="112"/>
                    <a:pt x="126" y="91"/>
                  </a:cubicBezTo>
                  <a:cubicBezTo>
                    <a:pt x="126" y="48"/>
                    <a:pt x="111" y="26"/>
                    <a:pt x="80" y="26"/>
                  </a:cubicBezTo>
                  <a:cubicBezTo>
                    <a:pt x="65" y="26"/>
                    <a:pt x="54" y="32"/>
                    <a:pt x="45" y="43"/>
                  </a:cubicBezTo>
                  <a:cubicBezTo>
                    <a:pt x="37" y="55"/>
                    <a:pt x="33" y="71"/>
                    <a:pt x="33" y="9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85" name="Freeform 76"/>
            <p:cNvSpPr>
              <a:spLocks noEditPoints="1"/>
            </p:cNvSpPr>
            <p:nvPr/>
          </p:nvSpPr>
          <p:spPr bwMode="auto">
            <a:xfrm>
              <a:off x="5003" y="3212"/>
              <a:ext cx="36" cy="58"/>
            </a:xfrm>
            <a:custGeom>
              <a:avLst/>
              <a:gdLst>
                <a:gd name="T0" fmla="*/ 32 w 154"/>
                <a:gd name="T1" fmla="*/ 170 h 248"/>
                <a:gd name="T2" fmla="*/ 32 w 154"/>
                <a:gd name="T3" fmla="*/ 248 h 248"/>
                <a:gd name="T4" fmla="*/ 0 w 154"/>
                <a:gd name="T5" fmla="*/ 248 h 248"/>
                <a:gd name="T6" fmla="*/ 0 w 154"/>
                <a:gd name="T7" fmla="*/ 4 h 248"/>
                <a:gd name="T8" fmla="*/ 32 w 154"/>
                <a:gd name="T9" fmla="*/ 4 h 248"/>
                <a:gd name="T10" fmla="*/ 32 w 154"/>
                <a:gd name="T11" fmla="*/ 18 h 248"/>
                <a:gd name="T12" fmla="*/ 74 w 154"/>
                <a:gd name="T13" fmla="*/ 0 h 248"/>
                <a:gd name="T14" fmla="*/ 133 w 154"/>
                <a:gd name="T15" fmla="*/ 24 h 248"/>
                <a:gd name="T16" fmla="*/ 154 w 154"/>
                <a:gd name="T17" fmla="*/ 92 h 248"/>
                <a:gd name="T18" fmla="*/ 133 w 154"/>
                <a:gd name="T19" fmla="*/ 157 h 248"/>
                <a:gd name="T20" fmla="*/ 72 w 154"/>
                <a:gd name="T21" fmla="*/ 183 h 248"/>
                <a:gd name="T22" fmla="*/ 48 w 154"/>
                <a:gd name="T23" fmla="*/ 179 h 248"/>
                <a:gd name="T24" fmla="*/ 32 w 154"/>
                <a:gd name="T25" fmla="*/ 170 h 248"/>
                <a:gd name="T26" fmla="*/ 32 w 154"/>
                <a:gd name="T27" fmla="*/ 42 h 248"/>
                <a:gd name="T28" fmla="*/ 32 w 154"/>
                <a:gd name="T29" fmla="*/ 144 h 248"/>
                <a:gd name="T30" fmla="*/ 44 w 154"/>
                <a:gd name="T31" fmla="*/ 152 h 248"/>
                <a:gd name="T32" fmla="*/ 63 w 154"/>
                <a:gd name="T33" fmla="*/ 156 h 248"/>
                <a:gd name="T34" fmla="*/ 121 w 154"/>
                <a:gd name="T35" fmla="*/ 91 h 248"/>
                <a:gd name="T36" fmla="*/ 107 w 154"/>
                <a:gd name="T37" fmla="*/ 42 h 248"/>
                <a:gd name="T38" fmla="*/ 63 w 154"/>
                <a:gd name="T39" fmla="*/ 27 h 248"/>
                <a:gd name="T40" fmla="*/ 47 w 154"/>
                <a:gd name="T41" fmla="*/ 31 h 248"/>
                <a:gd name="T42" fmla="*/ 32 w 154"/>
                <a:gd name="T43" fmla="*/ 42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4" h="248">
                  <a:moveTo>
                    <a:pt x="32" y="170"/>
                  </a:moveTo>
                  <a:lnTo>
                    <a:pt x="32" y="248"/>
                  </a:lnTo>
                  <a:lnTo>
                    <a:pt x="0" y="248"/>
                  </a:lnTo>
                  <a:lnTo>
                    <a:pt x="0" y="4"/>
                  </a:lnTo>
                  <a:lnTo>
                    <a:pt x="32" y="4"/>
                  </a:lnTo>
                  <a:lnTo>
                    <a:pt x="32" y="18"/>
                  </a:lnTo>
                  <a:cubicBezTo>
                    <a:pt x="43" y="6"/>
                    <a:pt x="58" y="0"/>
                    <a:pt x="74" y="0"/>
                  </a:cubicBezTo>
                  <a:cubicBezTo>
                    <a:pt x="99" y="0"/>
                    <a:pt x="119" y="8"/>
                    <a:pt x="133" y="24"/>
                  </a:cubicBezTo>
                  <a:cubicBezTo>
                    <a:pt x="147" y="39"/>
                    <a:pt x="154" y="62"/>
                    <a:pt x="154" y="92"/>
                  </a:cubicBezTo>
                  <a:cubicBezTo>
                    <a:pt x="154" y="119"/>
                    <a:pt x="147" y="140"/>
                    <a:pt x="133" y="157"/>
                  </a:cubicBezTo>
                  <a:cubicBezTo>
                    <a:pt x="119" y="174"/>
                    <a:pt x="98" y="183"/>
                    <a:pt x="72" y="183"/>
                  </a:cubicBezTo>
                  <a:cubicBezTo>
                    <a:pt x="64" y="183"/>
                    <a:pt x="56" y="181"/>
                    <a:pt x="48" y="179"/>
                  </a:cubicBezTo>
                  <a:cubicBezTo>
                    <a:pt x="39" y="176"/>
                    <a:pt x="34" y="173"/>
                    <a:pt x="32" y="170"/>
                  </a:cubicBezTo>
                  <a:close/>
                  <a:moveTo>
                    <a:pt x="32" y="42"/>
                  </a:moveTo>
                  <a:lnTo>
                    <a:pt x="32" y="144"/>
                  </a:lnTo>
                  <a:cubicBezTo>
                    <a:pt x="34" y="147"/>
                    <a:pt x="38" y="150"/>
                    <a:pt x="44" y="152"/>
                  </a:cubicBezTo>
                  <a:cubicBezTo>
                    <a:pt x="50" y="155"/>
                    <a:pt x="57" y="156"/>
                    <a:pt x="63" y="156"/>
                  </a:cubicBezTo>
                  <a:cubicBezTo>
                    <a:pt x="101" y="156"/>
                    <a:pt x="121" y="135"/>
                    <a:pt x="121" y="91"/>
                  </a:cubicBezTo>
                  <a:cubicBezTo>
                    <a:pt x="121" y="69"/>
                    <a:pt x="116" y="52"/>
                    <a:pt x="107" y="42"/>
                  </a:cubicBezTo>
                  <a:cubicBezTo>
                    <a:pt x="98" y="32"/>
                    <a:pt x="83" y="27"/>
                    <a:pt x="63" y="27"/>
                  </a:cubicBezTo>
                  <a:cubicBezTo>
                    <a:pt x="58" y="27"/>
                    <a:pt x="53" y="28"/>
                    <a:pt x="47" y="31"/>
                  </a:cubicBezTo>
                  <a:cubicBezTo>
                    <a:pt x="40" y="34"/>
                    <a:pt x="35" y="38"/>
                    <a:pt x="32" y="4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86" name="Freeform 77"/>
            <p:cNvSpPr>
              <a:spLocks/>
            </p:cNvSpPr>
            <p:nvPr/>
          </p:nvSpPr>
          <p:spPr bwMode="auto">
            <a:xfrm>
              <a:off x="5042" y="3212"/>
              <a:ext cx="27" cy="43"/>
            </a:xfrm>
            <a:custGeom>
              <a:avLst/>
              <a:gdLst>
                <a:gd name="T0" fmla="*/ 0 w 115"/>
                <a:gd name="T1" fmla="*/ 169 h 183"/>
                <a:gd name="T2" fmla="*/ 11 w 115"/>
                <a:gd name="T3" fmla="*/ 139 h 183"/>
                <a:gd name="T4" fmla="*/ 53 w 115"/>
                <a:gd name="T5" fmla="*/ 156 h 183"/>
                <a:gd name="T6" fmla="*/ 82 w 115"/>
                <a:gd name="T7" fmla="*/ 132 h 183"/>
                <a:gd name="T8" fmla="*/ 54 w 115"/>
                <a:gd name="T9" fmla="*/ 102 h 183"/>
                <a:gd name="T10" fmla="*/ 25 w 115"/>
                <a:gd name="T11" fmla="*/ 87 h 183"/>
                <a:gd name="T12" fmla="*/ 12 w 115"/>
                <a:gd name="T13" fmla="*/ 76 h 183"/>
                <a:gd name="T14" fmla="*/ 4 w 115"/>
                <a:gd name="T15" fmla="*/ 62 h 183"/>
                <a:gd name="T16" fmla="*/ 1 w 115"/>
                <a:gd name="T17" fmla="*/ 46 h 183"/>
                <a:gd name="T18" fmla="*/ 17 w 115"/>
                <a:gd name="T19" fmla="*/ 12 h 183"/>
                <a:gd name="T20" fmla="*/ 58 w 115"/>
                <a:gd name="T21" fmla="*/ 0 h 183"/>
                <a:gd name="T22" fmla="*/ 106 w 115"/>
                <a:gd name="T23" fmla="*/ 12 h 183"/>
                <a:gd name="T24" fmla="*/ 98 w 115"/>
                <a:gd name="T25" fmla="*/ 41 h 183"/>
                <a:gd name="T26" fmla="*/ 60 w 115"/>
                <a:gd name="T27" fmla="*/ 27 h 183"/>
                <a:gd name="T28" fmla="*/ 41 w 115"/>
                <a:gd name="T29" fmla="*/ 32 h 183"/>
                <a:gd name="T30" fmla="*/ 34 w 115"/>
                <a:gd name="T31" fmla="*/ 45 h 183"/>
                <a:gd name="T32" fmla="*/ 53 w 115"/>
                <a:gd name="T33" fmla="*/ 71 h 183"/>
                <a:gd name="T34" fmla="*/ 75 w 115"/>
                <a:gd name="T35" fmla="*/ 81 h 183"/>
                <a:gd name="T36" fmla="*/ 105 w 115"/>
                <a:gd name="T37" fmla="*/ 102 h 183"/>
                <a:gd name="T38" fmla="*/ 115 w 115"/>
                <a:gd name="T39" fmla="*/ 132 h 183"/>
                <a:gd name="T40" fmla="*/ 98 w 115"/>
                <a:gd name="T41" fmla="*/ 169 h 183"/>
                <a:gd name="T42" fmla="*/ 52 w 115"/>
                <a:gd name="T43" fmla="*/ 183 h 183"/>
                <a:gd name="T44" fmla="*/ 0 w 115"/>
                <a:gd name="T45" fmla="*/ 16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5" h="183">
                  <a:moveTo>
                    <a:pt x="0" y="169"/>
                  </a:moveTo>
                  <a:lnTo>
                    <a:pt x="11" y="139"/>
                  </a:lnTo>
                  <a:cubicBezTo>
                    <a:pt x="28" y="151"/>
                    <a:pt x="42" y="156"/>
                    <a:pt x="53" y="156"/>
                  </a:cubicBezTo>
                  <a:cubicBezTo>
                    <a:pt x="72" y="156"/>
                    <a:pt x="82" y="148"/>
                    <a:pt x="82" y="132"/>
                  </a:cubicBezTo>
                  <a:cubicBezTo>
                    <a:pt x="82" y="121"/>
                    <a:pt x="73" y="111"/>
                    <a:pt x="54" y="102"/>
                  </a:cubicBezTo>
                  <a:cubicBezTo>
                    <a:pt x="40" y="96"/>
                    <a:pt x="30" y="91"/>
                    <a:pt x="25" y="87"/>
                  </a:cubicBezTo>
                  <a:cubicBezTo>
                    <a:pt x="20" y="84"/>
                    <a:pt x="16" y="80"/>
                    <a:pt x="12" y="76"/>
                  </a:cubicBezTo>
                  <a:cubicBezTo>
                    <a:pt x="8" y="71"/>
                    <a:pt x="6" y="67"/>
                    <a:pt x="4" y="62"/>
                  </a:cubicBezTo>
                  <a:cubicBezTo>
                    <a:pt x="2" y="57"/>
                    <a:pt x="1" y="52"/>
                    <a:pt x="1" y="46"/>
                  </a:cubicBezTo>
                  <a:cubicBezTo>
                    <a:pt x="1" y="32"/>
                    <a:pt x="6" y="21"/>
                    <a:pt x="17" y="12"/>
                  </a:cubicBezTo>
                  <a:cubicBezTo>
                    <a:pt x="27" y="4"/>
                    <a:pt x="41" y="0"/>
                    <a:pt x="58" y="0"/>
                  </a:cubicBezTo>
                  <a:cubicBezTo>
                    <a:pt x="71" y="0"/>
                    <a:pt x="87" y="4"/>
                    <a:pt x="106" y="12"/>
                  </a:cubicBezTo>
                  <a:lnTo>
                    <a:pt x="98" y="41"/>
                  </a:lnTo>
                  <a:cubicBezTo>
                    <a:pt x="85" y="31"/>
                    <a:pt x="73" y="27"/>
                    <a:pt x="60" y="27"/>
                  </a:cubicBezTo>
                  <a:cubicBezTo>
                    <a:pt x="53" y="27"/>
                    <a:pt x="47" y="28"/>
                    <a:pt x="41" y="32"/>
                  </a:cubicBezTo>
                  <a:cubicBezTo>
                    <a:pt x="36" y="35"/>
                    <a:pt x="34" y="40"/>
                    <a:pt x="34" y="45"/>
                  </a:cubicBezTo>
                  <a:cubicBezTo>
                    <a:pt x="34" y="56"/>
                    <a:pt x="40" y="65"/>
                    <a:pt x="53" y="71"/>
                  </a:cubicBezTo>
                  <a:lnTo>
                    <a:pt x="75" y="81"/>
                  </a:lnTo>
                  <a:cubicBezTo>
                    <a:pt x="89" y="87"/>
                    <a:pt x="99" y="94"/>
                    <a:pt x="105" y="102"/>
                  </a:cubicBezTo>
                  <a:cubicBezTo>
                    <a:pt x="112" y="110"/>
                    <a:pt x="115" y="120"/>
                    <a:pt x="115" y="132"/>
                  </a:cubicBezTo>
                  <a:cubicBezTo>
                    <a:pt x="115" y="148"/>
                    <a:pt x="109" y="160"/>
                    <a:pt x="98" y="169"/>
                  </a:cubicBezTo>
                  <a:cubicBezTo>
                    <a:pt x="87" y="178"/>
                    <a:pt x="72" y="183"/>
                    <a:pt x="52" y="183"/>
                  </a:cubicBezTo>
                  <a:cubicBezTo>
                    <a:pt x="34" y="183"/>
                    <a:pt x="16" y="178"/>
                    <a:pt x="0" y="16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87" name="Freeform 78"/>
            <p:cNvSpPr>
              <a:spLocks/>
            </p:cNvSpPr>
            <p:nvPr/>
          </p:nvSpPr>
          <p:spPr bwMode="auto">
            <a:xfrm>
              <a:off x="5075" y="3196"/>
              <a:ext cx="34" cy="58"/>
            </a:xfrm>
            <a:custGeom>
              <a:avLst/>
              <a:gdLst>
                <a:gd name="T0" fmla="*/ 114 w 147"/>
                <a:gd name="T1" fmla="*/ 248 h 248"/>
                <a:gd name="T2" fmla="*/ 58 w 147"/>
                <a:gd name="T3" fmla="*/ 160 h 248"/>
                <a:gd name="T4" fmla="*/ 31 w 147"/>
                <a:gd name="T5" fmla="*/ 189 h 248"/>
                <a:gd name="T6" fmla="*/ 31 w 147"/>
                <a:gd name="T7" fmla="*/ 248 h 248"/>
                <a:gd name="T8" fmla="*/ 0 w 147"/>
                <a:gd name="T9" fmla="*/ 248 h 248"/>
                <a:gd name="T10" fmla="*/ 0 w 147"/>
                <a:gd name="T11" fmla="*/ 0 h 248"/>
                <a:gd name="T12" fmla="*/ 31 w 147"/>
                <a:gd name="T13" fmla="*/ 0 h 248"/>
                <a:gd name="T14" fmla="*/ 31 w 147"/>
                <a:gd name="T15" fmla="*/ 154 h 248"/>
                <a:gd name="T16" fmla="*/ 99 w 147"/>
                <a:gd name="T17" fmla="*/ 73 h 248"/>
                <a:gd name="T18" fmla="*/ 135 w 147"/>
                <a:gd name="T19" fmla="*/ 73 h 248"/>
                <a:gd name="T20" fmla="*/ 79 w 147"/>
                <a:gd name="T21" fmla="*/ 139 h 248"/>
                <a:gd name="T22" fmla="*/ 147 w 147"/>
                <a:gd name="T23" fmla="*/ 248 h 248"/>
                <a:gd name="T24" fmla="*/ 114 w 147"/>
                <a:gd name="T25"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248">
                  <a:moveTo>
                    <a:pt x="114" y="248"/>
                  </a:moveTo>
                  <a:lnTo>
                    <a:pt x="58" y="160"/>
                  </a:lnTo>
                  <a:lnTo>
                    <a:pt x="31" y="189"/>
                  </a:lnTo>
                  <a:lnTo>
                    <a:pt x="31" y="248"/>
                  </a:lnTo>
                  <a:lnTo>
                    <a:pt x="0" y="248"/>
                  </a:lnTo>
                  <a:lnTo>
                    <a:pt x="0" y="0"/>
                  </a:lnTo>
                  <a:lnTo>
                    <a:pt x="31" y="0"/>
                  </a:lnTo>
                  <a:lnTo>
                    <a:pt x="31" y="154"/>
                  </a:lnTo>
                  <a:lnTo>
                    <a:pt x="99" y="73"/>
                  </a:lnTo>
                  <a:lnTo>
                    <a:pt x="135" y="73"/>
                  </a:lnTo>
                  <a:lnTo>
                    <a:pt x="79" y="139"/>
                  </a:lnTo>
                  <a:lnTo>
                    <a:pt x="147" y="248"/>
                  </a:lnTo>
                  <a:lnTo>
                    <a:pt x="114" y="2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88" name="Freeform 79"/>
            <p:cNvSpPr>
              <a:spLocks noEditPoints="1"/>
            </p:cNvSpPr>
            <p:nvPr/>
          </p:nvSpPr>
          <p:spPr bwMode="auto">
            <a:xfrm>
              <a:off x="5110" y="3192"/>
              <a:ext cx="37" cy="63"/>
            </a:xfrm>
            <a:custGeom>
              <a:avLst/>
              <a:gdLst>
                <a:gd name="T0" fmla="*/ 159 w 162"/>
                <a:gd name="T1" fmla="*/ 181 h 269"/>
                <a:gd name="T2" fmla="*/ 33 w 162"/>
                <a:gd name="T3" fmla="*/ 181 h 269"/>
                <a:gd name="T4" fmla="*/ 49 w 162"/>
                <a:gd name="T5" fmla="*/ 228 h 269"/>
                <a:gd name="T6" fmla="*/ 88 w 162"/>
                <a:gd name="T7" fmla="*/ 242 h 269"/>
                <a:gd name="T8" fmla="*/ 133 w 162"/>
                <a:gd name="T9" fmla="*/ 227 h 269"/>
                <a:gd name="T10" fmla="*/ 146 w 162"/>
                <a:gd name="T11" fmla="*/ 249 h 269"/>
                <a:gd name="T12" fmla="*/ 124 w 162"/>
                <a:gd name="T13" fmla="*/ 262 h 269"/>
                <a:gd name="T14" fmla="*/ 82 w 162"/>
                <a:gd name="T15" fmla="*/ 269 h 269"/>
                <a:gd name="T16" fmla="*/ 25 w 162"/>
                <a:gd name="T17" fmla="*/ 246 h 269"/>
                <a:gd name="T18" fmla="*/ 0 w 162"/>
                <a:gd name="T19" fmla="*/ 180 h 269"/>
                <a:gd name="T20" fmla="*/ 26 w 162"/>
                <a:gd name="T21" fmla="*/ 110 h 269"/>
                <a:gd name="T22" fmla="*/ 82 w 162"/>
                <a:gd name="T23" fmla="*/ 86 h 269"/>
                <a:gd name="T24" fmla="*/ 141 w 162"/>
                <a:gd name="T25" fmla="*/ 108 h 269"/>
                <a:gd name="T26" fmla="*/ 162 w 162"/>
                <a:gd name="T27" fmla="*/ 161 h 269"/>
                <a:gd name="T28" fmla="*/ 159 w 162"/>
                <a:gd name="T29" fmla="*/ 181 h 269"/>
                <a:gd name="T30" fmla="*/ 84 w 162"/>
                <a:gd name="T31" fmla="*/ 113 h 269"/>
                <a:gd name="T32" fmla="*/ 49 w 162"/>
                <a:gd name="T33" fmla="*/ 126 h 269"/>
                <a:gd name="T34" fmla="*/ 33 w 162"/>
                <a:gd name="T35" fmla="*/ 158 h 269"/>
                <a:gd name="T36" fmla="*/ 131 w 162"/>
                <a:gd name="T37" fmla="*/ 158 h 269"/>
                <a:gd name="T38" fmla="*/ 119 w 162"/>
                <a:gd name="T39" fmla="*/ 126 h 269"/>
                <a:gd name="T40" fmla="*/ 84 w 162"/>
                <a:gd name="T41" fmla="*/ 113 h 269"/>
                <a:gd name="T42" fmla="*/ 124 w 162"/>
                <a:gd name="T43" fmla="*/ 0 h 269"/>
                <a:gd name="T44" fmla="*/ 87 w 162"/>
                <a:gd name="T45" fmla="*/ 54 h 269"/>
                <a:gd name="T46" fmla="*/ 64 w 162"/>
                <a:gd name="T47" fmla="*/ 54 h 269"/>
                <a:gd name="T48" fmla="*/ 92 w 162"/>
                <a:gd name="T49" fmla="*/ 0 h 269"/>
                <a:gd name="T50" fmla="*/ 124 w 162"/>
                <a:gd name="T51"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2" h="269">
                  <a:moveTo>
                    <a:pt x="159" y="181"/>
                  </a:moveTo>
                  <a:lnTo>
                    <a:pt x="33" y="181"/>
                  </a:lnTo>
                  <a:cubicBezTo>
                    <a:pt x="33" y="201"/>
                    <a:pt x="38" y="217"/>
                    <a:pt x="49" y="228"/>
                  </a:cubicBezTo>
                  <a:cubicBezTo>
                    <a:pt x="59" y="238"/>
                    <a:pt x="72" y="242"/>
                    <a:pt x="88" y="242"/>
                  </a:cubicBezTo>
                  <a:cubicBezTo>
                    <a:pt x="106" y="242"/>
                    <a:pt x="121" y="237"/>
                    <a:pt x="133" y="227"/>
                  </a:cubicBezTo>
                  <a:lnTo>
                    <a:pt x="146" y="249"/>
                  </a:lnTo>
                  <a:cubicBezTo>
                    <a:pt x="141" y="254"/>
                    <a:pt x="133" y="258"/>
                    <a:pt x="124" y="262"/>
                  </a:cubicBezTo>
                  <a:cubicBezTo>
                    <a:pt x="111" y="266"/>
                    <a:pt x="97" y="269"/>
                    <a:pt x="82" y="269"/>
                  </a:cubicBezTo>
                  <a:cubicBezTo>
                    <a:pt x="60" y="269"/>
                    <a:pt x="41" y="261"/>
                    <a:pt x="25" y="246"/>
                  </a:cubicBezTo>
                  <a:cubicBezTo>
                    <a:pt x="8" y="230"/>
                    <a:pt x="0" y="207"/>
                    <a:pt x="0" y="180"/>
                  </a:cubicBezTo>
                  <a:cubicBezTo>
                    <a:pt x="0" y="151"/>
                    <a:pt x="9" y="127"/>
                    <a:pt x="26" y="110"/>
                  </a:cubicBezTo>
                  <a:cubicBezTo>
                    <a:pt x="42" y="94"/>
                    <a:pt x="61" y="86"/>
                    <a:pt x="82" y="86"/>
                  </a:cubicBezTo>
                  <a:cubicBezTo>
                    <a:pt x="107" y="86"/>
                    <a:pt x="127" y="93"/>
                    <a:pt x="141" y="108"/>
                  </a:cubicBezTo>
                  <a:cubicBezTo>
                    <a:pt x="155" y="121"/>
                    <a:pt x="162" y="139"/>
                    <a:pt x="162" y="161"/>
                  </a:cubicBezTo>
                  <a:cubicBezTo>
                    <a:pt x="162" y="168"/>
                    <a:pt x="161" y="175"/>
                    <a:pt x="159" y="181"/>
                  </a:cubicBezTo>
                  <a:close/>
                  <a:moveTo>
                    <a:pt x="84" y="113"/>
                  </a:moveTo>
                  <a:cubicBezTo>
                    <a:pt x="70" y="113"/>
                    <a:pt x="58" y="117"/>
                    <a:pt x="49" y="126"/>
                  </a:cubicBezTo>
                  <a:cubicBezTo>
                    <a:pt x="40" y="135"/>
                    <a:pt x="35" y="145"/>
                    <a:pt x="33" y="158"/>
                  </a:cubicBezTo>
                  <a:lnTo>
                    <a:pt x="131" y="158"/>
                  </a:lnTo>
                  <a:cubicBezTo>
                    <a:pt x="131" y="145"/>
                    <a:pt x="127" y="135"/>
                    <a:pt x="119" y="126"/>
                  </a:cubicBezTo>
                  <a:cubicBezTo>
                    <a:pt x="110" y="117"/>
                    <a:pt x="99" y="113"/>
                    <a:pt x="84" y="113"/>
                  </a:cubicBezTo>
                  <a:close/>
                  <a:moveTo>
                    <a:pt x="124" y="0"/>
                  </a:moveTo>
                  <a:lnTo>
                    <a:pt x="87" y="54"/>
                  </a:lnTo>
                  <a:lnTo>
                    <a:pt x="64" y="54"/>
                  </a:lnTo>
                  <a:lnTo>
                    <a:pt x="92" y="0"/>
                  </a:lnTo>
                  <a:lnTo>
                    <a:pt x="12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89" name="Freeform 80"/>
            <p:cNvSpPr>
              <a:spLocks/>
            </p:cNvSpPr>
            <p:nvPr/>
          </p:nvSpPr>
          <p:spPr bwMode="auto">
            <a:xfrm>
              <a:off x="5174" y="3212"/>
              <a:ext cx="26" cy="43"/>
            </a:xfrm>
            <a:custGeom>
              <a:avLst/>
              <a:gdLst>
                <a:gd name="T0" fmla="*/ 0 w 115"/>
                <a:gd name="T1" fmla="*/ 169 h 183"/>
                <a:gd name="T2" fmla="*/ 11 w 115"/>
                <a:gd name="T3" fmla="*/ 139 h 183"/>
                <a:gd name="T4" fmla="*/ 53 w 115"/>
                <a:gd name="T5" fmla="*/ 156 h 183"/>
                <a:gd name="T6" fmla="*/ 82 w 115"/>
                <a:gd name="T7" fmla="*/ 132 h 183"/>
                <a:gd name="T8" fmla="*/ 54 w 115"/>
                <a:gd name="T9" fmla="*/ 102 h 183"/>
                <a:gd name="T10" fmla="*/ 25 w 115"/>
                <a:gd name="T11" fmla="*/ 87 h 183"/>
                <a:gd name="T12" fmla="*/ 12 w 115"/>
                <a:gd name="T13" fmla="*/ 76 h 183"/>
                <a:gd name="T14" fmla="*/ 4 w 115"/>
                <a:gd name="T15" fmla="*/ 62 h 183"/>
                <a:gd name="T16" fmla="*/ 1 w 115"/>
                <a:gd name="T17" fmla="*/ 46 h 183"/>
                <a:gd name="T18" fmla="*/ 17 w 115"/>
                <a:gd name="T19" fmla="*/ 12 h 183"/>
                <a:gd name="T20" fmla="*/ 58 w 115"/>
                <a:gd name="T21" fmla="*/ 0 h 183"/>
                <a:gd name="T22" fmla="*/ 107 w 115"/>
                <a:gd name="T23" fmla="*/ 12 h 183"/>
                <a:gd name="T24" fmla="*/ 98 w 115"/>
                <a:gd name="T25" fmla="*/ 41 h 183"/>
                <a:gd name="T26" fmla="*/ 60 w 115"/>
                <a:gd name="T27" fmla="*/ 27 h 183"/>
                <a:gd name="T28" fmla="*/ 42 w 115"/>
                <a:gd name="T29" fmla="*/ 32 h 183"/>
                <a:gd name="T30" fmla="*/ 34 w 115"/>
                <a:gd name="T31" fmla="*/ 45 h 183"/>
                <a:gd name="T32" fmla="*/ 53 w 115"/>
                <a:gd name="T33" fmla="*/ 71 h 183"/>
                <a:gd name="T34" fmla="*/ 76 w 115"/>
                <a:gd name="T35" fmla="*/ 81 h 183"/>
                <a:gd name="T36" fmla="*/ 105 w 115"/>
                <a:gd name="T37" fmla="*/ 102 h 183"/>
                <a:gd name="T38" fmla="*/ 115 w 115"/>
                <a:gd name="T39" fmla="*/ 132 h 183"/>
                <a:gd name="T40" fmla="*/ 98 w 115"/>
                <a:gd name="T41" fmla="*/ 169 h 183"/>
                <a:gd name="T42" fmla="*/ 52 w 115"/>
                <a:gd name="T43" fmla="*/ 183 h 183"/>
                <a:gd name="T44" fmla="*/ 0 w 115"/>
                <a:gd name="T45" fmla="*/ 16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5" h="183">
                  <a:moveTo>
                    <a:pt x="0" y="169"/>
                  </a:moveTo>
                  <a:lnTo>
                    <a:pt x="11" y="139"/>
                  </a:lnTo>
                  <a:cubicBezTo>
                    <a:pt x="28" y="151"/>
                    <a:pt x="42" y="156"/>
                    <a:pt x="53" y="156"/>
                  </a:cubicBezTo>
                  <a:cubicBezTo>
                    <a:pt x="72" y="156"/>
                    <a:pt x="82" y="148"/>
                    <a:pt x="82" y="132"/>
                  </a:cubicBezTo>
                  <a:cubicBezTo>
                    <a:pt x="82" y="121"/>
                    <a:pt x="73" y="111"/>
                    <a:pt x="54" y="102"/>
                  </a:cubicBezTo>
                  <a:cubicBezTo>
                    <a:pt x="40" y="96"/>
                    <a:pt x="30" y="91"/>
                    <a:pt x="25" y="87"/>
                  </a:cubicBezTo>
                  <a:cubicBezTo>
                    <a:pt x="20" y="84"/>
                    <a:pt x="16" y="80"/>
                    <a:pt x="12" y="76"/>
                  </a:cubicBezTo>
                  <a:cubicBezTo>
                    <a:pt x="8" y="71"/>
                    <a:pt x="6" y="67"/>
                    <a:pt x="4" y="62"/>
                  </a:cubicBezTo>
                  <a:cubicBezTo>
                    <a:pt x="2" y="57"/>
                    <a:pt x="1" y="52"/>
                    <a:pt x="1" y="46"/>
                  </a:cubicBezTo>
                  <a:cubicBezTo>
                    <a:pt x="1" y="32"/>
                    <a:pt x="6" y="21"/>
                    <a:pt x="17" y="12"/>
                  </a:cubicBezTo>
                  <a:cubicBezTo>
                    <a:pt x="27" y="4"/>
                    <a:pt x="41" y="0"/>
                    <a:pt x="58" y="0"/>
                  </a:cubicBezTo>
                  <a:cubicBezTo>
                    <a:pt x="71" y="0"/>
                    <a:pt x="87" y="4"/>
                    <a:pt x="107" y="12"/>
                  </a:cubicBezTo>
                  <a:lnTo>
                    <a:pt x="98" y="41"/>
                  </a:lnTo>
                  <a:cubicBezTo>
                    <a:pt x="85" y="31"/>
                    <a:pt x="73" y="27"/>
                    <a:pt x="60" y="27"/>
                  </a:cubicBezTo>
                  <a:cubicBezTo>
                    <a:pt x="53" y="27"/>
                    <a:pt x="47" y="28"/>
                    <a:pt x="42" y="32"/>
                  </a:cubicBezTo>
                  <a:cubicBezTo>
                    <a:pt x="37" y="35"/>
                    <a:pt x="34" y="40"/>
                    <a:pt x="34" y="45"/>
                  </a:cubicBezTo>
                  <a:cubicBezTo>
                    <a:pt x="34" y="56"/>
                    <a:pt x="40" y="65"/>
                    <a:pt x="53" y="71"/>
                  </a:cubicBezTo>
                  <a:lnTo>
                    <a:pt x="76" y="81"/>
                  </a:lnTo>
                  <a:cubicBezTo>
                    <a:pt x="89" y="87"/>
                    <a:pt x="99" y="94"/>
                    <a:pt x="105" y="102"/>
                  </a:cubicBezTo>
                  <a:cubicBezTo>
                    <a:pt x="112" y="110"/>
                    <a:pt x="115" y="120"/>
                    <a:pt x="115" y="132"/>
                  </a:cubicBezTo>
                  <a:cubicBezTo>
                    <a:pt x="115" y="148"/>
                    <a:pt x="109" y="160"/>
                    <a:pt x="98" y="169"/>
                  </a:cubicBezTo>
                  <a:cubicBezTo>
                    <a:pt x="87" y="178"/>
                    <a:pt x="72" y="183"/>
                    <a:pt x="52" y="183"/>
                  </a:cubicBezTo>
                  <a:cubicBezTo>
                    <a:pt x="34" y="183"/>
                    <a:pt x="16" y="178"/>
                    <a:pt x="0" y="16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90" name="Freeform 81"/>
            <p:cNvSpPr>
              <a:spLocks/>
            </p:cNvSpPr>
            <p:nvPr/>
          </p:nvSpPr>
          <p:spPr bwMode="auto">
            <a:xfrm>
              <a:off x="5204" y="3202"/>
              <a:ext cx="26" cy="53"/>
            </a:xfrm>
            <a:custGeom>
              <a:avLst/>
              <a:gdLst>
                <a:gd name="T0" fmla="*/ 20 w 112"/>
                <a:gd name="T1" fmla="*/ 73 h 228"/>
                <a:gd name="T2" fmla="*/ 0 w 112"/>
                <a:gd name="T3" fmla="*/ 73 h 228"/>
                <a:gd name="T4" fmla="*/ 0 w 112"/>
                <a:gd name="T5" fmla="*/ 49 h 228"/>
                <a:gd name="T6" fmla="*/ 20 w 112"/>
                <a:gd name="T7" fmla="*/ 49 h 228"/>
                <a:gd name="T8" fmla="*/ 20 w 112"/>
                <a:gd name="T9" fmla="*/ 12 h 228"/>
                <a:gd name="T10" fmla="*/ 52 w 112"/>
                <a:gd name="T11" fmla="*/ 0 h 228"/>
                <a:gd name="T12" fmla="*/ 52 w 112"/>
                <a:gd name="T13" fmla="*/ 49 h 228"/>
                <a:gd name="T14" fmla="*/ 100 w 112"/>
                <a:gd name="T15" fmla="*/ 49 h 228"/>
                <a:gd name="T16" fmla="*/ 100 w 112"/>
                <a:gd name="T17" fmla="*/ 73 h 228"/>
                <a:gd name="T18" fmla="*/ 52 w 112"/>
                <a:gd name="T19" fmla="*/ 73 h 228"/>
                <a:gd name="T20" fmla="*/ 52 w 112"/>
                <a:gd name="T21" fmla="*/ 161 h 228"/>
                <a:gd name="T22" fmla="*/ 59 w 112"/>
                <a:gd name="T23" fmla="*/ 192 h 228"/>
                <a:gd name="T24" fmla="*/ 83 w 112"/>
                <a:gd name="T25" fmla="*/ 201 h 228"/>
                <a:gd name="T26" fmla="*/ 108 w 112"/>
                <a:gd name="T27" fmla="*/ 195 h 228"/>
                <a:gd name="T28" fmla="*/ 112 w 112"/>
                <a:gd name="T29" fmla="*/ 223 h 228"/>
                <a:gd name="T30" fmla="*/ 70 w 112"/>
                <a:gd name="T31" fmla="*/ 228 h 228"/>
                <a:gd name="T32" fmla="*/ 35 w 112"/>
                <a:gd name="T33" fmla="*/ 212 h 228"/>
                <a:gd name="T34" fmla="*/ 20 w 112"/>
                <a:gd name="T35" fmla="*/ 173 h 228"/>
                <a:gd name="T36" fmla="*/ 20 w 112"/>
                <a:gd name="T37" fmla="*/ 7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2" h="228">
                  <a:moveTo>
                    <a:pt x="20" y="73"/>
                  </a:moveTo>
                  <a:lnTo>
                    <a:pt x="0" y="73"/>
                  </a:lnTo>
                  <a:lnTo>
                    <a:pt x="0" y="49"/>
                  </a:lnTo>
                  <a:lnTo>
                    <a:pt x="20" y="49"/>
                  </a:lnTo>
                  <a:lnTo>
                    <a:pt x="20" y="12"/>
                  </a:lnTo>
                  <a:lnTo>
                    <a:pt x="52" y="0"/>
                  </a:lnTo>
                  <a:lnTo>
                    <a:pt x="52" y="49"/>
                  </a:lnTo>
                  <a:lnTo>
                    <a:pt x="100" y="49"/>
                  </a:lnTo>
                  <a:lnTo>
                    <a:pt x="100" y="73"/>
                  </a:lnTo>
                  <a:lnTo>
                    <a:pt x="52" y="73"/>
                  </a:lnTo>
                  <a:lnTo>
                    <a:pt x="52" y="161"/>
                  </a:lnTo>
                  <a:cubicBezTo>
                    <a:pt x="52" y="175"/>
                    <a:pt x="54" y="186"/>
                    <a:pt x="59" y="192"/>
                  </a:cubicBezTo>
                  <a:cubicBezTo>
                    <a:pt x="64" y="198"/>
                    <a:pt x="72" y="201"/>
                    <a:pt x="83" y="201"/>
                  </a:cubicBezTo>
                  <a:cubicBezTo>
                    <a:pt x="91" y="201"/>
                    <a:pt x="99" y="199"/>
                    <a:pt x="108" y="195"/>
                  </a:cubicBezTo>
                  <a:lnTo>
                    <a:pt x="112" y="223"/>
                  </a:lnTo>
                  <a:cubicBezTo>
                    <a:pt x="100" y="226"/>
                    <a:pt x="85" y="228"/>
                    <a:pt x="70" y="228"/>
                  </a:cubicBezTo>
                  <a:cubicBezTo>
                    <a:pt x="56" y="228"/>
                    <a:pt x="44" y="223"/>
                    <a:pt x="35" y="212"/>
                  </a:cubicBezTo>
                  <a:cubicBezTo>
                    <a:pt x="25" y="202"/>
                    <a:pt x="20" y="189"/>
                    <a:pt x="20" y="173"/>
                  </a:cubicBezTo>
                  <a:lnTo>
                    <a:pt x="20"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91" name="Freeform 82"/>
            <p:cNvSpPr>
              <a:spLocks/>
            </p:cNvSpPr>
            <p:nvPr/>
          </p:nvSpPr>
          <p:spPr bwMode="auto">
            <a:xfrm>
              <a:off x="5236" y="3212"/>
              <a:ext cx="25" cy="42"/>
            </a:xfrm>
            <a:custGeom>
              <a:avLst/>
              <a:gdLst>
                <a:gd name="T0" fmla="*/ 93 w 106"/>
                <a:gd name="T1" fmla="*/ 34 h 179"/>
                <a:gd name="T2" fmla="*/ 72 w 106"/>
                <a:gd name="T3" fmla="*/ 27 h 179"/>
                <a:gd name="T4" fmla="*/ 43 w 106"/>
                <a:gd name="T5" fmla="*/ 42 h 179"/>
                <a:gd name="T6" fmla="*/ 31 w 106"/>
                <a:gd name="T7" fmla="*/ 79 h 179"/>
                <a:gd name="T8" fmla="*/ 31 w 106"/>
                <a:gd name="T9" fmla="*/ 179 h 179"/>
                <a:gd name="T10" fmla="*/ 0 w 106"/>
                <a:gd name="T11" fmla="*/ 179 h 179"/>
                <a:gd name="T12" fmla="*/ 0 w 106"/>
                <a:gd name="T13" fmla="*/ 4 h 179"/>
                <a:gd name="T14" fmla="*/ 31 w 106"/>
                <a:gd name="T15" fmla="*/ 4 h 179"/>
                <a:gd name="T16" fmla="*/ 31 w 106"/>
                <a:gd name="T17" fmla="*/ 32 h 179"/>
                <a:gd name="T18" fmla="*/ 81 w 106"/>
                <a:gd name="T19" fmla="*/ 0 h 179"/>
                <a:gd name="T20" fmla="*/ 106 w 106"/>
                <a:gd name="T21" fmla="*/ 3 h 179"/>
                <a:gd name="T22" fmla="*/ 93 w 106"/>
                <a:gd name="T23" fmla="*/ 3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79">
                  <a:moveTo>
                    <a:pt x="93" y="34"/>
                  </a:moveTo>
                  <a:cubicBezTo>
                    <a:pt x="86" y="29"/>
                    <a:pt x="79" y="27"/>
                    <a:pt x="72" y="27"/>
                  </a:cubicBezTo>
                  <a:cubicBezTo>
                    <a:pt x="61" y="27"/>
                    <a:pt x="51" y="32"/>
                    <a:pt x="43" y="42"/>
                  </a:cubicBezTo>
                  <a:cubicBezTo>
                    <a:pt x="35" y="52"/>
                    <a:pt x="31" y="64"/>
                    <a:pt x="31" y="79"/>
                  </a:cubicBezTo>
                  <a:lnTo>
                    <a:pt x="31" y="179"/>
                  </a:lnTo>
                  <a:lnTo>
                    <a:pt x="0" y="179"/>
                  </a:lnTo>
                  <a:lnTo>
                    <a:pt x="0" y="4"/>
                  </a:lnTo>
                  <a:lnTo>
                    <a:pt x="31" y="4"/>
                  </a:lnTo>
                  <a:lnTo>
                    <a:pt x="31" y="32"/>
                  </a:lnTo>
                  <a:cubicBezTo>
                    <a:pt x="42" y="11"/>
                    <a:pt x="59" y="0"/>
                    <a:pt x="81" y="0"/>
                  </a:cubicBezTo>
                  <a:cubicBezTo>
                    <a:pt x="87" y="0"/>
                    <a:pt x="95" y="1"/>
                    <a:pt x="106" y="3"/>
                  </a:cubicBezTo>
                  <a:lnTo>
                    <a:pt x="93"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92" name="Freeform 83"/>
            <p:cNvSpPr>
              <a:spLocks/>
            </p:cNvSpPr>
            <p:nvPr/>
          </p:nvSpPr>
          <p:spPr bwMode="auto">
            <a:xfrm>
              <a:off x="5264" y="3213"/>
              <a:ext cx="33" cy="42"/>
            </a:xfrm>
            <a:custGeom>
              <a:avLst/>
              <a:gdLst>
                <a:gd name="T0" fmla="*/ 31 w 143"/>
                <a:gd name="T1" fmla="*/ 0 h 179"/>
                <a:gd name="T2" fmla="*/ 31 w 143"/>
                <a:gd name="T3" fmla="*/ 112 h 179"/>
                <a:gd name="T4" fmla="*/ 66 w 143"/>
                <a:gd name="T5" fmla="*/ 152 h 179"/>
                <a:gd name="T6" fmla="*/ 94 w 143"/>
                <a:gd name="T7" fmla="*/ 144 h 179"/>
                <a:gd name="T8" fmla="*/ 111 w 143"/>
                <a:gd name="T9" fmla="*/ 123 h 179"/>
                <a:gd name="T10" fmla="*/ 111 w 143"/>
                <a:gd name="T11" fmla="*/ 0 h 179"/>
                <a:gd name="T12" fmla="*/ 143 w 143"/>
                <a:gd name="T13" fmla="*/ 0 h 179"/>
                <a:gd name="T14" fmla="*/ 143 w 143"/>
                <a:gd name="T15" fmla="*/ 175 h 179"/>
                <a:gd name="T16" fmla="*/ 111 w 143"/>
                <a:gd name="T17" fmla="*/ 175 h 179"/>
                <a:gd name="T18" fmla="*/ 111 w 143"/>
                <a:gd name="T19" fmla="*/ 151 h 179"/>
                <a:gd name="T20" fmla="*/ 90 w 143"/>
                <a:gd name="T21" fmla="*/ 170 h 179"/>
                <a:gd name="T22" fmla="*/ 59 w 143"/>
                <a:gd name="T23" fmla="*/ 179 h 179"/>
                <a:gd name="T24" fmla="*/ 15 w 143"/>
                <a:gd name="T25" fmla="*/ 162 h 179"/>
                <a:gd name="T26" fmla="*/ 0 w 143"/>
                <a:gd name="T27" fmla="*/ 115 h 179"/>
                <a:gd name="T28" fmla="*/ 0 w 143"/>
                <a:gd name="T29" fmla="*/ 0 h 179"/>
                <a:gd name="T30" fmla="*/ 31 w 143"/>
                <a:gd name="T3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179">
                  <a:moveTo>
                    <a:pt x="31" y="0"/>
                  </a:moveTo>
                  <a:lnTo>
                    <a:pt x="31" y="112"/>
                  </a:lnTo>
                  <a:cubicBezTo>
                    <a:pt x="31" y="139"/>
                    <a:pt x="43" y="152"/>
                    <a:pt x="66" y="152"/>
                  </a:cubicBezTo>
                  <a:cubicBezTo>
                    <a:pt x="76" y="152"/>
                    <a:pt x="86" y="149"/>
                    <a:pt x="94" y="144"/>
                  </a:cubicBezTo>
                  <a:cubicBezTo>
                    <a:pt x="103" y="138"/>
                    <a:pt x="109" y="131"/>
                    <a:pt x="111" y="123"/>
                  </a:cubicBezTo>
                  <a:lnTo>
                    <a:pt x="111" y="0"/>
                  </a:lnTo>
                  <a:lnTo>
                    <a:pt x="143" y="0"/>
                  </a:lnTo>
                  <a:lnTo>
                    <a:pt x="143" y="175"/>
                  </a:lnTo>
                  <a:lnTo>
                    <a:pt x="111" y="175"/>
                  </a:lnTo>
                  <a:lnTo>
                    <a:pt x="111" y="151"/>
                  </a:lnTo>
                  <a:cubicBezTo>
                    <a:pt x="108" y="158"/>
                    <a:pt x="101" y="164"/>
                    <a:pt x="90" y="170"/>
                  </a:cubicBezTo>
                  <a:cubicBezTo>
                    <a:pt x="80" y="176"/>
                    <a:pt x="69" y="179"/>
                    <a:pt x="59" y="179"/>
                  </a:cubicBezTo>
                  <a:cubicBezTo>
                    <a:pt x="40" y="179"/>
                    <a:pt x="25" y="173"/>
                    <a:pt x="15" y="162"/>
                  </a:cubicBezTo>
                  <a:cubicBezTo>
                    <a:pt x="5" y="151"/>
                    <a:pt x="0" y="135"/>
                    <a:pt x="0" y="115"/>
                  </a:cubicBezTo>
                  <a:lnTo>
                    <a:pt x="0" y="0"/>
                  </a:lnTo>
                  <a:lnTo>
                    <a:pt x="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93" name="Freeform 84"/>
            <p:cNvSpPr>
              <a:spLocks/>
            </p:cNvSpPr>
            <p:nvPr/>
          </p:nvSpPr>
          <p:spPr bwMode="auto">
            <a:xfrm>
              <a:off x="5305" y="3196"/>
              <a:ext cx="34" cy="58"/>
            </a:xfrm>
            <a:custGeom>
              <a:avLst/>
              <a:gdLst>
                <a:gd name="T0" fmla="*/ 113 w 147"/>
                <a:gd name="T1" fmla="*/ 248 h 248"/>
                <a:gd name="T2" fmla="*/ 58 w 147"/>
                <a:gd name="T3" fmla="*/ 160 h 248"/>
                <a:gd name="T4" fmla="*/ 31 w 147"/>
                <a:gd name="T5" fmla="*/ 189 h 248"/>
                <a:gd name="T6" fmla="*/ 31 w 147"/>
                <a:gd name="T7" fmla="*/ 248 h 248"/>
                <a:gd name="T8" fmla="*/ 0 w 147"/>
                <a:gd name="T9" fmla="*/ 248 h 248"/>
                <a:gd name="T10" fmla="*/ 0 w 147"/>
                <a:gd name="T11" fmla="*/ 0 h 248"/>
                <a:gd name="T12" fmla="*/ 31 w 147"/>
                <a:gd name="T13" fmla="*/ 0 h 248"/>
                <a:gd name="T14" fmla="*/ 31 w 147"/>
                <a:gd name="T15" fmla="*/ 154 h 248"/>
                <a:gd name="T16" fmla="*/ 98 w 147"/>
                <a:gd name="T17" fmla="*/ 73 h 248"/>
                <a:gd name="T18" fmla="*/ 135 w 147"/>
                <a:gd name="T19" fmla="*/ 73 h 248"/>
                <a:gd name="T20" fmla="*/ 78 w 147"/>
                <a:gd name="T21" fmla="*/ 139 h 248"/>
                <a:gd name="T22" fmla="*/ 147 w 147"/>
                <a:gd name="T23" fmla="*/ 248 h 248"/>
                <a:gd name="T24" fmla="*/ 113 w 147"/>
                <a:gd name="T25"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248">
                  <a:moveTo>
                    <a:pt x="113" y="248"/>
                  </a:moveTo>
                  <a:lnTo>
                    <a:pt x="58" y="160"/>
                  </a:lnTo>
                  <a:lnTo>
                    <a:pt x="31" y="189"/>
                  </a:lnTo>
                  <a:lnTo>
                    <a:pt x="31" y="248"/>
                  </a:lnTo>
                  <a:lnTo>
                    <a:pt x="0" y="248"/>
                  </a:lnTo>
                  <a:lnTo>
                    <a:pt x="0" y="0"/>
                  </a:lnTo>
                  <a:lnTo>
                    <a:pt x="31" y="0"/>
                  </a:lnTo>
                  <a:lnTo>
                    <a:pt x="31" y="154"/>
                  </a:lnTo>
                  <a:lnTo>
                    <a:pt x="98" y="73"/>
                  </a:lnTo>
                  <a:lnTo>
                    <a:pt x="135" y="73"/>
                  </a:lnTo>
                  <a:lnTo>
                    <a:pt x="78" y="139"/>
                  </a:lnTo>
                  <a:lnTo>
                    <a:pt x="147" y="248"/>
                  </a:lnTo>
                  <a:lnTo>
                    <a:pt x="113" y="2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94" name="Freeform 85"/>
            <p:cNvSpPr>
              <a:spLocks/>
            </p:cNvSpPr>
            <p:nvPr/>
          </p:nvSpPr>
          <p:spPr bwMode="auto">
            <a:xfrm>
              <a:off x="5341" y="3202"/>
              <a:ext cx="25" cy="53"/>
            </a:xfrm>
            <a:custGeom>
              <a:avLst/>
              <a:gdLst>
                <a:gd name="T0" fmla="*/ 20 w 112"/>
                <a:gd name="T1" fmla="*/ 73 h 228"/>
                <a:gd name="T2" fmla="*/ 0 w 112"/>
                <a:gd name="T3" fmla="*/ 73 h 228"/>
                <a:gd name="T4" fmla="*/ 0 w 112"/>
                <a:gd name="T5" fmla="*/ 49 h 228"/>
                <a:gd name="T6" fmla="*/ 20 w 112"/>
                <a:gd name="T7" fmla="*/ 49 h 228"/>
                <a:gd name="T8" fmla="*/ 20 w 112"/>
                <a:gd name="T9" fmla="*/ 12 h 228"/>
                <a:gd name="T10" fmla="*/ 51 w 112"/>
                <a:gd name="T11" fmla="*/ 0 h 228"/>
                <a:gd name="T12" fmla="*/ 51 w 112"/>
                <a:gd name="T13" fmla="*/ 49 h 228"/>
                <a:gd name="T14" fmla="*/ 99 w 112"/>
                <a:gd name="T15" fmla="*/ 49 h 228"/>
                <a:gd name="T16" fmla="*/ 99 w 112"/>
                <a:gd name="T17" fmla="*/ 73 h 228"/>
                <a:gd name="T18" fmla="*/ 51 w 112"/>
                <a:gd name="T19" fmla="*/ 73 h 228"/>
                <a:gd name="T20" fmla="*/ 51 w 112"/>
                <a:gd name="T21" fmla="*/ 161 h 228"/>
                <a:gd name="T22" fmla="*/ 59 w 112"/>
                <a:gd name="T23" fmla="*/ 192 h 228"/>
                <a:gd name="T24" fmla="*/ 83 w 112"/>
                <a:gd name="T25" fmla="*/ 201 h 228"/>
                <a:gd name="T26" fmla="*/ 107 w 112"/>
                <a:gd name="T27" fmla="*/ 195 h 228"/>
                <a:gd name="T28" fmla="*/ 112 w 112"/>
                <a:gd name="T29" fmla="*/ 223 h 228"/>
                <a:gd name="T30" fmla="*/ 70 w 112"/>
                <a:gd name="T31" fmla="*/ 228 h 228"/>
                <a:gd name="T32" fmla="*/ 34 w 112"/>
                <a:gd name="T33" fmla="*/ 212 h 228"/>
                <a:gd name="T34" fmla="*/ 20 w 112"/>
                <a:gd name="T35" fmla="*/ 173 h 228"/>
                <a:gd name="T36" fmla="*/ 20 w 112"/>
                <a:gd name="T37" fmla="*/ 7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2" h="228">
                  <a:moveTo>
                    <a:pt x="20" y="73"/>
                  </a:moveTo>
                  <a:lnTo>
                    <a:pt x="0" y="73"/>
                  </a:lnTo>
                  <a:lnTo>
                    <a:pt x="0" y="49"/>
                  </a:lnTo>
                  <a:lnTo>
                    <a:pt x="20" y="49"/>
                  </a:lnTo>
                  <a:lnTo>
                    <a:pt x="20" y="12"/>
                  </a:lnTo>
                  <a:lnTo>
                    <a:pt x="51" y="0"/>
                  </a:lnTo>
                  <a:lnTo>
                    <a:pt x="51" y="49"/>
                  </a:lnTo>
                  <a:lnTo>
                    <a:pt x="99" y="49"/>
                  </a:lnTo>
                  <a:lnTo>
                    <a:pt x="99" y="73"/>
                  </a:lnTo>
                  <a:lnTo>
                    <a:pt x="51" y="73"/>
                  </a:lnTo>
                  <a:lnTo>
                    <a:pt x="51" y="161"/>
                  </a:lnTo>
                  <a:cubicBezTo>
                    <a:pt x="51" y="175"/>
                    <a:pt x="54" y="186"/>
                    <a:pt x="59" y="192"/>
                  </a:cubicBezTo>
                  <a:cubicBezTo>
                    <a:pt x="64" y="198"/>
                    <a:pt x="72" y="201"/>
                    <a:pt x="83" y="201"/>
                  </a:cubicBezTo>
                  <a:cubicBezTo>
                    <a:pt x="91" y="201"/>
                    <a:pt x="99" y="199"/>
                    <a:pt x="107" y="195"/>
                  </a:cubicBezTo>
                  <a:lnTo>
                    <a:pt x="112" y="223"/>
                  </a:lnTo>
                  <a:cubicBezTo>
                    <a:pt x="99" y="226"/>
                    <a:pt x="85" y="228"/>
                    <a:pt x="70" y="228"/>
                  </a:cubicBezTo>
                  <a:cubicBezTo>
                    <a:pt x="56" y="228"/>
                    <a:pt x="44" y="223"/>
                    <a:pt x="34" y="212"/>
                  </a:cubicBezTo>
                  <a:cubicBezTo>
                    <a:pt x="25" y="202"/>
                    <a:pt x="20" y="189"/>
                    <a:pt x="20" y="173"/>
                  </a:cubicBezTo>
                  <a:lnTo>
                    <a:pt x="20"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95" name="Freeform 86"/>
            <p:cNvSpPr>
              <a:spLocks/>
            </p:cNvSpPr>
            <p:nvPr/>
          </p:nvSpPr>
          <p:spPr bwMode="auto">
            <a:xfrm>
              <a:off x="5372" y="3213"/>
              <a:ext cx="33" cy="42"/>
            </a:xfrm>
            <a:custGeom>
              <a:avLst/>
              <a:gdLst>
                <a:gd name="T0" fmla="*/ 31 w 143"/>
                <a:gd name="T1" fmla="*/ 0 h 179"/>
                <a:gd name="T2" fmla="*/ 31 w 143"/>
                <a:gd name="T3" fmla="*/ 112 h 179"/>
                <a:gd name="T4" fmla="*/ 67 w 143"/>
                <a:gd name="T5" fmla="*/ 152 h 179"/>
                <a:gd name="T6" fmla="*/ 95 w 143"/>
                <a:gd name="T7" fmla="*/ 144 h 179"/>
                <a:gd name="T8" fmla="*/ 112 w 143"/>
                <a:gd name="T9" fmla="*/ 123 h 179"/>
                <a:gd name="T10" fmla="*/ 112 w 143"/>
                <a:gd name="T11" fmla="*/ 0 h 179"/>
                <a:gd name="T12" fmla="*/ 143 w 143"/>
                <a:gd name="T13" fmla="*/ 0 h 179"/>
                <a:gd name="T14" fmla="*/ 143 w 143"/>
                <a:gd name="T15" fmla="*/ 175 h 179"/>
                <a:gd name="T16" fmla="*/ 112 w 143"/>
                <a:gd name="T17" fmla="*/ 175 h 179"/>
                <a:gd name="T18" fmla="*/ 112 w 143"/>
                <a:gd name="T19" fmla="*/ 151 h 179"/>
                <a:gd name="T20" fmla="*/ 91 w 143"/>
                <a:gd name="T21" fmla="*/ 170 h 179"/>
                <a:gd name="T22" fmla="*/ 60 w 143"/>
                <a:gd name="T23" fmla="*/ 179 h 179"/>
                <a:gd name="T24" fmla="*/ 15 w 143"/>
                <a:gd name="T25" fmla="*/ 162 h 179"/>
                <a:gd name="T26" fmla="*/ 0 w 143"/>
                <a:gd name="T27" fmla="*/ 115 h 179"/>
                <a:gd name="T28" fmla="*/ 0 w 143"/>
                <a:gd name="T29" fmla="*/ 0 h 179"/>
                <a:gd name="T30" fmla="*/ 31 w 143"/>
                <a:gd name="T3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179">
                  <a:moveTo>
                    <a:pt x="31" y="0"/>
                  </a:moveTo>
                  <a:lnTo>
                    <a:pt x="31" y="112"/>
                  </a:lnTo>
                  <a:cubicBezTo>
                    <a:pt x="31" y="139"/>
                    <a:pt x="43" y="152"/>
                    <a:pt x="67" y="152"/>
                  </a:cubicBezTo>
                  <a:cubicBezTo>
                    <a:pt x="77" y="152"/>
                    <a:pt x="86" y="149"/>
                    <a:pt x="95" y="144"/>
                  </a:cubicBezTo>
                  <a:cubicBezTo>
                    <a:pt x="103" y="138"/>
                    <a:pt x="109" y="131"/>
                    <a:pt x="112" y="123"/>
                  </a:cubicBezTo>
                  <a:lnTo>
                    <a:pt x="112" y="0"/>
                  </a:lnTo>
                  <a:lnTo>
                    <a:pt x="143" y="0"/>
                  </a:lnTo>
                  <a:lnTo>
                    <a:pt x="143" y="175"/>
                  </a:lnTo>
                  <a:lnTo>
                    <a:pt x="112" y="175"/>
                  </a:lnTo>
                  <a:lnTo>
                    <a:pt x="112" y="151"/>
                  </a:lnTo>
                  <a:cubicBezTo>
                    <a:pt x="108" y="158"/>
                    <a:pt x="101" y="164"/>
                    <a:pt x="91" y="170"/>
                  </a:cubicBezTo>
                  <a:cubicBezTo>
                    <a:pt x="80" y="176"/>
                    <a:pt x="70" y="179"/>
                    <a:pt x="60" y="179"/>
                  </a:cubicBezTo>
                  <a:cubicBezTo>
                    <a:pt x="40" y="179"/>
                    <a:pt x="26" y="173"/>
                    <a:pt x="15" y="162"/>
                  </a:cubicBezTo>
                  <a:cubicBezTo>
                    <a:pt x="5" y="151"/>
                    <a:pt x="0" y="135"/>
                    <a:pt x="0" y="115"/>
                  </a:cubicBezTo>
                  <a:lnTo>
                    <a:pt x="0" y="0"/>
                  </a:lnTo>
                  <a:lnTo>
                    <a:pt x="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96" name="Freeform 87"/>
            <p:cNvSpPr>
              <a:spLocks/>
            </p:cNvSpPr>
            <p:nvPr/>
          </p:nvSpPr>
          <p:spPr bwMode="auto">
            <a:xfrm>
              <a:off x="5413" y="3212"/>
              <a:ext cx="25" cy="42"/>
            </a:xfrm>
            <a:custGeom>
              <a:avLst/>
              <a:gdLst>
                <a:gd name="T0" fmla="*/ 94 w 107"/>
                <a:gd name="T1" fmla="*/ 34 h 179"/>
                <a:gd name="T2" fmla="*/ 73 w 107"/>
                <a:gd name="T3" fmla="*/ 27 h 179"/>
                <a:gd name="T4" fmla="*/ 44 w 107"/>
                <a:gd name="T5" fmla="*/ 42 h 179"/>
                <a:gd name="T6" fmla="*/ 32 w 107"/>
                <a:gd name="T7" fmla="*/ 79 h 179"/>
                <a:gd name="T8" fmla="*/ 32 w 107"/>
                <a:gd name="T9" fmla="*/ 179 h 179"/>
                <a:gd name="T10" fmla="*/ 0 w 107"/>
                <a:gd name="T11" fmla="*/ 179 h 179"/>
                <a:gd name="T12" fmla="*/ 0 w 107"/>
                <a:gd name="T13" fmla="*/ 4 h 179"/>
                <a:gd name="T14" fmla="*/ 32 w 107"/>
                <a:gd name="T15" fmla="*/ 4 h 179"/>
                <a:gd name="T16" fmla="*/ 32 w 107"/>
                <a:gd name="T17" fmla="*/ 32 h 179"/>
                <a:gd name="T18" fmla="*/ 82 w 107"/>
                <a:gd name="T19" fmla="*/ 0 h 179"/>
                <a:gd name="T20" fmla="*/ 107 w 107"/>
                <a:gd name="T21" fmla="*/ 3 h 179"/>
                <a:gd name="T22" fmla="*/ 94 w 107"/>
                <a:gd name="T23" fmla="*/ 3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79">
                  <a:moveTo>
                    <a:pt x="94" y="34"/>
                  </a:moveTo>
                  <a:cubicBezTo>
                    <a:pt x="87" y="29"/>
                    <a:pt x="80" y="27"/>
                    <a:pt x="73" y="27"/>
                  </a:cubicBezTo>
                  <a:cubicBezTo>
                    <a:pt x="62" y="27"/>
                    <a:pt x="52" y="32"/>
                    <a:pt x="44" y="42"/>
                  </a:cubicBezTo>
                  <a:cubicBezTo>
                    <a:pt x="36" y="52"/>
                    <a:pt x="32" y="64"/>
                    <a:pt x="32" y="79"/>
                  </a:cubicBezTo>
                  <a:lnTo>
                    <a:pt x="32" y="179"/>
                  </a:lnTo>
                  <a:lnTo>
                    <a:pt x="0" y="179"/>
                  </a:lnTo>
                  <a:lnTo>
                    <a:pt x="0" y="4"/>
                  </a:lnTo>
                  <a:lnTo>
                    <a:pt x="32" y="4"/>
                  </a:lnTo>
                  <a:lnTo>
                    <a:pt x="32" y="32"/>
                  </a:lnTo>
                  <a:cubicBezTo>
                    <a:pt x="43" y="11"/>
                    <a:pt x="60" y="0"/>
                    <a:pt x="82" y="0"/>
                  </a:cubicBezTo>
                  <a:cubicBezTo>
                    <a:pt x="88" y="0"/>
                    <a:pt x="96" y="1"/>
                    <a:pt x="107" y="3"/>
                  </a:cubicBezTo>
                  <a:lnTo>
                    <a:pt x="94"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97" name="Freeform 88"/>
            <p:cNvSpPr>
              <a:spLocks noEditPoints="1"/>
            </p:cNvSpPr>
            <p:nvPr/>
          </p:nvSpPr>
          <p:spPr bwMode="auto">
            <a:xfrm>
              <a:off x="5440" y="3192"/>
              <a:ext cx="34" cy="63"/>
            </a:xfrm>
            <a:custGeom>
              <a:avLst/>
              <a:gdLst>
                <a:gd name="T0" fmla="*/ 109 w 151"/>
                <a:gd name="T1" fmla="*/ 245 h 269"/>
                <a:gd name="T2" fmla="*/ 51 w 151"/>
                <a:gd name="T3" fmla="*/ 269 h 269"/>
                <a:gd name="T4" fmla="*/ 15 w 151"/>
                <a:gd name="T5" fmla="*/ 254 h 269"/>
                <a:gd name="T6" fmla="*/ 0 w 151"/>
                <a:gd name="T7" fmla="*/ 216 h 269"/>
                <a:gd name="T8" fmla="*/ 24 w 151"/>
                <a:gd name="T9" fmla="*/ 171 h 269"/>
                <a:gd name="T10" fmla="*/ 83 w 151"/>
                <a:gd name="T11" fmla="*/ 153 h 269"/>
                <a:gd name="T12" fmla="*/ 106 w 151"/>
                <a:gd name="T13" fmla="*/ 157 h 269"/>
                <a:gd name="T14" fmla="*/ 68 w 151"/>
                <a:gd name="T15" fmla="*/ 114 h 269"/>
                <a:gd name="T16" fmla="*/ 23 w 151"/>
                <a:gd name="T17" fmla="*/ 130 h 269"/>
                <a:gd name="T18" fmla="*/ 9 w 151"/>
                <a:gd name="T19" fmla="*/ 104 h 269"/>
                <a:gd name="T20" fmla="*/ 34 w 151"/>
                <a:gd name="T21" fmla="*/ 91 h 269"/>
                <a:gd name="T22" fmla="*/ 64 w 151"/>
                <a:gd name="T23" fmla="*/ 86 h 269"/>
                <a:gd name="T24" fmla="*/ 120 w 151"/>
                <a:gd name="T25" fmla="*/ 104 h 269"/>
                <a:gd name="T26" fmla="*/ 137 w 151"/>
                <a:gd name="T27" fmla="*/ 159 h 269"/>
                <a:gd name="T28" fmla="*/ 137 w 151"/>
                <a:gd name="T29" fmla="*/ 222 h 269"/>
                <a:gd name="T30" fmla="*/ 151 w 151"/>
                <a:gd name="T31" fmla="*/ 253 h 269"/>
                <a:gd name="T32" fmla="*/ 151 w 151"/>
                <a:gd name="T33" fmla="*/ 269 h 269"/>
                <a:gd name="T34" fmla="*/ 122 w 151"/>
                <a:gd name="T35" fmla="*/ 263 h 269"/>
                <a:gd name="T36" fmla="*/ 109 w 151"/>
                <a:gd name="T37" fmla="*/ 245 h 269"/>
                <a:gd name="T38" fmla="*/ 106 w 151"/>
                <a:gd name="T39" fmla="*/ 179 h 269"/>
                <a:gd name="T40" fmla="*/ 85 w 151"/>
                <a:gd name="T41" fmla="*/ 176 h 269"/>
                <a:gd name="T42" fmla="*/ 46 w 151"/>
                <a:gd name="T43" fmla="*/ 188 h 269"/>
                <a:gd name="T44" fmla="*/ 31 w 151"/>
                <a:gd name="T45" fmla="*/ 217 h 269"/>
                <a:gd name="T46" fmla="*/ 64 w 151"/>
                <a:gd name="T47" fmla="*/ 244 h 269"/>
                <a:gd name="T48" fmla="*/ 106 w 151"/>
                <a:gd name="T49" fmla="*/ 222 h 269"/>
                <a:gd name="T50" fmla="*/ 106 w 151"/>
                <a:gd name="T51" fmla="*/ 179 h 269"/>
                <a:gd name="T52" fmla="*/ 113 w 151"/>
                <a:gd name="T53" fmla="*/ 0 h 269"/>
                <a:gd name="T54" fmla="*/ 76 w 151"/>
                <a:gd name="T55" fmla="*/ 54 h 269"/>
                <a:gd name="T56" fmla="*/ 53 w 151"/>
                <a:gd name="T57" fmla="*/ 54 h 269"/>
                <a:gd name="T58" fmla="*/ 80 w 151"/>
                <a:gd name="T59" fmla="*/ 0 h 269"/>
                <a:gd name="T60" fmla="*/ 113 w 151"/>
                <a:gd name="T61"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1" h="269">
                  <a:moveTo>
                    <a:pt x="109" y="245"/>
                  </a:moveTo>
                  <a:cubicBezTo>
                    <a:pt x="96" y="261"/>
                    <a:pt x="77" y="269"/>
                    <a:pt x="51" y="269"/>
                  </a:cubicBezTo>
                  <a:cubicBezTo>
                    <a:pt x="37" y="269"/>
                    <a:pt x="26" y="264"/>
                    <a:pt x="15" y="254"/>
                  </a:cubicBezTo>
                  <a:cubicBezTo>
                    <a:pt x="5" y="244"/>
                    <a:pt x="0" y="231"/>
                    <a:pt x="0" y="216"/>
                  </a:cubicBezTo>
                  <a:cubicBezTo>
                    <a:pt x="0" y="199"/>
                    <a:pt x="8" y="183"/>
                    <a:pt x="24" y="171"/>
                  </a:cubicBezTo>
                  <a:cubicBezTo>
                    <a:pt x="39" y="159"/>
                    <a:pt x="59" y="153"/>
                    <a:pt x="83" y="153"/>
                  </a:cubicBezTo>
                  <a:cubicBezTo>
                    <a:pt x="90" y="153"/>
                    <a:pt x="97" y="154"/>
                    <a:pt x="106" y="157"/>
                  </a:cubicBezTo>
                  <a:cubicBezTo>
                    <a:pt x="106" y="128"/>
                    <a:pt x="93" y="114"/>
                    <a:pt x="68" y="114"/>
                  </a:cubicBezTo>
                  <a:cubicBezTo>
                    <a:pt x="48" y="114"/>
                    <a:pt x="33" y="119"/>
                    <a:pt x="23" y="130"/>
                  </a:cubicBezTo>
                  <a:lnTo>
                    <a:pt x="9" y="104"/>
                  </a:lnTo>
                  <a:cubicBezTo>
                    <a:pt x="15" y="99"/>
                    <a:pt x="24" y="95"/>
                    <a:pt x="34" y="91"/>
                  </a:cubicBezTo>
                  <a:cubicBezTo>
                    <a:pt x="44" y="88"/>
                    <a:pt x="54" y="86"/>
                    <a:pt x="64" y="86"/>
                  </a:cubicBezTo>
                  <a:cubicBezTo>
                    <a:pt x="89" y="86"/>
                    <a:pt x="108" y="92"/>
                    <a:pt x="120" y="104"/>
                  </a:cubicBezTo>
                  <a:cubicBezTo>
                    <a:pt x="131" y="115"/>
                    <a:pt x="137" y="134"/>
                    <a:pt x="137" y="159"/>
                  </a:cubicBezTo>
                  <a:lnTo>
                    <a:pt x="137" y="222"/>
                  </a:lnTo>
                  <a:cubicBezTo>
                    <a:pt x="137" y="238"/>
                    <a:pt x="141" y="248"/>
                    <a:pt x="151" y="253"/>
                  </a:cubicBezTo>
                  <a:lnTo>
                    <a:pt x="151" y="269"/>
                  </a:lnTo>
                  <a:cubicBezTo>
                    <a:pt x="138" y="269"/>
                    <a:pt x="128" y="267"/>
                    <a:pt x="122" y="263"/>
                  </a:cubicBezTo>
                  <a:cubicBezTo>
                    <a:pt x="116" y="260"/>
                    <a:pt x="111" y="254"/>
                    <a:pt x="109" y="245"/>
                  </a:cubicBezTo>
                  <a:close/>
                  <a:moveTo>
                    <a:pt x="106" y="179"/>
                  </a:moveTo>
                  <a:cubicBezTo>
                    <a:pt x="96" y="177"/>
                    <a:pt x="89" y="176"/>
                    <a:pt x="85" y="176"/>
                  </a:cubicBezTo>
                  <a:cubicBezTo>
                    <a:pt x="69" y="176"/>
                    <a:pt x="56" y="180"/>
                    <a:pt x="46" y="188"/>
                  </a:cubicBezTo>
                  <a:cubicBezTo>
                    <a:pt x="36" y="196"/>
                    <a:pt x="31" y="206"/>
                    <a:pt x="31" y="217"/>
                  </a:cubicBezTo>
                  <a:cubicBezTo>
                    <a:pt x="31" y="235"/>
                    <a:pt x="42" y="244"/>
                    <a:pt x="64" y="244"/>
                  </a:cubicBezTo>
                  <a:cubicBezTo>
                    <a:pt x="79" y="244"/>
                    <a:pt x="93" y="237"/>
                    <a:pt x="106" y="222"/>
                  </a:cubicBezTo>
                  <a:lnTo>
                    <a:pt x="106" y="179"/>
                  </a:lnTo>
                  <a:close/>
                  <a:moveTo>
                    <a:pt x="113" y="0"/>
                  </a:moveTo>
                  <a:lnTo>
                    <a:pt x="76" y="54"/>
                  </a:lnTo>
                  <a:lnTo>
                    <a:pt x="53" y="54"/>
                  </a:lnTo>
                  <a:lnTo>
                    <a:pt x="80" y="0"/>
                  </a:lnTo>
                  <a:lnTo>
                    <a:pt x="1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98" name="Freeform 89"/>
            <p:cNvSpPr>
              <a:spLocks/>
            </p:cNvSpPr>
            <p:nvPr/>
          </p:nvSpPr>
          <p:spPr bwMode="auto">
            <a:xfrm>
              <a:off x="5481" y="3196"/>
              <a:ext cx="14" cy="59"/>
            </a:xfrm>
            <a:custGeom>
              <a:avLst/>
              <a:gdLst>
                <a:gd name="T0" fmla="*/ 0 w 61"/>
                <a:gd name="T1" fmla="*/ 199 h 252"/>
                <a:gd name="T2" fmla="*/ 0 w 61"/>
                <a:gd name="T3" fmla="*/ 0 h 252"/>
                <a:gd name="T4" fmla="*/ 31 w 61"/>
                <a:gd name="T5" fmla="*/ 0 h 252"/>
                <a:gd name="T6" fmla="*/ 31 w 61"/>
                <a:gd name="T7" fmla="*/ 193 h 252"/>
                <a:gd name="T8" fmla="*/ 39 w 61"/>
                <a:gd name="T9" fmla="*/ 216 h 252"/>
                <a:gd name="T10" fmla="*/ 61 w 61"/>
                <a:gd name="T11" fmla="*/ 224 h 252"/>
                <a:gd name="T12" fmla="*/ 61 w 61"/>
                <a:gd name="T13" fmla="*/ 252 h 252"/>
                <a:gd name="T14" fmla="*/ 0 w 61"/>
                <a:gd name="T15" fmla="*/ 199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252">
                  <a:moveTo>
                    <a:pt x="0" y="199"/>
                  </a:moveTo>
                  <a:lnTo>
                    <a:pt x="0" y="0"/>
                  </a:lnTo>
                  <a:lnTo>
                    <a:pt x="31" y="0"/>
                  </a:lnTo>
                  <a:lnTo>
                    <a:pt x="31" y="193"/>
                  </a:lnTo>
                  <a:cubicBezTo>
                    <a:pt x="31" y="203"/>
                    <a:pt x="34" y="210"/>
                    <a:pt x="39" y="216"/>
                  </a:cubicBezTo>
                  <a:cubicBezTo>
                    <a:pt x="45" y="221"/>
                    <a:pt x="52" y="224"/>
                    <a:pt x="61" y="224"/>
                  </a:cubicBezTo>
                  <a:lnTo>
                    <a:pt x="61" y="252"/>
                  </a:lnTo>
                  <a:cubicBezTo>
                    <a:pt x="20" y="252"/>
                    <a:pt x="0" y="234"/>
                    <a:pt x="0" y="19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99" name="Freeform 90"/>
            <p:cNvSpPr>
              <a:spLocks/>
            </p:cNvSpPr>
            <p:nvPr/>
          </p:nvSpPr>
          <p:spPr bwMode="auto">
            <a:xfrm>
              <a:off x="5502" y="3212"/>
              <a:ext cx="32" cy="42"/>
            </a:xfrm>
            <a:custGeom>
              <a:avLst/>
              <a:gdLst>
                <a:gd name="T0" fmla="*/ 108 w 140"/>
                <a:gd name="T1" fmla="*/ 179 h 179"/>
                <a:gd name="T2" fmla="*/ 108 w 140"/>
                <a:gd name="T3" fmla="*/ 77 h 179"/>
                <a:gd name="T4" fmla="*/ 100 w 140"/>
                <a:gd name="T5" fmla="*/ 38 h 179"/>
                <a:gd name="T6" fmla="*/ 72 w 140"/>
                <a:gd name="T7" fmla="*/ 27 h 179"/>
                <a:gd name="T8" fmla="*/ 49 w 140"/>
                <a:gd name="T9" fmla="*/ 33 h 179"/>
                <a:gd name="T10" fmla="*/ 31 w 140"/>
                <a:gd name="T11" fmla="*/ 49 h 179"/>
                <a:gd name="T12" fmla="*/ 31 w 140"/>
                <a:gd name="T13" fmla="*/ 179 h 179"/>
                <a:gd name="T14" fmla="*/ 0 w 140"/>
                <a:gd name="T15" fmla="*/ 179 h 179"/>
                <a:gd name="T16" fmla="*/ 0 w 140"/>
                <a:gd name="T17" fmla="*/ 4 h 179"/>
                <a:gd name="T18" fmla="*/ 22 w 140"/>
                <a:gd name="T19" fmla="*/ 4 h 179"/>
                <a:gd name="T20" fmla="*/ 31 w 140"/>
                <a:gd name="T21" fmla="*/ 26 h 179"/>
                <a:gd name="T22" fmla="*/ 82 w 140"/>
                <a:gd name="T23" fmla="*/ 0 h 179"/>
                <a:gd name="T24" fmla="*/ 140 w 140"/>
                <a:gd name="T25" fmla="*/ 71 h 179"/>
                <a:gd name="T26" fmla="*/ 140 w 140"/>
                <a:gd name="T27" fmla="*/ 179 h 179"/>
                <a:gd name="T28" fmla="*/ 108 w 140"/>
                <a:gd name="T29"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179">
                  <a:moveTo>
                    <a:pt x="108" y="179"/>
                  </a:moveTo>
                  <a:lnTo>
                    <a:pt x="108" y="77"/>
                  </a:lnTo>
                  <a:cubicBezTo>
                    <a:pt x="108" y="58"/>
                    <a:pt x="106" y="45"/>
                    <a:pt x="100" y="38"/>
                  </a:cubicBezTo>
                  <a:cubicBezTo>
                    <a:pt x="94" y="30"/>
                    <a:pt x="85" y="27"/>
                    <a:pt x="72" y="27"/>
                  </a:cubicBezTo>
                  <a:cubicBezTo>
                    <a:pt x="65" y="27"/>
                    <a:pt x="57" y="29"/>
                    <a:pt x="49" y="33"/>
                  </a:cubicBezTo>
                  <a:cubicBezTo>
                    <a:pt x="42" y="37"/>
                    <a:pt x="36" y="43"/>
                    <a:pt x="31" y="49"/>
                  </a:cubicBezTo>
                  <a:lnTo>
                    <a:pt x="31" y="179"/>
                  </a:lnTo>
                  <a:lnTo>
                    <a:pt x="0" y="179"/>
                  </a:lnTo>
                  <a:lnTo>
                    <a:pt x="0" y="4"/>
                  </a:lnTo>
                  <a:lnTo>
                    <a:pt x="22" y="4"/>
                  </a:lnTo>
                  <a:lnTo>
                    <a:pt x="31" y="26"/>
                  </a:lnTo>
                  <a:cubicBezTo>
                    <a:pt x="42" y="9"/>
                    <a:pt x="59" y="0"/>
                    <a:pt x="82" y="0"/>
                  </a:cubicBezTo>
                  <a:cubicBezTo>
                    <a:pt x="120" y="0"/>
                    <a:pt x="140" y="24"/>
                    <a:pt x="140" y="71"/>
                  </a:cubicBezTo>
                  <a:lnTo>
                    <a:pt x="140" y="179"/>
                  </a:lnTo>
                  <a:lnTo>
                    <a:pt x="108" y="1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00" name="Freeform 91"/>
            <p:cNvSpPr>
              <a:spLocks noEditPoints="1"/>
            </p:cNvSpPr>
            <p:nvPr/>
          </p:nvSpPr>
          <p:spPr bwMode="auto">
            <a:xfrm>
              <a:off x="5541" y="3192"/>
              <a:ext cx="17" cy="62"/>
            </a:xfrm>
            <a:custGeom>
              <a:avLst/>
              <a:gdLst>
                <a:gd name="T0" fmla="*/ 25 w 76"/>
                <a:gd name="T1" fmla="*/ 265 h 265"/>
                <a:gd name="T2" fmla="*/ 25 w 76"/>
                <a:gd name="T3" fmla="*/ 116 h 265"/>
                <a:gd name="T4" fmla="*/ 0 w 76"/>
                <a:gd name="T5" fmla="*/ 116 h 265"/>
                <a:gd name="T6" fmla="*/ 0 w 76"/>
                <a:gd name="T7" fmla="*/ 90 h 265"/>
                <a:gd name="T8" fmla="*/ 56 w 76"/>
                <a:gd name="T9" fmla="*/ 90 h 265"/>
                <a:gd name="T10" fmla="*/ 56 w 76"/>
                <a:gd name="T11" fmla="*/ 265 h 265"/>
                <a:gd name="T12" fmla="*/ 25 w 76"/>
                <a:gd name="T13" fmla="*/ 265 h 265"/>
                <a:gd name="T14" fmla="*/ 76 w 76"/>
                <a:gd name="T15" fmla="*/ 0 h 265"/>
                <a:gd name="T16" fmla="*/ 39 w 76"/>
                <a:gd name="T17" fmla="*/ 54 h 265"/>
                <a:gd name="T18" fmla="*/ 16 w 76"/>
                <a:gd name="T19" fmla="*/ 54 h 265"/>
                <a:gd name="T20" fmla="*/ 44 w 76"/>
                <a:gd name="T21" fmla="*/ 0 h 265"/>
                <a:gd name="T22" fmla="*/ 76 w 76"/>
                <a:gd name="T23"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265">
                  <a:moveTo>
                    <a:pt x="25" y="265"/>
                  </a:moveTo>
                  <a:lnTo>
                    <a:pt x="25" y="116"/>
                  </a:lnTo>
                  <a:lnTo>
                    <a:pt x="0" y="116"/>
                  </a:lnTo>
                  <a:lnTo>
                    <a:pt x="0" y="90"/>
                  </a:lnTo>
                  <a:lnTo>
                    <a:pt x="56" y="90"/>
                  </a:lnTo>
                  <a:lnTo>
                    <a:pt x="56" y="265"/>
                  </a:lnTo>
                  <a:lnTo>
                    <a:pt x="25" y="265"/>
                  </a:lnTo>
                  <a:close/>
                  <a:moveTo>
                    <a:pt x="76" y="0"/>
                  </a:moveTo>
                  <a:lnTo>
                    <a:pt x="39" y="54"/>
                  </a:lnTo>
                  <a:lnTo>
                    <a:pt x="16" y="54"/>
                  </a:lnTo>
                  <a:lnTo>
                    <a:pt x="44" y="0"/>
                  </a:lnTo>
                  <a:lnTo>
                    <a:pt x="7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01" name="Freeform 92"/>
            <p:cNvSpPr>
              <a:spLocks noEditPoints="1"/>
            </p:cNvSpPr>
            <p:nvPr/>
          </p:nvSpPr>
          <p:spPr bwMode="auto">
            <a:xfrm>
              <a:off x="5585" y="3212"/>
              <a:ext cx="35" cy="43"/>
            </a:xfrm>
            <a:custGeom>
              <a:avLst/>
              <a:gdLst>
                <a:gd name="T0" fmla="*/ 109 w 151"/>
                <a:gd name="T1" fmla="*/ 159 h 183"/>
                <a:gd name="T2" fmla="*/ 51 w 151"/>
                <a:gd name="T3" fmla="*/ 183 h 183"/>
                <a:gd name="T4" fmla="*/ 15 w 151"/>
                <a:gd name="T5" fmla="*/ 168 h 183"/>
                <a:gd name="T6" fmla="*/ 0 w 151"/>
                <a:gd name="T7" fmla="*/ 130 h 183"/>
                <a:gd name="T8" fmla="*/ 24 w 151"/>
                <a:gd name="T9" fmla="*/ 85 h 183"/>
                <a:gd name="T10" fmla="*/ 83 w 151"/>
                <a:gd name="T11" fmla="*/ 67 h 183"/>
                <a:gd name="T12" fmla="*/ 106 w 151"/>
                <a:gd name="T13" fmla="*/ 71 h 183"/>
                <a:gd name="T14" fmla="*/ 68 w 151"/>
                <a:gd name="T15" fmla="*/ 28 h 183"/>
                <a:gd name="T16" fmla="*/ 23 w 151"/>
                <a:gd name="T17" fmla="*/ 44 h 183"/>
                <a:gd name="T18" fmla="*/ 9 w 151"/>
                <a:gd name="T19" fmla="*/ 18 h 183"/>
                <a:gd name="T20" fmla="*/ 34 w 151"/>
                <a:gd name="T21" fmla="*/ 5 h 183"/>
                <a:gd name="T22" fmla="*/ 64 w 151"/>
                <a:gd name="T23" fmla="*/ 0 h 183"/>
                <a:gd name="T24" fmla="*/ 120 w 151"/>
                <a:gd name="T25" fmla="*/ 18 h 183"/>
                <a:gd name="T26" fmla="*/ 137 w 151"/>
                <a:gd name="T27" fmla="*/ 73 h 183"/>
                <a:gd name="T28" fmla="*/ 137 w 151"/>
                <a:gd name="T29" fmla="*/ 136 h 183"/>
                <a:gd name="T30" fmla="*/ 151 w 151"/>
                <a:gd name="T31" fmla="*/ 167 h 183"/>
                <a:gd name="T32" fmla="*/ 151 w 151"/>
                <a:gd name="T33" fmla="*/ 183 h 183"/>
                <a:gd name="T34" fmla="*/ 122 w 151"/>
                <a:gd name="T35" fmla="*/ 177 h 183"/>
                <a:gd name="T36" fmla="*/ 109 w 151"/>
                <a:gd name="T37" fmla="*/ 159 h 183"/>
                <a:gd name="T38" fmla="*/ 106 w 151"/>
                <a:gd name="T39" fmla="*/ 93 h 183"/>
                <a:gd name="T40" fmla="*/ 85 w 151"/>
                <a:gd name="T41" fmla="*/ 90 h 183"/>
                <a:gd name="T42" fmla="*/ 46 w 151"/>
                <a:gd name="T43" fmla="*/ 102 h 183"/>
                <a:gd name="T44" fmla="*/ 31 w 151"/>
                <a:gd name="T45" fmla="*/ 131 h 183"/>
                <a:gd name="T46" fmla="*/ 64 w 151"/>
                <a:gd name="T47" fmla="*/ 158 h 183"/>
                <a:gd name="T48" fmla="*/ 106 w 151"/>
                <a:gd name="T49" fmla="*/ 136 h 183"/>
                <a:gd name="T50" fmla="*/ 106 w 151"/>
                <a:gd name="T51" fmla="*/ 9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1" h="183">
                  <a:moveTo>
                    <a:pt x="109" y="159"/>
                  </a:moveTo>
                  <a:cubicBezTo>
                    <a:pt x="96" y="175"/>
                    <a:pt x="77" y="183"/>
                    <a:pt x="51" y="183"/>
                  </a:cubicBezTo>
                  <a:cubicBezTo>
                    <a:pt x="38" y="183"/>
                    <a:pt x="26" y="178"/>
                    <a:pt x="15" y="168"/>
                  </a:cubicBezTo>
                  <a:cubicBezTo>
                    <a:pt x="5" y="158"/>
                    <a:pt x="0" y="145"/>
                    <a:pt x="0" y="130"/>
                  </a:cubicBezTo>
                  <a:cubicBezTo>
                    <a:pt x="0" y="113"/>
                    <a:pt x="8" y="97"/>
                    <a:pt x="24" y="85"/>
                  </a:cubicBezTo>
                  <a:cubicBezTo>
                    <a:pt x="39" y="73"/>
                    <a:pt x="59" y="67"/>
                    <a:pt x="83" y="67"/>
                  </a:cubicBezTo>
                  <a:cubicBezTo>
                    <a:pt x="90" y="67"/>
                    <a:pt x="97" y="68"/>
                    <a:pt x="106" y="71"/>
                  </a:cubicBezTo>
                  <a:cubicBezTo>
                    <a:pt x="106" y="42"/>
                    <a:pt x="93" y="28"/>
                    <a:pt x="68" y="28"/>
                  </a:cubicBezTo>
                  <a:cubicBezTo>
                    <a:pt x="48" y="28"/>
                    <a:pt x="33" y="33"/>
                    <a:pt x="23" y="44"/>
                  </a:cubicBezTo>
                  <a:lnTo>
                    <a:pt x="9" y="18"/>
                  </a:lnTo>
                  <a:cubicBezTo>
                    <a:pt x="15" y="13"/>
                    <a:pt x="24" y="9"/>
                    <a:pt x="34" y="5"/>
                  </a:cubicBezTo>
                  <a:cubicBezTo>
                    <a:pt x="44" y="2"/>
                    <a:pt x="54" y="0"/>
                    <a:pt x="64" y="0"/>
                  </a:cubicBezTo>
                  <a:cubicBezTo>
                    <a:pt x="89" y="0"/>
                    <a:pt x="108" y="6"/>
                    <a:pt x="120" y="18"/>
                  </a:cubicBezTo>
                  <a:cubicBezTo>
                    <a:pt x="131" y="29"/>
                    <a:pt x="137" y="48"/>
                    <a:pt x="137" y="73"/>
                  </a:cubicBezTo>
                  <a:lnTo>
                    <a:pt x="137" y="136"/>
                  </a:lnTo>
                  <a:cubicBezTo>
                    <a:pt x="137" y="152"/>
                    <a:pt x="141" y="162"/>
                    <a:pt x="151" y="167"/>
                  </a:cubicBezTo>
                  <a:lnTo>
                    <a:pt x="151" y="183"/>
                  </a:lnTo>
                  <a:cubicBezTo>
                    <a:pt x="138" y="183"/>
                    <a:pt x="128" y="181"/>
                    <a:pt x="122" y="177"/>
                  </a:cubicBezTo>
                  <a:cubicBezTo>
                    <a:pt x="116" y="174"/>
                    <a:pt x="111" y="168"/>
                    <a:pt x="109" y="159"/>
                  </a:cubicBezTo>
                  <a:close/>
                  <a:moveTo>
                    <a:pt x="106" y="93"/>
                  </a:moveTo>
                  <a:cubicBezTo>
                    <a:pt x="96" y="91"/>
                    <a:pt x="89" y="90"/>
                    <a:pt x="85" y="90"/>
                  </a:cubicBezTo>
                  <a:cubicBezTo>
                    <a:pt x="69" y="90"/>
                    <a:pt x="56" y="94"/>
                    <a:pt x="46" y="102"/>
                  </a:cubicBezTo>
                  <a:cubicBezTo>
                    <a:pt x="36" y="110"/>
                    <a:pt x="31" y="120"/>
                    <a:pt x="31" y="131"/>
                  </a:cubicBezTo>
                  <a:cubicBezTo>
                    <a:pt x="31" y="149"/>
                    <a:pt x="42" y="158"/>
                    <a:pt x="64" y="158"/>
                  </a:cubicBezTo>
                  <a:cubicBezTo>
                    <a:pt x="80" y="158"/>
                    <a:pt x="94" y="151"/>
                    <a:pt x="106" y="136"/>
                  </a:cubicBezTo>
                  <a:lnTo>
                    <a:pt x="106" y="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02" name="Freeform 93"/>
            <p:cNvSpPr>
              <a:spLocks noEditPoints="1"/>
            </p:cNvSpPr>
            <p:nvPr/>
          </p:nvSpPr>
          <p:spPr bwMode="auto">
            <a:xfrm>
              <a:off x="5648" y="3198"/>
              <a:ext cx="13" cy="56"/>
            </a:xfrm>
            <a:custGeom>
              <a:avLst/>
              <a:gdLst>
                <a:gd name="T0" fmla="*/ 41 w 60"/>
                <a:gd name="T1" fmla="*/ 0 h 242"/>
                <a:gd name="T2" fmla="*/ 55 w 60"/>
                <a:gd name="T3" fmla="*/ 6 h 242"/>
                <a:gd name="T4" fmla="*/ 60 w 60"/>
                <a:gd name="T5" fmla="*/ 19 h 242"/>
                <a:gd name="T6" fmla="*/ 55 w 60"/>
                <a:gd name="T7" fmla="*/ 33 h 242"/>
                <a:gd name="T8" fmla="*/ 41 w 60"/>
                <a:gd name="T9" fmla="*/ 39 h 242"/>
                <a:gd name="T10" fmla="*/ 27 w 60"/>
                <a:gd name="T11" fmla="*/ 33 h 242"/>
                <a:gd name="T12" fmla="*/ 22 w 60"/>
                <a:gd name="T13" fmla="*/ 19 h 242"/>
                <a:gd name="T14" fmla="*/ 27 w 60"/>
                <a:gd name="T15" fmla="*/ 6 h 242"/>
                <a:gd name="T16" fmla="*/ 41 w 60"/>
                <a:gd name="T17" fmla="*/ 0 h 242"/>
                <a:gd name="T18" fmla="*/ 24 w 60"/>
                <a:gd name="T19" fmla="*/ 242 h 242"/>
                <a:gd name="T20" fmla="*/ 24 w 60"/>
                <a:gd name="T21" fmla="*/ 93 h 242"/>
                <a:gd name="T22" fmla="*/ 0 w 60"/>
                <a:gd name="T23" fmla="*/ 93 h 242"/>
                <a:gd name="T24" fmla="*/ 0 w 60"/>
                <a:gd name="T25" fmla="*/ 67 h 242"/>
                <a:gd name="T26" fmla="*/ 55 w 60"/>
                <a:gd name="T27" fmla="*/ 67 h 242"/>
                <a:gd name="T28" fmla="*/ 55 w 60"/>
                <a:gd name="T29" fmla="*/ 242 h 242"/>
                <a:gd name="T30" fmla="*/ 24 w 60"/>
                <a:gd name="T31"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242">
                  <a:moveTo>
                    <a:pt x="41" y="0"/>
                  </a:moveTo>
                  <a:cubicBezTo>
                    <a:pt x="46" y="0"/>
                    <a:pt x="51" y="2"/>
                    <a:pt x="55" y="6"/>
                  </a:cubicBezTo>
                  <a:cubicBezTo>
                    <a:pt x="59" y="10"/>
                    <a:pt x="60" y="14"/>
                    <a:pt x="60" y="19"/>
                  </a:cubicBezTo>
                  <a:cubicBezTo>
                    <a:pt x="60" y="25"/>
                    <a:pt x="59" y="29"/>
                    <a:pt x="55" y="33"/>
                  </a:cubicBezTo>
                  <a:cubicBezTo>
                    <a:pt x="51" y="37"/>
                    <a:pt x="46" y="39"/>
                    <a:pt x="41" y="39"/>
                  </a:cubicBezTo>
                  <a:cubicBezTo>
                    <a:pt x="36" y="39"/>
                    <a:pt x="31" y="37"/>
                    <a:pt x="27" y="33"/>
                  </a:cubicBezTo>
                  <a:cubicBezTo>
                    <a:pt x="24" y="29"/>
                    <a:pt x="22" y="25"/>
                    <a:pt x="22" y="19"/>
                  </a:cubicBezTo>
                  <a:cubicBezTo>
                    <a:pt x="22" y="14"/>
                    <a:pt x="24" y="9"/>
                    <a:pt x="27" y="6"/>
                  </a:cubicBezTo>
                  <a:cubicBezTo>
                    <a:pt x="31" y="2"/>
                    <a:pt x="36" y="0"/>
                    <a:pt x="41" y="0"/>
                  </a:cubicBezTo>
                  <a:close/>
                  <a:moveTo>
                    <a:pt x="24" y="242"/>
                  </a:moveTo>
                  <a:lnTo>
                    <a:pt x="24" y="93"/>
                  </a:lnTo>
                  <a:lnTo>
                    <a:pt x="0" y="93"/>
                  </a:lnTo>
                  <a:lnTo>
                    <a:pt x="0" y="67"/>
                  </a:lnTo>
                  <a:lnTo>
                    <a:pt x="55" y="67"/>
                  </a:lnTo>
                  <a:lnTo>
                    <a:pt x="55" y="242"/>
                  </a:lnTo>
                  <a:lnTo>
                    <a:pt x="24" y="2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03" name="Freeform 94"/>
            <p:cNvSpPr>
              <a:spLocks/>
            </p:cNvSpPr>
            <p:nvPr/>
          </p:nvSpPr>
          <p:spPr bwMode="auto">
            <a:xfrm>
              <a:off x="5670" y="3212"/>
              <a:ext cx="32" cy="42"/>
            </a:xfrm>
            <a:custGeom>
              <a:avLst/>
              <a:gdLst>
                <a:gd name="T0" fmla="*/ 109 w 140"/>
                <a:gd name="T1" fmla="*/ 179 h 179"/>
                <a:gd name="T2" fmla="*/ 109 w 140"/>
                <a:gd name="T3" fmla="*/ 77 h 179"/>
                <a:gd name="T4" fmla="*/ 100 w 140"/>
                <a:gd name="T5" fmla="*/ 38 h 179"/>
                <a:gd name="T6" fmla="*/ 72 w 140"/>
                <a:gd name="T7" fmla="*/ 27 h 179"/>
                <a:gd name="T8" fmla="*/ 49 w 140"/>
                <a:gd name="T9" fmla="*/ 33 h 179"/>
                <a:gd name="T10" fmla="*/ 31 w 140"/>
                <a:gd name="T11" fmla="*/ 49 h 179"/>
                <a:gd name="T12" fmla="*/ 31 w 140"/>
                <a:gd name="T13" fmla="*/ 179 h 179"/>
                <a:gd name="T14" fmla="*/ 0 w 140"/>
                <a:gd name="T15" fmla="*/ 179 h 179"/>
                <a:gd name="T16" fmla="*/ 0 w 140"/>
                <a:gd name="T17" fmla="*/ 4 h 179"/>
                <a:gd name="T18" fmla="*/ 22 w 140"/>
                <a:gd name="T19" fmla="*/ 4 h 179"/>
                <a:gd name="T20" fmla="*/ 31 w 140"/>
                <a:gd name="T21" fmla="*/ 26 h 179"/>
                <a:gd name="T22" fmla="*/ 82 w 140"/>
                <a:gd name="T23" fmla="*/ 0 h 179"/>
                <a:gd name="T24" fmla="*/ 140 w 140"/>
                <a:gd name="T25" fmla="*/ 71 h 179"/>
                <a:gd name="T26" fmla="*/ 140 w 140"/>
                <a:gd name="T27" fmla="*/ 179 h 179"/>
                <a:gd name="T28" fmla="*/ 109 w 140"/>
                <a:gd name="T29"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179">
                  <a:moveTo>
                    <a:pt x="109" y="179"/>
                  </a:moveTo>
                  <a:lnTo>
                    <a:pt x="109" y="77"/>
                  </a:lnTo>
                  <a:cubicBezTo>
                    <a:pt x="109" y="58"/>
                    <a:pt x="106" y="45"/>
                    <a:pt x="100" y="38"/>
                  </a:cubicBezTo>
                  <a:cubicBezTo>
                    <a:pt x="94" y="30"/>
                    <a:pt x="85" y="27"/>
                    <a:pt x="72" y="27"/>
                  </a:cubicBezTo>
                  <a:cubicBezTo>
                    <a:pt x="65" y="27"/>
                    <a:pt x="57" y="29"/>
                    <a:pt x="49" y="33"/>
                  </a:cubicBezTo>
                  <a:cubicBezTo>
                    <a:pt x="42" y="37"/>
                    <a:pt x="36" y="43"/>
                    <a:pt x="31" y="49"/>
                  </a:cubicBezTo>
                  <a:lnTo>
                    <a:pt x="31" y="179"/>
                  </a:lnTo>
                  <a:lnTo>
                    <a:pt x="0" y="179"/>
                  </a:lnTo>
                  <a:lnTo>
                    <a:pt x="0" y="4"/>
                  </a:lnTo>
                  <a:lnTo>
                    <a:pt x="22" y="4"/>
                  </a:lnTo>
                  <a:lnTo>
                    <a:pt x="31" y="26"/>
                  </a:lnTo>
                  <a:cubicBezTo>
                    <a:pt x="42" y="9"/>
                    <a:pt x="59" y="0"/>
                    <a:pt x="82" y="0"/>
                  </a:cubicBezTo>
                  <a:cubicBezTo>
                    <a:pt x="120" y="0"/>
                    <a:pt x="140" y="24"/>
                    <a:pt x="140" y="71"/>
                  </a:cubicBezTo>
                  <a:lnTo>
                    <a:pt x="140" y="179"/>
                  </a:lnTo>
                  <a:lnTo>
                    <a:pt x="109" y="1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04" name="Freeform 95"/>
            <p:cNvSpPr>
              <a:spLocks/>
            </p:cNvSpPr>
            <p:nvPr/>
          </p:nvSpPr>
          <p:spPr bwMode="auto">
            <a:xfrm>
              <a:off x="5706" y="3213"/>
              <a:ext cx="37" cy="42"/>
            </a:xfrm>
            <a:custGeom>
              <a:avLst/>
              <a:gdLst>
                <a:gd name="T0" fmla="*/ 84 w 161"/>
                <a:gd name="T1" fmla="*/ 180 h 180"/>
                <a:gd name="T2" fmla="*/ 76 w 161"/>
                <a:gd name="T3" fmla="*/ 180 h 180"/>
                <a:gd name="T4" fmla="*/ 0 w 161"/>
                <a:gd name="T5" fmla="*/ 0 h 180"/>
                <a:gd name="T6" fmla="*/ 35 w 161"/>
                <a:gd name="T7" fmla="*/ 0 h 180"/>
                <a:gd name="T8" fmla="*/ 81 w 161"/>
                <a:gd name="T9" fmla="*/ 123 h 180"/>
                <a:gd name="T10" fmla="*/ 128 w 161"/>
                <a:gd name="T11" fmla="*/ 0 h 180"/>
                <a:gd name="T12" fmla="*/ 161 w 161"/>
                <a:gd name="T13" fmla="*/ 0 h 180"/>
                <a:gd name="T14" fmla="*/ 84 w 161"/>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80">
                  <a:moveTo>
                    <a:pt x="84" y="180"/>
                  </a:moveTo>
                  <a:lnTo>
                    <a:pt x="76" y="180"/>
                  </a:lnTo>
                  <a:lnTo>
                    <a:pt x="0" y="0"/>
                  </a:lnTo>
                  <a:lnTo>
                    <a:pt x="35" y="0"/>
                  </a:lnTo>
                  <a:lnTo>
                    <a:pt x="81" y="123"/>
                  </a:lnTo>
                  <a:lnTo>
                    <a:pt x="128" y="0"/>
                  </a:lnTo>
                  <a:lnTo>
                    <a:pt x="161" y="0"/>
                  </a:lnTo>
                  <a:lnTo>
                    <a:pt x="84" y="1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05" name="Freeform 96"/>
            <p:cNvSpPr>
              <a:spLocks noEditPoints="1"/>
            </p:cNvSpPr>
            <p:nvPr/>
          </p:nvSpPr>
          <p:spPr bwMode="auto">
            <a:xfrm>
              <a:off x="5745" y="3212"/>
              <a:ext cx="37" cy="43"/>
            </a:xfrm>
            <a:custGeom>
              <a:avLst/>
              <a:gdLst>
                <a:gd name="T0" fmla="*/ 160 w 162"/>
                <a:gd name="T1" fmla="*/ 95 h 183"/>
                <a:gd name="T2" fmla="*/ 33 w 162"/>
                <a:gd name="T3" fmla="*/ 95 h 183"/>
                <a:gd name="T4" fmla="*/ 50 w 162"/>
                <a:gd name="T5" fmla="*/ 142 h 183"/>
                <a:gd name="T6" fmla="*/ 88 w 162"/>
                <a:gd name="T7" fmla="*/ 156 h 183"/>
                <a:gd name="T8" fmla="*/ 133 w 162"/>
                <a:gd name="T9" fmla="*/ 141 h 183"/>
                <a:gd name="T10" fmla="*/ 146 w 162"/>
                <a:gd name="T11" fmla="*/ 163 h 183"/>
                <a:gd name="T12" fmla="*/ 124 w 162"/>
                <a:gd name="T13" fmla="*/ 176 h 183"/>
                <a:gd name="T14" fmla="*/ 82 w 162"/>
                <a:gd name="T15" fmla="*/ 183 h 183"/>
                <a:gd name="T16" fmla="*/ 26 w 162"/>
                <a:gd name="T17" fmla="*/ 160 h 183"/>
                <a:gd name="T18" fmla="*/ 0 w 162"/>
                <a:gd name="T19" fmla="*/ 94 h 183"/>
                <a:gd name="T20" fmla="*/ 27 w 162"/>
                <a:gd name="T21" fmla="*/ 24 h 183"/>
                <a:gd name="T22" fmla="*/ 83 w 162"/>
                <a:gd name="T23" fmla="*/ 0 h 183"/>
                <a:gd name="T24" fmla="*/ 142 w 162"/>
                <a:gd name="T25" fmla="*/ 22 h 183"/>
                <a:gd name="T26" fmla="*/ 162 w 162"/>
                <a:gd name="T27" fmla="*/ 75 h 183"/>
                <a:gd name="T28" fmla="*/ 160 w 162"/>
                <a:gd name="T29" fmla="*/ 95 h 183"/>
                <a:gd name="T30" fmla="*/ 84 w 162"/>
                <a:gd name="T31" fmla="*/ 27 h 183"/>
                <a:gd name="T32" fmla="*/ 49 w 162"/>
                <a:gd name="T33" fmla="*/ 40 h 183"/>
                <a:gd name="T34" fmla="*/ 34 w 162"/>
                <a:gd name="T35" fmla="*/ 72 h 183"/>
                <a:gd name="T36" fmla="*/ 131 w 162"/>
                <a:gd name="T37" fmla="*/ 72 h 183"/>
                <a:gd name="T38" fmla="*/ 120 w 162"/>
                <a:gd name="T39" fmla="*/ 40 h 183"/>
                <a:gd name="T40" fmla="*/ 84 w 162"/>
                <a:gd name="T41" fmla="*/ 2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2" h="183">
                  <a:moveTo>
                    <a:pt x="160" y="95"/>
                  </a:moveTo>
                  <a:lnTo>
                    <a:pt x="33" y="95"/>
                  </a:lnTo>
                  <a:cubicBezTo>
                    <a:pt x="33" y="115"/>
                    <a:pt x="39" y="131"/>
                    <a:pt x="50" y="142"/>
                  </a:cubicBezTo>
                  <a:cubicBezTo>
                    <a:pt x="60" y="152"/>
                    <a:pt x="73" y="156"/>
                    <a:pt x="88" y="156"/>
                  </a:cubicBezTo>
                  <a:cubicBezTo>
                    <a:pt x="106" y="156"/>
                    <a:pt x="121" y="151"/>
                    <a:pt x="133" y="141"/>
                  </a:cubicBezTo>
                  <a:lnTo>
                    <a:pt x="146" y="163"/>
                  </a:lnTo>
                  <a:cubicBezTo>
                    <a:pt x="141" y="168"/>
                    <a:pt x="134" y="172"/>
                    <a:pt x="124" y="176"/>
                  </a:cubicBezTo>
                  <a:cubicBezTo>
                    <a:pt x="112" y="180"/>
                    <a:pt x="98" y="183"/>
                    <a:pt x="82" y="183"/>
                  </a:cubicBezTo>
                  <a:cubicBezTo>
                    <a:pt x="60" y="183"/>
                    <a:pt x="42" y="175"/>
                    <a:pt x="26" y="160"/>
                  </a:cubicBezTo>
                  <a:cubicBezTo>
                    <a:pt x="9" y="144"/>
                    <a:pt x="0" y="121"/>
                    <a:pt x="0" y="94"/>
                  </a:cubicBezTo>
                  <a:cubicBezTo>
                    <a:pt x="0" y="65"/>
                    <a:pt x="9" y="41"/>
                    <a:pt x="27" y="24"/>
                  </a:cubicBezTo>
                  <a:cubicBezTo>
                    <a:pt x="42" y="8"/>
                    <a:pt x="61" y="0"/>
                    <a:pt x="83" y="0"/>
                  </a:cubicBezTo>
                  <a:cubicBezTo>
                    <a:pt x="108" y="0"/>
                    <a:pt x="127" y="7"/>
                    <a:pt x="142" y="22"/>
                  </a:cubicBezTo>
                  <a:cubicBezTo>
                    <a:pt x="155" y="35"/>
                    <a:pt x="162" y="53"/>
                    <a:pt x="162" y="75"/>
                  </a:cubicBezTo>
                  <a:cubicBezTo>
                    <a:pt x="162" y="82"/>
                    <a:pt x="162" y="89"/>
                    <a:pt x="160" y="95"/>
                  </a:cubicBezTo>
                  <a:close/>
                  <a:moveTo>
                    <a:pt x="84" y="27"/>
                  </a:moveTo>
                  <a:cubicBezTo>
                    <a:pt x="70" y="27"/>
                    <a:pt x="59" y="31"/>
                    <a:pt x="49" y="40"/>
                  </a:cubicBezTo>
                  <a:cubicBezTo>
                    <a:pt x="40" y="49"/>
                    <a:pt x="35" y="59"/>
                    <a:pt x="34" y="72"/>
                  </a:cubicBezTo>
                  <a:lnTo>
                    <a:pt x="131" y="72"/>
                  </a:lnTo>
                  <a:cubicBezTo>
                    <a:pt x="131" y="59"/>
                    <a:pt x="127" y="49"/>
                    <a:pt x="120" y="40"/>
                  </a:cubicBezTo>
                  <a:cubicBezTo>
                    <a:pt x="111" y="31"/>
                    <a:pt x="99" y="27"/>
                    <a:pt x="84" y="2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06" name="Freeform 97"/>
            <p:cNvSpPr>
              <a:spLocks/>
            </p:cNvSpPr>
            <p:nvPr/>
          </p:nvSpPr>
          <p:spPr bwMode="auto">
            <a:xfrm>
              <a:off x="5786" y="3212"/>
              <a:ext cx="26" cy="43"/>
            </a:xfrm>
            <a:custGeom>
              <a:avLst/>
              <a:gdLst>
                <a:gd name="T0" fmla="*/ 0 w 115"/>
                <a:gd name="T1" fmla="*/ 169 h 183"/>
                <a:gd name="T2" fmla="*/ 11 w 115"/>
                <a:gd name="T3" fmla="*/ 139 h 183"/>
                <a:gd name="T4" fmla="*/ 53 w 115"/>
                <a:gd name="T5" fmla="*/ 156 h 183"/>
                <a:gd name="T6" fmla="*/ 82 w 115"/>
                <a:gd name="T7" fmla="*/ 132 h 183"/>
                <a:gd name="T8" fmla="*/ 54 w 115"/>
                <a:gd name="T9" fmla="*/ 102 h 183"/>
                <a:gd name="T10" fmla="*/ 25 w 115"/>
                <a:gd name="T11" fmla="*/ 87 h 183"/>
                <a:gd name="T12" fmla="*/ 12 w 115"/>
                <a:gd name="T13" fmla="*/ 76 h 183"/>
                <a:gd name="T14" fmla="*/ 4 w 115"/>
                <a:gd name="T15" fmla="*/ 62 h 183"/>
                <a:gd name="T16" fmla="*/ 1 w 115"/>
                <a:gd name="T17" fmla="*/ 46 h 183"/>
                <a:gd name="T18" fmla="*/ 17 w 115"/>
                <a:gd name="T19" fmla="*/ 12 h 183"/>
                <a:gd name="T20" fmla="*/ 58 w 115"/>
                <a:gd name="T21" fmla="*/ 0 h 183"/>
                <a:gd name="T22" fmla="*/ 107 w 115"/>
                <a:gd name="T23" fmla="*/ 12 h 183"/>
                <a:gd name="T24" fmla="*/ 98 w 115"/>
                <a:gd name="T25" fmla="*/ 41 h 183"/>
                <a:gd name="T26" fmla="*/ 61 w 115"/>
                <a:gd name="T27" fmla="*/ 27 h 183"/>
                <a:gd name="T28" fmla="*/ 42 w 115"/>
                <a:gd name="T29" fmla="*/ 32 h 183"/>
                <a:gd name="T30" fmla="*/ 34 w 115"/>
                <a:gd name="T31" fmla="*/ 45 h 183"/>
                <a:gd name="T32" fmla="*/ 53 w 115"/>
                <a:gd name="T33" fmla="*/ 71 h 183"/>
                <a:gd name="T34" fmla="*/ 76 w 115"/>
                <a:gd name="T35" fmla="*/ 81 h 183"/>
                <a:gd name="T36" fmla="*/ 106 w 115"/>
                <a:gd name="T37" fmla="*/ 102 h 183"/>
                <a:gd name="T38" fmla="*/ 115 w 115"/>
                <a:gd name="T39" fmla="*/ 132 h 183"/>
                <a:gd name="T40" fmla="*/ 98 w 115"/>
                <a:gd name="T41" fmla="*/ 169 h 183"/>
                <a:gd name="T42" fmla="*/ 52 w 115"/>
                <a:gd name="T43" fmla="*/ 183 h 183"/>
                <a:gd name="T44" fmla="*/ 0 w 115"/>
                <a:gd name="T45" fmla="*/ 16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5" h="183">
                  <a:moveTo>
                    <a:pt x="0" y="169"/>
                  </a:moveTo>
                  <a:lnTo>
                    <a:pt x="11" y="139"/>
                  </a:lnTo>
                  <a:cubicBezTo>
                    <a:pt x="29" y="151"/>
                    <a:pt x="43" y="156"/>
                    <a:pt x="53" y="156"/>
                  </a:cubicBezTo>
                  <a:cubicBezTo>
                    <a:pt x="73" y="156"/>
                    <a:pt x="82" y="148"/>
                    <a:pt x="82" y="132"/>
                  </a:cubicBezTo>
                  <a:cubicBezTo>
                    <a:pt x="82" y="121"/>
                    <a:pt x="73" y="111"/>
                    <a:pt x="54" y="102"/>
                  </a:cubicBezTo>
                  <a:cubicBezTo>
                    <a:pt x="40" y="96"/>
                    <a:pt x="30" y="91"/>
                    <a:pt x="25" y="87"/>
                  </a:cubicBezTo>
                  <a:cubicBezTo>
                    <a:pt x="20" y="84"/>
                    <a:pt x="16" y="80"/>
                    <a:pt x="12" y="76"/>
                  </a:cubicBezTo>
                  <a:cubicBezTo>
                    <a:pt x="9" y="71"/>
                    <a:pt x="6" y="67"/>
                    <a:pt x="4" y="62"/>
                  </a:cubicBezTo>
                  <a:cubicBezTo>
                    <a:pt x="2" y="57"/>
                    <a:pt x="1" y="52"/>
                    <a:pt x="1" y="46"/>
                  </a:cubicBezTo>
                  <a:cubicBezTo>
                    <a:pt x="1" y="32"/>
                    <a:pt x="7" y="21"/>
                    <a:pt x="17" y="12"/>
                  </a:cubicBezTo>
                  <a:cubicBezTo>
                    <a:pt x="28" y="4"/>
                    <a:pt x="41" y="0"/>
                    <a:pt x="58" y="0"/>
                  </a:cubicBezTo>
                  <a:cubicBezTo>
                    <a:pt x="71" y="0"/>
                    <a:pt x="87" y="4"/>
                    <a:pt x="107" y="12"/>
                  </a:cubicBezTo>
                  <a:lnTo>
                    <a:pt x="98" y="41"/>
                  </a:lnTo>
                  <a:cubicBezTo>
                    <a:pt x="86" y="31"/>
                    <a:pt x="73" y="27"/>
                    <a:pt x="61" y="27"/>
                  </a:cubicBezTo>
                  <a:cubicBezTo>
                    <a:pt x="53" y="27"/>
                    <a:pt x="47" y="28"/>
                    <a:pt x="42" y="32"/>
                  </a:cubicBezTo>
                  <a:cubicBezTo>
                    <a:pt x="37" y="35"/>
                    <a:pt x="34" y="40"/>
                    <a:pt x="34" y="45"/>
                  </a:cubicBezTo>
                  <a:cubicBezTo>
                    <a:pt x="34" y="56"/>
                    <a:pt x="41" y="65"/>
                    <a:pt x="53" y="71"/>
                  </a:cubicBezTo>
                  <a:lnTo>
                    <a:pt x="76" y="81"/>
                  </a:lnTo>
                  <a:cubicBezTo>
                    <a:pt x="89" y="87"/>
                    <a:pt x="99" y="94"/>
                    <a:pt x="106" y="102"/>
                  </a:cubicBezTo>
                  <a:cubicBezTo>
                    <a:pt x="112" y="110"/>
                    <a:pt x="115" y="120"/>
                    <a:pt x="115" y="132"/>
                  </a:cubicBezTo>
                  <a:cubicBezTo>
                    <a:pt x="115" y="148"/>
                    <a:pt x="110" y="160"/>
                    <a:pt x="98" y="169"/>
                  </a:cubicBezTo>
                  <a:cubicBezTo>
                    <a:pt x="87" y="178"/>
                    <a:pt x="72" y="183"/>
                    <a:pt x="52" y="183"/>
                  </a:cubicBezTo>
                  <a:cubicBezTo>
                    <a:pt x="34" y="183"/>
                    <a:pt x="17" y="178"/>
                    <a:pt x="0" y="16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07" name="Freeform 98"/>
            <p:cNvSpPr>
              <a:spLocks/>
            </p:cNvSpPr>
            <p:nvPr/>
          </p:nvSpPr>
          <p:spPr bwMode="auto">
            <a:xfrm>
              <a:off x="5816" y="3202"/>
              <a:ext cx="26" cy="53"/>
            </a:xfrm>
            <a:custGeom>
              <a:avLst/>
              <a:gdLst>
                <a:gd name="T0" fmla="*/ 21 w 113"/>
                <a:gd name="T1" fmla="*/ 73 h 228"/>
                <a:gd name="T2" fmla="*/ 0 w 113"/>
                <a:gd name="T3" fmla="*/ 73 h 228"/>
                <a:gd name="T4" fmla="*/ 0 w 113"/>
                <a:gd name="T5" fmla="*/ 49 h 228"/>
                <a:gd name="T6" fmla="*/ 21 w 113"/>
                <a:gd name="T7" fmla="*/ 49 h 228"/>
                <a:gd name="T8" fmla="*/ 21 w 113"/>
                <a:gd name="T9" fmla="*/ 12 h 228"/>
                <a:gd name="T10" fmla="*/ 52 w 113"/>
                <a:gd name="T11" fmla="*/ 0 h 228"/>
                <a:gd name="T12" fmla="*/ 52 w 113"/>
                <a:gd name="T13" fmla="*/ 49 h 228"/>
                <a:gd name="T14" fmla="*/ 100 w 113"/>
                <a:gd name="T15" fmla="*/ 49 h 228"/>
                <a:gd name="T16" fmla="*/ 100 w 113"/>
                <a:gd name="T17" fmla="*/ 73 h 228"/>
                <a:gd name="T18" fmla="*/ 52 w 113"/>
                <a:gd name="T19" fmla="*/ 73 h 228"/>
                <a:gd name="T20" fmla="*/ 52 w 113"/>
                <a:gd name="T21" fmla="*/ 161 h 228"/>
                <a:gd name="T22" fmla="*/ 59 w 113"/>
                <a:gd name="T23" fmla="*/ 192 h 228"/>
                <a:gd name="T24" fmla="*/ 83 w 113"/>
                <a:gd name="T25" fmla="*/ 201 h 228"/>
                <a:gd name="T26" fmla="*/ 108 w 113"/>
                <a:gd name="T27" fmla="*/ 195 h 228"/>
                <a:gd name="T28" fmla="*/ 113 w 113"/>
                <a:gd name="T29" fmla="*/ 223 h 228"/>
                <a:gd name="T30" fmla="*/ 70 w 113"/>
                <a:gd name="T31" fmla="*/ 228 h 228"/>
                <a:gd name="T32" fmla="*/ 35 w 113"/>
                <a:gd name="T33" fmla="*/ 212 h 228"/>
                <a:gd name="T34" fmla="*/ 21 w 113"/>
                <a:gd name="T35" fmla="*/ 173 h 228"/>
                <a:gd name="T36" fmla="*/ 21 w 113"/>
                <a:gd name="T37" fmla="*/ 7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228">
                  <a:moveTo>
                    <a:pt x="21" y="73"/>
                  </a:moveTo>
                  <a:lnTo>
                    <a:pt x="0" y="73"/>
                  </a:lnTo>
                  <a:lnTo>
                    <a:pt x="0" y="49"/>
                  </a:lnTo>
                  <a:lnTo>
                    <a:pt x="21" y="49"/>
                  </a:lnTo>
                  <a:lnTo>
                    <a:pt x="21" y="12"/>
                  </a:lnTo>
                  <a:lnTo>
                    <a:pt x="52" y="0"/>
                  </a:lnTo>
                  <a:lnTo>
                    <a:pt x="52" y="49"/>
                  </a:lnTo>
                  <a:lnTo>
                    <a:pt x="100" y="49"/>
                  </a:lnTo>
                  <a:lnTo>
                    <a:pt x="100" y="73"/>
                  </a:lnTo>
                  <a:lnTo>
                    <a:pt x="52" y="73"/>
                  </a:lnTo>
                  <a:lnTo>
                    <a:pt x="52" y="161"/>
                  </a:lnTo>
                  <a:cubicBezTo>
                    <a:pt x="52" y="175"/>
                    <a:pt x="54" y="186"/>
                    <a:pt x="59" y="192"/>
                  </a:cubicBezTo>
                  <a:cubicBezTo>
                    <a:pt x="64" y="198"/>
                    <a:pt x="72" y="201"/>
                    <a:pt x="83" y="201"/>
                  </a:cubicBezTo>
                  <a:cubicBezTo>
                    <a:pt x="91" y="201"/>
                    <a:pt x="100" y="199"/>
                    <a:pt x="108" y="195"/>
                  </a:cubicBezTo>
                  <a:lnTo>
                    <a:pt x="113" y="223"/>
                  </a:lnTo>
                  <a:cubicBezTo>
                    <a:pt x="100" y="226"/>
                    <a:pt x="86" y="228"/>
                    <a:pt x="70" y="228"/>
                  </a:cubicBezTo>
                  <a:cubicBezTo>
                    <a:pt x="56" y="228"/>
                    <a:pt x="45" y="223"/>
                    <a:pt x="35" y="212"/>
                  </a:cubicBezTo>
                  <a:cubicBezTo>
                    <a:pt x="25" y="202"/>
                    <a:pt x="21" y="189"/>
                    <a:pt x="21" y="173"/>
                  </a:cubicBezTo>
                  <a:lnTo>
                    <a:pt x="21"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08" name="Freeform 99"/>
            <p:cNvSpPr>
              <a:spLocks noEditPoints="1"/>
            </p:cNvSpPr>
            <p:nvPr/>
          </p:nvSpPr>
          <p:spPr bwMode="auto">
            <a:xfrm>
              <a:off x="5845" y="3198"/>
              <a:ext cx="14" cy="56"/>
            </a:xfrm>
            <a:custGeom>
              <a:avLst/>
              <a:gdLst>
                <a:gd name="T0" fmla="*/ 42 w 61"/>
                <a:gd name="T1" fmla="*/ 0 h 242"/>
                <a:gd name="T2" fmla="*/ 55 w 61"/>
                <a:gd name="T3" fmla="*/ 6 h 242"/>
                <a:gd name="T4" fmla="*/ 61 w 61"/>
                <a:gd name="T5" fmla="*/ 19 h 242"/>
                <a:gd name="T6" fmla="*/ 55 w 61"/>
                <a:gd name="T7" fmla="*/ 33 h 242"/>
                <a:gd name="T8" fmla="*/ 42 w 61"/>
                <a:gd name="T9" fmla="*/ 39 h 242"/>
                <a:gd name="T10" fmla="*/ 28 w 61"/>
                <a:gd name="T11" fmla="*/ 33 h 242"/>
                <a:gd name="T12" fmla="*/ 22 w 61"/>
                <a:gd name="T13" fmla="*/ 19 h 242"/>
                <a:gd name="T14" fmla="*/ 28 w 61"/>
                <a:gd name="T15" fmla="*/ 6 h 242"/>
                <a:gd name="T16" fmla="*/ 42 w 61"/>
                <a:gd name="T17" fmla="*/ 0 h 242"/>
                <a:gd name="T18" fmla="*/ 24 w 61"/>
                <a:gd name="T19" fmla="*/ 242 h 242"/>
                <a:gd name="T20" fmla="*/ 24 w 61"/>
                <a:gd name="T21" fmla="*/ 93 h 242"/>
                <a:gd name="T22" fmla="*/ 0 w 61"/>
                <a:gd name="T23" fmla="*/ 93 h 242"/>
                <a:gd name="T24" fmla="*/ 0 w 61"/>
                <a:gd name="T25" fmla="*/ 67 h 242"/>
                <a:gd name="T26" fmla="*/ 56 w 61"/>
                <a:gd name="T27" fmla="*/ 67 h 242"/>
                <a:gd name="T28" fmla="*/ 56 w 61"/>
                <a:gd name="T29" fmla="*/ 242 h 242"/>
                <a:gd name="T30" fmla="*/ 24 w 61"/>
                <a:gd name="T31"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242">
                  <a:moveTo>
                    <a:pt x="42" y="0"/>
                  </a:moveTo>
                  <a:cubicBezTo>
                    <a:pt x="47" y="0"/>
                    <a:pt x="51" y="2"/>
                    <a:pt x="55" y="6"/>
                  </a:cubicBezTo>
                  <a:cubicBezTo>
                    <a:pt x="59" y="10"/>
                    <a:pt x="61" y="14"/>
                    <a:pt x="61" y="19"/>
                  </a:cubicBezTo>
                  <a:cubicBezTo>
                    <a:pt x="61" y="25"/>
                    <a:pt x="59" y="29"/>
                    <a:pt x="55" y="33"/>
                  </a:cubicBezTo>
                  <a:cubicBezTo>
                    <a:pt x="51" y="37"/>
                    <a:pt x="47" y="39"/>
                    <a:pt x="42" y="39"/>
                  </a:cubicBezTo>
                  <a:cubicBezTo>
                    <a:pt x="36" y="39"/>
                    <a:pt x="32" y="37"/>
                    <a:pt x="28" y="33"/>
                  </a:cubicBezTo>
                  <a:cubicBezTo>
                    <a:pt x="24" y="29"/>
                    <a:pt x="22" y="25"/>
                    <a:pt x="22" y="19"/>
                  </a:cubicBezTo>
                  <a:cubicBezTo>
                    <a:pt x="22" y="14"/>
                    <a:pt x="24" y="9"/>
                    <a:pt x="28" y="6"/>
                  </a:cubicBezTo>
                  <a:cubicBezTo>
                    <a:pt x="32" y="2"/>
                    <a:pt x="36" y="0"/>
                    <a:pt x="42" y="0"/>
                  </a:cubicBezTo>
                  <a:close/>
                  <a:moveTo>
                    <a:pt x="24" y="242"/>
                  </a:moveTo>
                  <a:lnTo>
                    <a:pt x="24" y="93"/>
                  </a:lnTo>
                  <a:lnTo>
                    <a:pt x="0" y="93"/>
                  </a:lnTo>
                  <a:lnTo>
                    <a:pt x="0" y="67"/>
                  </a:lnTo>
                  <a:lnTo>
                    <a:pt x="56" y="67"/>
                  </a:lnTo>
                  <a:lnTo>
                    <a:pt x="56" y="242"/>
                  </a:lnTo>
                  <a:lnTo>
                    <a:pt x="24" y="2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09" name="Freeform 100"/>
            <p:cNvSpPr>
              <a:spLocks noEditPoints="1"/>
            </p:cNvSpPr>
            <p:nvPr/>
          </p:nvSpPr>
          <p:spPr bwMode="auto">
            <a:xfrm>
              <a:off x="5866" y="3192"/>
              <a:ext cx="33" cy="63"/>
            </a:xfrm>
            <a:custGeom>
              <a:avLst/>
              <a:gdLst>
                <a:gd name="T0" fmla="*/ 145 w 145"/>
                <a:gd name="T1" fmla="*/ 105 h 270"/>
                <a:gd name="T2" fmla="*/ 129 w 145"/>
                <a:gd name="T3" fmla="*/ 127 h 270"/>
                <a:gd name="T4" fmla="*/ 112 w 145"/>
                <a:gd name="T5" fmla="*/ 118 h 270"/>
                <a:gd name="T6" fmla="*/ 89 w 145"/>
                <a:gd name="T7" fmla="*/ 114 h 270"/>
                <a:gd name="T8" fmla="*/ 48 w 145"/>
                <a:gd name="T9" fmla="*/ 131 h 270"/>
                <a:gd name="T10" fmla="*/ 33 w 145"/>
                <a:gd name="T11" fmla="*/ 180 h 270"/>
                <a:gd name="T12" fmla="*/ 48 w 145"/>
                <a:gd name="T13" fmla="*/ 227 h 270"/>
                <a:gd name="T14" fmla="*/ 91 w 145"/>
                <a:gd name="T15" fmla="*/ 243 h 270"/>
                <a:gd name="T16" fmla="*/ 133 w 145"/>
                <a:gd name="T17" fmla="*/ 227 h 270"/>
                <a:gd name="T18" fmla="*/ 145 w 145"/>
                <a:gd name="T19" fmla="*/ 253 h 270"/>
                <a:gd name="T20" fmla="*/ 83 w 145"/>
                <a:gd name="T21" fmla="*/ 270 h 270"/>
                <a:gd name="T22" fmla="*/ 24 w 145"/>
                <a:gd name="T23" fmla="*/ 246 h 270"/>
                <a:gd name="T24" fmla="*/ 0 w 145"/>
                <a:gd name="T25" fmla="*/ 180 h 270"/>
                <a:gd name="T26" fmla="*/ 25 w 145"/>
                <a:gd name="T27" fmla="*/ 113 h 270"/>
                <a:gd name="T28" fmla="*/ 91 w 145"/>
                <a:gd name="T29" fmla="*/ 87 h 270"/>
                <a:gd name="T30" fmla="*/ 121 w 145"/>
                <a:gd name="T31" fmla="*/ 93 h 270"/>
                <a:gd name="T32" fmla="*/ 145 w 145"/>
                <a:gd name="T33" fmla="*/ 105 h 270"/>
                <a:gd name="T34" fmla="*/ 141 w 145"/>
                <a:gd name="T35" fmla="*/ 1 h 270"/>
                <a:gd name="T36" fmla="*/ 90 w 145"/>
                <a:gd name="T37" fmla="*/ 55 h 270"/>
                <a:gd name="T38" fmla="*/ 73 w 145"/>
                <a:gd name="T39" fmla="*/ 55 h 270"/>
                <a:gd name="T40" fmla="*/ 24 w 145"/>
                <a:gd name="T41" fmla="*/ 0 h 270"/>
                <a:gd name="T42" fmla="*/ 52 w 145"/>
                <a:gd name="T43" fmla="*/ 0 h 270"/>
                <a:gd name="T44" fmla="*/ 81 w 145"/>
                <a:gd name="T45" fmla="*/ 31 h 270"/>
                <a:gd name="T46" fmla="*/ 108 w 145"/>
                <a:gd name="T47" fmla="*/ 1 h 270"/>
                <a:gd name="T48" fmla="*/ 141 w 145"/>
                <a:gd name="T49" fmla="*/ 1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5" h="270">
                  <a:moveTo>
                    <a:pt x="145" y="105"/>
                  </a:moveTo>
                  <a:lnTo>
                    <a:pt x="129" y="127"/>
                  </a:lnTo>
                  <a:cubicBezTo>
                    <a:pt x="126" y="124"/>
                    <a:pt x="120" y="121"/>
                    <a:pt x="112" y="118"/>
                  </a:cubicBezTo>
                  <a:cubicBezTo>
                    <a:pt x="104" y="115"/>
                    <a:pt x="96" y="114"/>
                    <a:pt x="89" y="114"/>
                  </a:cubicBezTo>
                  <a:cubicBezTo>
                    <a:pt x="72" y="114"/>
                    <a:pt x="58" y="119"/>
                    <a:pt x="48" y="131"/>
                  </a:cubicBezTo>
                  <a:cubicBezTo>
                    <a:pt x="38" y="143"/>
                    <a:pt x="33" y="160"/>
                    <a:pt x="33" y="180"/>
                  </a:cubicBezTo>
                  <a:cubicBezTo>
                    <a:pt x="33" y="201"/>
                    <a:pt x="38" y="217"/>
                    <a:pt x="48" y="227"/>
                  </a:cubicBezTo>
                  <a:cubicBezTo>
                    <a:pt x="59" y="238"/>
                    <a:pt x="73" y="243"/>
                    <a:pt x="91" y="243"/>
                  </a:cubicBezTo>
                  <a:cubicBezTo>
                    <a:pt x="105" y="243"/>
                    <a:pt x="119" y="238"/>
                    <a:pt x="133" y="227"/>
                  </a:cubicBezTo>
                  <a:lnTo>
                    <a:pt x="145" y="253"/>
                  </a:lnTo>
                  <a:cubicBezTo>
                    <a:pt x="129" y="264"/>
                    <a:pt x="108" y="270"/>
                    <a:pt x="83" y="270"/>
                  </a:cubicBezTo>
                  <a:cubicBezTo>
                    <a:pt x="59" y="270"/>
                    <a:pt x="39" y="262"/>
                    <a:pt x="24" y="246"/>
                  </a:cubicBezTo>
                  <a:cubicBezTo>
                    <a:pt x="8" y="230"/>
                    <a:pt x="0" y="208"/>
                    <a:pt x="0" y="180"/>
                  </a:cubicBezTo>
                  <a:cubicBezTo>
                    <a:pt x="0" y="152"/>
                    <a:pt x="8" y="130"/>
                    <a:pt x="25" y="113"/>
                  </a:cubicBezTo>
                  <a:cubicBezTo>
                    <a:pt x="41" y="96"/>
                    <a:pt x="63" y="87"/>
                    <a:pt x="91" y="87"/>
                  </a:cubicBezTo>
                  <a:cubicBezTo>
                    <a:pt x="101" y="87"/>
                    <a:pt x="110" y="89"/>
                    <a:pt x="121" y="93"/>
                  </a:cubicBezTo>
                  <a:cubicBezTo>
                    <a:pt x="132" y="97"/>
                    <a:pt x="139" y="101"/>
                    <a:pt x="145" y="105"/>
                  </a:cubicBezTo>
                  <a:close/>
                  <a:moveTo>
                    <a:pt x="141" y="1"/>
                  </a:moveTo>
                  <a:lnTo>
                    <a:pt x="90" y="55"/>
                  </a:lnTo>
                  <a:lnTo>
                    <a:pt x="73" y="55"/>
                  </a:lnTo>
                  <a:lnTo>
                    <a:pt x="24" y="0"/>
                  </a:lnTo>
                  <a:lnTo>
                    <a:pt x="52" y="0"/>
                  </a:lnTo>
                  <a:lnTo>
                    <a:pt x="81" y="31"/>
                  </a:lnTo>
                  <a:lnTo>
                    <a:pt x="108" y="1"/>
                  </a:lnTo>
                  <a:lnTo>
                    <a:pt x="141"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10" name="Freeform 101"/>
            <p:cNvSpPr>
              <a:spLocks/>
            </p:cNvSpPr>
            <p:nvPr/>
          </p:nvSpPr>
          <p:spPr bwMode="auto">
            <a:xfrm>
              <a:off x="5905" y="3212"/>
              <a:ext cx="32" cy="42"/>
            </a:xfrm>
            <a:custGeom>
              <a:avLst/>
              <a:gdLst>
                <a:gd name="T0" fmla="*/ 108 w 139"/>
                <a:gd name="T1" fmla="*/ 179 h 179"/>
                <a:gd name="T2" fmla="*/ 108 w 139"/>
                <a:gd name="T3" fmla="*/ 77 h 179"/>
                <a:gd name="T4" fmla="*/ 100 w 139"/>
                <a:gd name="T5" fmla="*/ 38 h 179"/>
                <a:gd name="T6" fmla="*/ 71 w 139"/>
                <a:gd name="T7" fmla="*/ 27 h 179"/>
                <a:gd name="T8" fmla="*/ 49 w 139"/>
                <a:gd name="T9" fmla="*/ 33 h 179"/>
                <a:gd name="T10" fmla="*/ 31 w 139"/>
                <a:gd name="T11" fmla="*/ 49 h 179"/>
                <a:gd name="T12" fmla="*/ 31 w 139"/>
                <a:gd name="T13" fmla="*/ 179 h 179"/>
                <a:gd name="T14" fmla="*/ 0 w 139"/>
                <a:gd name="T15" fmla="*/ 179 h 179"/>
                <a:gd name="T16" fmla="*/ 0 w 139"/>
                <a:gd name="T17" fmla="*/ 4 h 179"/>
                <a:gd name="T18" fmla="*/ 21 w 139"/>
                <a:gd name="T19" fmla="*/ 4 h 179"/>
                <a:gd name="T20" fmla="*/ 31 w 139"/>
                <a:gd name="T21" fmla="*/ 26 h 179"/>
                <a:gd name="T22" fmla="*/ 81 w 139"/>
                <a:gd name="T23" fmla="*/ 0 h 179"/>
                <a:gd name="T24" fmla="*/ 139 w 139"/>
                <a:gd name="T25" fmla="*/ 71 h 179"/>
                <a:gd name="T26" fmla="*/ 139 w 139"/>
                <a:gd name="T27" fmla="*/ 179 h 179"/>
                <a:gd name="T28" fmla="*/ 108 w 139"/>
                <a:gd name="T29"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179">
                  <a:moveTo>
                    <a:pt x="108" y="179"/>
                  </a:moveTo>
                  <a:lnTo>
                    <a:pt x="108" y="77"/>
                  </a:lnTo>
                  <a:cubicBezTo>
                    <a:pt x="108" y="58"/>
                    <a:pt x="105" y="45"/>
                    <a:pt x="100" y="38"/>
                  </a:cubicBezTo>
                  <a:cubicBezTo>
                    <a:pt x="94" y="30"/>
                    <a:pt x="85" y="27"/>
                    <a:pt x="71" y="27"/>
                  </a:cubicBezTo>
                  <a:cubicBezTo>
                    <a:pt x="64" y="27"/>
                    <a:pt x="57" y="29"/>
                    <a:pt x="49" y="33"/>
                  </a:cubicBezTo>
                  <a:cubicBezTo>
                    <a:pt x="41" y="37"/>
                    <a:pt x="35" y="43"/>
                    <a:pt x="31" y="49"/>
                  </a:cubicBezTo>
                  <a:lnTo>
                    <a:pt x="31" y="179"/>
                  </a:lnTo>
                  <a:lnTo>
                    <a:pt x="0" y="179"/>
                  </a:lnTo>
                  <a:lnTo>
                    <a:pt x="0" y="4"/>
                  </a:lnTo>
                  <a:lnTo>
                    <a:pt x="21" y="4"/>
                  </a:lnTo>
                  <a:lnTo>
                    <a:pt x="31" y="26"/>
                  </a:lnTo>
                  <a:cubicBezTo>
                    <a:pt x="41" y="9"/>
                    <a:pt x="58" y="0"/>
                    <a:pt x="81" y="0"/>
                  </a:cubicBezTo>
                  <a:cubicBezTo>
                    <a:pt x="120" y="0"/>
                    <a:pt x="139" y="24"/>
                    <a:pt x="139" y="71"/>
                  </a:cubicBezTo>
                  <a:lnTo>
                    <a:pt x="139" y="179"/>
                  </a:lnTo>
                  <a:lnTo>
                    <a:pt x="108" y="1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11" name="Freeform 102"/>
            <p:cNvSpPr>
              <a:spLocks noEditPoints="1"/>
            </p:cNvSpPr>
            <p:nvPr/>
          </p:nvSpPr>
          <p:spPr bwMode="auto">
            <a:xfrm>
              <a:off x="5944" y="3192"/>
              <a:ext cx="17" cy="62"/>
            </a:xfrm>
            <a:custGeom>
              <a:avLst/>
              <a:gdLst>
                <a:gd name="T0" fmla="*/ 24 w 76"/>
                <a:gd name="T1" fmla="*/ 265 h 265"/>
                <a:gd name="T2" fmla="*/ 24 w 76"/>
                <a:gd name="T3" fmla="*/ 116 h 265"/>
                <a:gd name="T4" fmla="*/ 0 w 76"/>
                <a:gd name="T5" fmla="*/ 116 h 265"/>
                <a:gd name="T6" fmla="*/ 0 w 76"/>
                <a:gd name="T7" fmla="*/ 90 h 265"/>
                <a:gd name="T8" fmla="*/ 56 w 76"/>
                <a:gd name="T9" fmla="*/ 90 h 265"/>
                <a:gd name="T10" fmla="*/ 56 w 76"/>
                <a:gd name="T11" fmla="*/ 265 h 265"/>
                <a:gd name="T12" fmla="*/ 24 w 76"/>
                <a:gd name="T13" fmla="*/ 265 h 265"/>
                <a:gd name="T14" fmla="*/ 76 w 76"/>
                <a:gd name="T15" fmla="*/ 0 h 265"/>
                <a:gd name="T16" fmla="*/ 39 w 76"/>
                <a:gd name="T17" fmla="*/ 54 h 265"/>
                <a:gd name="T18" fmla="*/ 16 w 76"/>
                <a:gd name="T19" fmla="*/ 54 h 265"/>
                <a:gd name="T20" fmla="*/ 43 w 76"/>
                <a:gd name="T21" fmla="*/ 0 h 265"/>
                <a:gd name="T22" fmla="*/ 76 w 76"/>
                <a:gd name="T23"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265">
                  <a:moveTo>
                    <a:pt x="24" y="265"/>
                  </a:moveTo>
                  <a:lnTo>
                    <a:pt x="24" y="116"/>
                  </a:lnTo>
                  <a:lnTo>
                    <a:pt x="0" y="116"/>
                  </a:lnTo>
                  <a:lnTo>
                    <a:pt x="0" y="90"/>
                  </a:lnTo>
                  <a:lnTo>
                    <a:pt x="56" y="90"/>
                  </a:lnTo>
                  <a:lnTo>
                    <a:pt x="56" y="265"/>
                  </a:lnTo>
                  <a:lnTo>
                    <a:pt x="24" y="265"/>
                  </a:lnTo>
                  <a:close/>
                  <a:moveTo>
                    <a:pt x="76" y="0"/>
                  </a:moveTo>
                  <a:lnTo>
                    <a:pt x="39" y="54"/>
                  </a:lnTo>
                  <a:lnTo>
                    <a:pt x="16" y="54"/>
                  </a:lnTo>
                  <a:lnTo>
                    <a:pt x="43" y="0"/>
                  </a:lnTo>
                  <a:lnTo>
                    <a:pt x="7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12" name="Freeform 103"/>
            <p:cNvSpPr>
              <a:spLocks/>
            </p:cNvSpPr>
            <p:nvPr/>
          </p:nvSpPr>
          <p:spPr bwMode="auto">
            <a:xfrm>
              <a:off x="5987" y="3196"/>
              <a:ext cx="27" cy="58"/>
            </a:xfrm>
            <a:custGeom>
              <a:avLst/>
              <a:gdLst>
                <a:gd name="T0" fmla="*/ 107 w 116"/>
                <a:gd name="T1" fmla="*/ 28 h 248"/>
                <a:gd name="T2" fmla="*/ 89 w 116"/>
                <a:gd name="T3" fmla="*/ 25 h 248"/>
                <a:gd name="T4" fmla="*/ 66 w 116"/>
                <a:gd name="T5" fmla="*/ 36 h 248"/>
                <a:gd name="T6" fmla="*/ 56 w 116"/>
                <a:gd name="T7" fmla="*/ 63 h 248"/>
                <a:gd name="T8" fmla="*/ 57 w 116"/>
                <a:gd name="T9" fmla="*/ 73 h 248"/>
                <a:gd name="T10" fmla="*/ 93 w 116"/>
                <a:gd name="T11" fmla="*/ 73 h 248"/>
                <a:gd name="T12" fmla="*/ 93 w 116"/>
                <a:gd name="T13" fmla="*/ 99 h 248"/>
                <a:gd name="T14" fmla="*/ 57 w 116"/>
                <a:gd name="T15" fmla="*/ 99 h 248"/>
                <a:gd name="T16" fmla="*/ 57 w 116"/>
                <a:gd name="T17" fmla="*/ 248 h 248"/>
                <a:gd name="T18" fmla="*/ 26 w 116"/>
                <a:gd name="T19" fmla="*/ 248 h 248"/>
                <a:gd name="T20" fmla="*/ 26 w 116"/>
                <a:gd name="T21" fmla="*/ 99 h 248"/>
                <a:gd name="T22" fmla="*/ 0 w 116"/>
                <a:gd name="T23" fmla="*/ 99 h 248"/>
                <a:gd name="T24" fmla="*/ 0 w 116"/>
                <a:gd name="T25" fmla="*/ 73 h 248"/>
                <a:gd name="T26" fmla="*/ 26 w 116"/>
                <a:gd name="T27" fmla="*/ 73 h 248"/>
                <a:gd name="T28" fmla="*/ 43 w 116"/>
                <a:gd name="T29" fmla="*/ 20 h 248"/>
                <a:gd name="T30" fmla="*/ 87 w 116"/>
                <a:gd name="T31" fmla="*/ 0 h 248"/>
                <a:gd name="T32" fmla="*/ 116 w 116"/>
                <a:gd name="T33" fmla="*/ 5 h 248"/>
                <a:gd name="T34" fmla="*/ 107 w 116"/>
                <a:gd name="T35" fmla="*/ 2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 h="248">
                  <a:moveTo>
                    <a:pt x="107" y="28"/>
                  </a:moveTo>
                  <a:cubicBezTo>
                    <a:pt x="101" y="26"/>
                    <a:pt x="95" y="25"/>
                    <a:pt x="89" y="25"/>
                  </a:cubicBezTo>
                  <a:cubicBezTo>
                    <a:pt x="80" y="25"/>
                    <a:pt x="72" y="29"/>
                    <a:pt x="66" y="36"/>
                  </a:cubicBezTo>
                  <a:cubicBezTo>
                    <a:pt x="60" y="43"/>
                    <a:pt x="56" y="52"/>
                    <a:pt x="56" y="63"/>
                  </a:cubicBezTo>
                  <a:cubicBezTo>
                    <a:pt x="56" y="66"/>
                    <a:pt x="57" y="69"/>
                    <a:pt x="57" y="73"/>
                  </a:cubicBezTo>
                  <a:lnTo>
                    <a:pt x="93" y="73"/>
                  </a:lnTo>
                  <a:lnTo>
                    <a:pt x="93" y="99"/>
                  </a:lnTo>
                  <a:lnTo>
                    <a:pt x="57" y="99"/>
                  </a:lnTo>
                  <a:lnTo>
                    <a:pt x="57" y="248"/>
                  </a:lnTo>
                  <a:lnTo>
                    <a:pt x="26" y="248"/>
                  </a:lnTo>
                  <a:lnTo>
                    <a:pt x="26" y="99"/>
                  </a:lnTo>
                  <a:lnTo>
                    <a:pt x="0" y="99"/>
                  </a:lnTo>
                  <a:lnTo>
                    <a:pt x="0" y="73"/>
                  </a:lnTo>
                  <a:lnTo>
                    <a:pt x="26" y="73"/>
                  </a:lnTo>
                  <a:cubicBezTo>
                    <a:pt x="26" y="50"/>
                    <a:pt x="32" y="32"/>
                    <a:pt x="43" y="20"/>
                  </a:cubicBezTo>
                  <a:cubicBezTo>
                    <a:pt x="54" y="7"/>
                    <a:pt x="68" y="0"/>
                    <a:pt x="87" y="0"/>
                  </a:cubicBezTo>
                  <a:cubicBezTo>
                    <a:pt x="96" y="0"/>
                    <a:pt x="105" y="2"/>
                    <a:pt x="116" y="5"/>
                  </a:cubicBezTo>
                  <a:lnTo>
                    <a:pt x="107"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13" name="Freeform 104"/>
            <p:cNvSpPr>
              <a:spLocks noEditPoints="1"/>
            </p:cNvSpPr>
            <p:nvPr/>
          </p:nvSpPr>
          <p:spPr bwMode="auto">
            <a:xfrm>
              <a:off x="6014" y="3212"/>
              <a:ext cx="37" cy="43"/>
            </a:xfrm>
            <a:custGeom>
              <a:avLst/>
              <a:gdLst>
                <a:gd name="T0" fmla="*/ 0 w 159"/>
                <a:gd name="T1" fmla="*/ 91 h 183"/>
                <a:gd name="T2" fmla="*/ 22 w 159"/>
                <a:gd name="T3" fmla="*/ 25 h 183"/>
                <a:gd name="T4" fmla="*/ 80 w 159"/>
                <a:gd name="T5" fmla="*/ 0 h 183"/>
                <a:gd name="T6" fmla="*/ 139 w 159"/>
                <a:gd name="T7" fmla="*/ 24 h 183"/>
                <a:gd name="T8" fmla="*/ 159 w 159"/>
                <a:gd name="T9" fmla="*/ 91 h 183"/>
                <a:gd name="T10" fmla="*/ 138 w 159"/>
                <a:gd name="T11" fmla="*/ 158 h 183"/>
                <a:gd name="T12" fmla="*/ 80 w 159"/>
                <a:gd name="T13" fmla="*/ 183 h 183"/>
                <a:gd name="T14" fmla="*/ 21 w 159"/>
                <a:gd name="T15" fmla="*/ 158 h 183"/>
                <a:gd name="T16" fmla="*/ 0 w 159"/>
                <a:gd name="T17" fmla="*/ 91 h 183"/>
                <a:gd name="T18" fmla="*/ 33 w 159"/>
                <a:gd name="T19" fmla="*/ 91 h 183"/>
                <a:gd name="T20" fmla="*/ 80 w 159"/>
                <a:gd name="T21" fmla="*/ 157 h 183"/>
                <a:gd name="T22" fmla="*/ 114 w 159"/>
                <a:gd name="T23" fmla="*/ 140 h 183"/>
                <a:gd name="T24" fmla="*/ 127 w 159"/>
                <a:gd name="T25" fmla="*/ 91 h 183"/>
                <a:gd name="T26" fmla="*/ 80 w 159"/>
                <a:gd name="T27" fmla="*/ 26 h 183"/>
                <a:gd name="T28" fmla="*/ 46 w 159"/>
                <a:gd name="T29" fmla="*/ 43 h 183"/>
                <a:gd name="T30" fmla="*/ 33 w 159"/>
                <a:gd name="T31" fmla="*/ 91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9" h="183">
                  <a:moveTo>
                    <a:pt x="0" y="91"/>
                  </a:moveTo>
                  <a:cubicBezTo>
                    <a:pt x="0" y="64"/>
                    <a:pt x="8" y="42"/>
                    <a:pt x="22" y="25"/>
                  </a:cubicBezTo>
                  <a:cubicBezTo>
                    <a:pt x="37" y="9"/>
                    <a:pt x="56" y="0"/>
                    <a:pt x="80" y="0"/>
                  </a:cubicBezTo>
                  <a:cubicBezTo>
                    <a:pt x="105" y="0"/>
                    <a:pt x="125" y="8"/>
                    <a:pt x="139" y="24"/>
                  </a:cubicBezTo>
                  <a:cubicBezTo>
                    <a:pt x="152" y="40"/>
                    <a:pt x="159" y="63"/>
                    <a:pt x="159" y="91"/>
                  </a:cubicBezTo>
                  <a:cubicBezTo>
                    <a:pt x="159" y="119"/>
                    <a:pt x="152" y="142"/>
                    <a:pt x="138" y="158"/>
                  </a:cubicBezTo>
                  <a:cubicBezTo>
                    <a:pt x="124" y="175"/>
                    <a:pt x="104" y="183"/>
                    <a:pt x="80" y="183"/>
                  </a:cubicBezTo>
                  <a:cubicBezTo>
                    <a:pt x="55" y="183"/>
                    <a:pt x="35" y="174"/>
                    <a:pt x="21" y="158"/>
                  </a:cubicBezTo>
                  <a:cubicBezTo>
                    <a:pt x="7" y="141"/>
                    <a:pt x="0" y="119"/>
                    <a:pt x="0" y="91"/>
                  </a:cubicBezTo>
                  <a:close/>
                  <a:moveTo>
                    <a:pt x="33" y="91"/>
                  </a:moveTo>
                  <a:cubicBezTo>
                    <a:pt x="33" y="135"/>
                    <a:pt x="49" y="157"/>
                    <a:pt x="80" y="157"/>
                  </a:cubicBezTo>
                  <a:cubicBezTo>
                    <a:pt x="95" y="157"/>
                    <a:pt x="106" y="151"/>
                    <a:pt x="114" y="140"/>
                  </a:cubicBezTo>
                  <a:cubicBezTo>
                    <a:pt x="122" y="128"/>
                    <a:pt x="127" y="112"/>
                    <a:pt x="127" y="91"/>
                  </a:cubicBezTo>
                  <a:cubicBezTo>
                    <a:pt x="127" y="48"/>
                    <a:pt x="111" y="26"/>
                    <a:pt x="80" y="26"/>
                  </a:cubicBezTo>
                  <a:cubicBezTo>
                    <a:pt x="66" y="26"/>
                    <a:pt x="54" y="32"/>
                    <a:pt x="46" y="43"/>
                  </a:cubicBezTo>
                  <a:cubicBezTo>
                    <a:pt x="37" y="55"/>
                    <a:pt x="33" y="71"/>
                    <a:pt x="33" y="9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14" name="Freeform 105"/>
            <p:cNvSpPr>
              <a:spLocks/>
            </p:cNvSpPr>
            <p:nvPr/>
          </p:nvSpPr>
          <p:spPr bwMode="auto">
            <a:xfrm>
              <a:off x="6057" y="3212"/>
              <a:ext cx="32" cy="42"/>
            </a:xfrm>
            <a:custGeom>
              <a:avLst/>
              <a:gdLst>
                <a:gd name="T0" fmla="*/ 108 w 139"/>
                <a:gd name="T1" fmla="*/ 179 h 179"/>
                <a:gd name="T2" fmla="*/ 108 w 139"/>
                <a:gd name="T3" fmla="*/ 77 h 179"/>
                <a:gd name="T4" fmla="*/ 100 w 139"/>
                <a:gd name="T5" fmla="*/ 38 h 179"/>
                <a:gd name="T6" fmla="*/ 71 w 139"/>
                <a:gd name="T7" fmla="*/ 27 h 179"/>
                <a:gd name="T8" fmla="*/ 49 w 139"/>
                <a:gd name="T9" fmla="*/ 33 h 179"/>
                <a:gd name="T10" fmla="*/ 31 w 139"/>
                <a:gd name="T11" fmla="*/ 49 h 179"/>
                <a:gd name="T12" fmla="*/ 31 w 139"/>
                <a:gd name="T13" fmla="*/ 179 h 179"/>
                <a:gd name="T14" fmla="*/ 0 w 139"/>
                <a:gd name="T15" fmla="*/ 179 h 179"/>
                <a:gd name="T16" fmla="*/ 0 w 139"/>
                <a:gd name="T17" fmla="*/ 4 h 179"/>
                <a:gd name="T18" fmla="*/ 21 w 139"/>
                <a:gd name="T19" fmla="*/ 4 h 179"/>
                <a:gd name="T20" fmla="*/ 31 w 139"/>
                <a:gd name="T21" fmla="*/ 26 h 179"/>
                <a:gd name="T22" fmla="*/ 81 w 139"/>
                <a:gd name="T23" fmla="*/ 0 h 179"/>
                <a:gd name="T24" fmla="*/ 139 w 139"/>
                <a:gd name="T25" fmla="*/ 71 h 179"/>
                <a:gd name="T26" fmla="*/ 139 w 139"/>
                <a:gd name="T27" fmla="*/ 179 h 179"/>
                <a:gd name="T28" fmla="*/ 108 w 139"/>
                <a:gd name="T29"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179">
                  <a:moveTo>
                    <a:pt x="108" y="179"/>
                  </a:moveTo>
                  <a:lnTo>
                    <a:pt x="108" y="77"/>
                  </a:lnTo>
                  <a:cubicBezTo>
                    <a:pt x="108" y="58"/>
                    <a:pt x="105" y="45"/>
                    <a:pt x="100" y="38"/>
                  </a:cubicBezTo>
                  <a:cubicBezTo>
                    <a:pt x="94" y="30"/>
                    <a:pt x="84" y="27"/>
                    <a:pt x="71" y="27"/>
                  </a:cubicBezTo>
                  <a:cubicBezTo>
                    <a:pt x="64" y="27"/>
                    <a:pt x="57" y="29"/>
                    <a:pt x="49" y="33"/>
                  </a:cubicBezTo>
                  <a:cubicBezTo>
                    <a:pt x="41" y="37"/>
                    <a:pt x="35" y="43"/>
                    <a:pt x="31" y="49"/>
                  </a:cubicBezTo>
                  <a:lnTo>
                    <a:pt x="31" y="179"/>
                  </a:lnTo>
                  <a:lnTo>
                    <a:pt x="0" y="179"/>
                  </a:lnTo>
                  <a:lnTo>
                    <a:pt x="0" y="4"/>
                  </a:lnTo>
                  <a:lnTo>
                    <a:pt x="21" y="4"/>
                  </a:lnTo>
                  <a:lnTo>
                    <a:pt x="31" y="26"/>
                  </a:lnTo>
                  <a:cubicBezTo>
                    <a:pt x="41" y="9"/>
                    <a:pt x="58" y="0"/>
                    <a:pt x="81" y="0"/>
                  </a:cubicBezTo>
                  <a:cubicBezTo>
                    <a:pt x="120" y="0"/>
                    <a:pt x="139" y="24"/>
                    <a:pt x="139" y="71"/>
                  </a:cubicBezTo>
                  <a:lnTo>
                    <a:pt x="139" y="179"/>
                  </a:lnTo>
                  <a:lnTo>
                    <a:pt x="108" y="1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15" name="Freeform 106"/>
            <p:cNvSpPr>
              <a:spLocks noEditPoints="1"/>
            </p:cNvSpPr>
            <p:nvPr/>
          </p:nvSpPr>
          <p:spPr bwMode="auto">
            <a:xfrm>
              <a:off x="6096" y="3196"/>
              <a:ext cx="35" cy="59"/>
            </a:xfrm>
            <a:custGeom>
              <a:avLst/>
              <a:gdLst>
                <a:gd name="T0" fmla="*/ 122 w 153"/>
                <a:gd name="T1" fmla="*/ 248 h 252"/>
                <a:gd name="T2" fmla="*/ 122 w 153"/>
                <a:gd name="T3" fmla="*/ 235 h 252"/>
                <a:gd name="T4" fmla="*/ 74 w 153"/>
                <a:gd name="T5" fmla="*/ 252 h 252"/>
                <a:gd name="T6" fmla="*/ 21 w 153"/>
                <a:gd name="T7" fmla="*/ 228 h 252"/>
                <a:gd name="T8" fmla="*/ 0 w 153"/>
                <a:gd name="T9" fmla="*/ 165 h 252"/>
                <a:gd name="T10" fmla="*/ 24 w 153"/>
                <a:gd name="T11" fmla="*/ 97 h 252"/>
                <a:gd name="T12" fmla="*/ 80 w 153"/>
                <a:gd name="T13" fmla="*/ 69 h 252"/>
                <a:gd name="T14" fmla="*/ 122 w 153"/>
                <a:gd name="T15" fmla="*/ 82 h 252"/>
                <a:gd name="T16" fmla="*/ 122 w 153"/>
                <a:gd name="T17" fmla="*/ 0 h 252"/>
                <a:gd name="T18" fmla="*/ 153 w 153"/>
                <a:gd name="T19" fmla="*/ 0 h 252"/>
                <a:gd name="T20" fmla="*/ 153 w 153"/>
                <a:gd name="T21" fmla="*/ 248 h 252"/>
                <a:gd name="T22" fmla="*/ 122 w 153"/>
                <a:gd name="T23" fmla="*/ 248 h 252"/>
                <a:gd name="T24" fmla="*/ 122 w 153"/>
                <a:gd name="T25" fmla="*/ 113 h 252"/>
                <a:gd name="T26" fmla="*/ 89 w 153"/>
                <a:gd name="T27" fmla="*/ 96 h 252"/>
                <a:gd name="T28" fmla="*/ 49 w 153"/>
                <a:gd name="T29" fmla="*/ 114 h 252"/>
                <a:gd name="T30" fmla="*/ 33 w 153"/>
                <a:gd name="T31" fmla="*/ 162 h 252"/>
                <a:gd name="T32" fmla="*/ 91 w 153"/>
                <a:gd name="T33" fmla="*/ 225 h 252"/>
                <a:gd name="T34" fmla="*/ 109 w 153"/>
                <a:gd name="T35" fmla="*/ 221 h 252"/>
                <a:gd name="T36" fmla="*/ 122 w 153"/>
                <a:gd name="T37" fmla="*/ 211 h 252"/>
                <a:gd name="T38" fmla="*/ 122 w 153"/>
                <a:gd name="T39" fmla="*/ 113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252">
                  <a:moveTo>
                    <a:pt x="122" y="248"/>
                  </a:moveTo>
                  <a:lnTo>
                    <a:pt x="122" y="235"/>
                  </a:lnTo>
                  <a:cubicBezTo>
                    <a:pt x="111" y="246"/>
                    <a:pt x="95" y="252"/>
                    <a:pt x="74" y="252"/>
                  </a:cubicBezTo>
                  <a:cubicBezTo>
                    <a:pt x="52" y="252"/>
                    <a:pt x="34" y="244"/>
                    <a:pt x="21" y="228"/>
                  </a:cubicBezTo>
                  <a:cubicBezTo>
                    <a:pt x="7" y="212"/>
                    <a:pt x="0" y="191"/>
                    <a:pt x="0" y="165"/>
                  </a:cubicBezTo>
                  <a:cubicBezTo>
                    <a:pt x="0" y="138"/>
                    <a:pt x="8" y="116"/>
                    <a:pt x="24" y="97"/>
                  </a:cubicBezTo>
                  <a:cubicBezTo>
                    <a:pt x="40" y="79"/>
                    <a:pt x="58" y="69"/>
                    <a:pt x="80" y="69"/>
                  </a:cubicBezTo>
                  <a:cubicBezTo>
                    <a:pt x="98" y="69"/>
                    <a:pt x="112" y="74"/>
                    <a:pt x="122" y="82"/>
                  </a:cubicBezTo>
                  <a:lnTo>
                    <a:pt x="122" y="0"/>
                  </a:lnTo>
                  <a:lnTo>
                    <a:pt x="153" y="0"/>
                  </a:lnTo>
                  <a:lnTo>
                    <a:pt x="153" y="248"/>
                  </a:lnTo>
                  <a:lnTo>
                    <a:pt x="122" y="248"/>
                  </a:lnTo>
                  <a:close/>
                  <a:moveTo>
                    <a:pt x="122" y="113"/>
                  </a:moveTo>
                  <a:cubicBezTo>
                    <a:pt x="114" y="101"/>
                    <a:pt x="103" y="96"/>
                    <a:pt x="89" y="96"/>
                  </a:cubicBezTo>
                  <a:cubicBezTo>
                    <a:pt x="73" y="96"/>
                    <a:pt x="59" y="102"/>
                    <a:pt x="49" y="114"/>
                  </a:cubicBezTo>
                  <a:cubicBezTo>
                    <a:pt x="38" y="127"/>
                    <a:pt x="33" y="143"/>
                    <a:pt x="33" y="162"/>
                  </a:cubicBezTo>
                  <a:cubicBezTo>
                    <a:pt x="33" y="204"/>
                    <a:pt x="52" y="225"/>
                    <a:pt x="91" y="225"/>
                  </a:cubicBezTo>
                  <a:cubicBezTo>
                    <a:pt x="96" y="225"/>
                    <a:pt x="102" y="224"/>
                    <a:pt x="109" y="221"/>
                  </a:cubicBezTo>
                  <a:cubicBezTo>
                    <a:pt x="116" y="218"/>
                    <a:pt x="120" y="214"/>
                    <a:pt x="122" y="211"/>
                  </a:cubicBezTo>
                  <a:lnTo>
                    <a:pt x="122"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16" name="Freeform 107"/>
            <p:cNvSpPr>
              <a:spLocks/>
            </p:cNvSpPr>
            <p:nvPr/>
          </p:nvSpPr>
          <p:spPr bwMode="auto">
            <a:xfrm>
              <a:off x="6135" y="3213"/>
              <a:ext cx="37" cy="57"/>
            </a:xfrm>
            <a:custGeom>
              <a:avLst/>
              <a:gdLst>
                <a:gd name="T0" fmla="*/ 87 w 162"/>
                <a:gd name="T1" fmla="*/ 205 h 244"/>
                <a:gd name="T2" fmla="*/ 62 w 162"/>
                <a:gd name="T3" fmla="*/ 233 h 244"/>
                <a:gd name="T4" fmla="*/ 18 w 162"/>
                <a:gd name="T5" fmla="*/ 244 h 244"/>
                <a:gd name="T6" fmla="*/ 18 w 162"/>
                <a:gd name="T7" fmla="*/ 216 h 244"/>
                <a:gd name="T8" fmla="*/ 52 w 162"/>
                <a:gd name="T9" fmla="*/ 207 h 244"/>
                <a:gd name="T10" fmla="*/ 66 w 162"/>
                <a:gd name="T11" fmla="*/ 185 h 244"/>
                <a:gd name="T12" fmla="*/ 61 w 162"/>
                <a:gd name="T13" fmla="*/ 157 h 244"/>
                <a:gd name="T14" fmla="*/ 47 w 162"/>
                <a:gd name="T15" fmla="*/ 122 h 244"/>
                <a:gd name="T16" fmla="*/ 0 w 162"/>
                <a:gd name="T17" fmla="*/ 0 h 244"/>
                <a:gd name="T18" fmla="*/ 32 w 162"/>
                <a:gd name="T19" fmla="*/ 0 h 244"/>
                <a:gd name="T20" fmla="*/ 83 w 162"/>
                <a:gd name="T21" fmla="*/ 136 h 244"/>
                <a:gd name="T22" fmla="*/ 130 w 162"/>
                <a:gd name="T23" fmla="*/ 0 h 244"/>
                <a:gd name="T24" fmla="*/ 162 w 162"/>
                <a:gd name="T25" fmla="*/ 0 h 244"/>
                <a:gd name="T26" fmla="*/ 87 w 162"/>
                <a:gd name="T27" fmla="*/ 20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2" h="244">
                  <a:moveTo>
                    <a:pt x="87" y="205"/>
                  </a:moveTo>
                  <a:cubicBezTo>
                    <a:pt x="83" y="216"/>
                    <a:pt x="75" y="226"/>
                    <a:pt x="62" y="233"/>
                  </a:cubicBezTo>
                  <a:cubicBezTo>
                    <a:pt x="49" y="241"/>
                    <a:pt x="34" y="244"/>
                    <a:pt x="18" y="244"/>
                  </a:cubicBezTo>
                  <a:lnTo>
                    <a:pt x="18" y="216"/>
                  </a:lnTo>
                  <a:cubicBezTo>
                    <a:pt x="31" y="216"/>
                    <a:pt x="42" y="213"/>
                    <a:pt x="52" y="207"/>
                  </a:cubicBezTo>
                  <a:cubicBezTo>
                    <a:pt x="61" y="201"/>
                    <a:pt x="66" y="194"/>
                    <a:pt x="66" y="185"/>
                  </a:cubicBezTo>
                  <a:cubicBezTo>
                    <a:pt x="66" y="176"/>
                    <a:pt x="64" y="166"/>
                    <a:pt x="61" y="157"/>
                  </a:cubicBezTo>
                  <a:cubicBezTo>
                    <a:pt x="57" y="147"/>
                    <a:pt x="53" y="136"/>
                    <a:pt x="47" y="122"/>
                  </a:cubicBezTo>
                  <a:lnTo>
                    <a:pt x="0" y="0"/>
                  </a:lnTo>
                  <a:lnTo>
                    <a:pt x="32" y="0"/>
                  </a:lnTo>
                  <a:lnTo>
                    <a:pt x="83" y="136"/>
                  </a:lnTo>
                  <a:lnTo>
                    <a:pt x="130" y="0"/>
                  </a:lnTo>
                  <a:lnTo>
                    <a:pt x="162" y="0"/>
                  </a:lnTo>
                  <a:lnTo>
                    <a:pt x="87" y="2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17" name="Freeform 108"/>
            <p:cNvSpPr>
              <a:spLocks noEditPoints="1"/>
            </p:cNvSpPr>
            <p:nvPr/>
          </p:nvSpPr>
          <p:spPr bwMode="auto">
            <a:xfrm>
              <a:off x="4856" y="3292"/>
              <a:ext cx="46" cy="58"/>
            </a:xfrm>
            <a:custGeom>
              <a:avLst/>
              <a:gdLst>
                <a:gd name="T0" fmla="*/ 0 w 201"/>
                <a:gd name="T1" fmla="*/ 122 h 249"/>
                <a:gd name="T2" fmla="*/ 26 w 201"/>
                <a:gd name="T3" fmla="*/ 35 h 249"/>
                <a:gd name="T4" fmla="*/ 97 w 201"/>
                <a:gd name="T5" fmla="*/ 0 h 249"/>
                <a:gd name="T6" fmla="*/ 174 w 201"/>
                <a:gd name="T7" fmla="*/ 32 h 249"/>
                <a:gd name="T8" fmla="*/ 201 w 201"/>
                <a:gd name="T9" fmla="*/ 122 h 249"/>
                <a:gd name="T10" fmla="*/ 174 w 201"/>
                <a:gd name="T11" fmla="*/ 215 h 249"/>
                <a:gd name="T12" fmla="*/ 97 w 201"/>
                <a:gd name="T13" fmla="*/ 249 h 249"/>
                <a:gd name="T14" fmla="*/ 26 w 201"/>
                <a:gd name="T15" fmla="*/ 213 h 249"/>
                <a:gd name="T16" fmla="*/ 0 w 201"/>
                <a:gd name="T17" fmla="*/ 122 h 249"/>
                <a:gd name="T18" fmla="*/ 35 w 201"/>
                <a:gd name="T19" fmla="*/ 122 h 249"/>
                <a:gd name="T20" fmla="*/ 51 w 201"/>
                <a:gd name="T21" fmla="*/ 191 h 249"/>
                <a:gd name="T22" fmla="*/ 97 w 201"/>
                <a:gd name="T23" fmla="*/ 219 h 249"/>
                <a:gd name="T24" fmla="*/ 148 w 201"/>
                <a:gd name="T25" fmla="*/ 194 h 249"/>
                <a:gd name="T26" fmla="*/ 166 w 201"/>
                <a:gd name="T27" fmla="*/ 122 h 249"/>
                <a:gd name="T28" fmla="*/ 97 w 201"/>
                <a:gd name="T29" fmla="*/ 29 h 249"/>
                <a:gd name="T30" fmla="*/ 51 w 201"/>
                <a:gd name="T31" fmla="*/ 54 h 249"/>
                <a:gd name="T32" fmla="*/ 35 w 201"/>
                <a:gd name="T33" fmla="*/ 12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1" h="249">
                  <a:moveTo>
                    <a:pt x="0" y="122"/>
                  </a:moveTo>
                  <a:cubicBezTo>
                    <a:pt x="0" y="87"/>
                    <a:pt x="9" y="58"/>
                    <a:pt x="26" y="35"/>
                  </a:cubicBezTo>
                  <a:cubicBezTo>
                    <a:pt x="44" y="11"/>
                    <a:pt x="67" y="0"/>
                    <a:pt x="97" y="0"/>
                  </a:cubicBezTo>
                  <a:cubicBezTo>
                    <a:pt x="131" y="0"/>
                    <a:pt x="156" y="10"/>
                    <a:pt x="174" y="32"/>
                  </a:cubicBezTo>
                  <a:cubicBezTo>
                    <a:pt x="192" y="54"/>
                    <a:pt x="201" y="84"/>
                    <a:pt x="201" y="122"/>
                  </a:cubicBezTo>
                  <a:cubicBezTo>
                    <a:pt x="201" y="162"/>
                    <a:pt x="192" y="193"/>
                    <a:pt x="174" y="215"/>
                  </a:cubicBezTo>
                  <a:cubicBezTo>
                    <a:pt x="156" y="237"/>
                    <a:pt x="130" y="249"/>
                    <a:pt x="97" y="249"/>
                  </a:cubicBezTo>
                  <a:cubicBezTo>
                    <a:pt x="67" y="249"/>
                    <a:pt x="43" y="237"/>
                    <a:pt x="26" y="213"/>
                  </a:cubicBezTo>
                  <a:cubicBezTo>
                    <a:pt x="9" y="190"/>
                    <a:pt x="0" y="159"/>
                    <a:pt x="0" y="122"/>
                  </a:cubicBezTo>
                  <a:close/>
                  <a:moveTo>
                    <a:pt x="35" y="122"/>
                  </a:moveTo>
                  <a:cubicBezTo>
                    <a:pt x="35" y="150"/>
                    <a:pt x="40" y="173"/>
                    <a:pt x="51" y="191"/>
                  </a:cubicBezTo>
                  <a:cubicBezTo>
                    <a:pt x="62" y="210"/>
                    <a:pt x="77" y="219"/>
                    <a:pt x="97" y="219"/>
                  </a:cubicBezTo>
                  <a:cubicBezTo>
                    <a:pt x="119" y="219"/>
                    <a:pt x="137" y="211"/>
                    <a:pt x="148" y="194"/>
                  </a:cubicBezTo>
                  <a:cubicBezTo>
                    <a:pt x="160" y="177"/>
                    <a:pt x="166" y="153"/>
                    <a:pt x="166" y="122"/>
                  </a:cubicBezTo>
                  <a:cubicBezTo>
                    <a:pt x="166" y="60"/>
                    <a:pt x="143" y="29"/>
                    <a:pt x="97" y="29"/>
                  </a:cubicBezTo>
                  <a:cubicBezTo>
                    <a:pt x="77" y="29"/>
                    <a:pt x="61" y="38"/>
                    <a:pt x="51" y="54"/>
                  </a:cubicBezTo>
                  <a:cubicBezTo>
                    <a:pt x="40" y="71"/>
                    <a:pt x="35" y="94"/>
                    <a:pt x="35" y="12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18" name="Freeform 109"/>
            <p:cNvSpPr>
              <a:spLocks noEditPoints="1"/>
            </p:cNvSpPr>
            <p:nvPr/>
          </p:nvSpPr>
          <p:spPr bwMode="auto">
            <a:xfrm>
              <a:off x="4910" y="3307"/>
              <a:ext cx="35" cy="58"/>
            </a:xfrm>
            <a:custGeom>
              <a:avLst/>
              <a:gdLst>
                <a:gd name="T0" fmla="*/ 31 w 153"/>
                <a:gd name="T1" fmla="*/ 170 h 248"/>
                <a:gd name="T2" fmla="*/ 31 w 153"/>
                <a:gd name="T3" fmla="*/ 248 h 248"/>
                <a:gd name="T4" fmla="*/ 0 w 153"/>
                <a:gd name="T5" fmla="*/ 248 h 248"/>
                <a:gd name="T6" fmla="*/ 0 w 153"/>
                <a:gd name="T7" fmla="*/ 4 h 248"/>
                <a:gd name="T8" fmla="*/ 31 w 153"/>
                <a:gd name="T9" fmla="*/ 4 h 248"/>
                <a:gd name="T10" fmla="*/ 31 w 153"/>
                <a:gd name="T11" fmla="*/ 18 h 248"/>
                <a:gd name="T12" fmla="*/ 74 w 153"/>
                <a:gd name="T13" fmla="*/ 0 h 248"/>
                <a:gd name="T14" fmla="*/ 132 w 153"/>
                <a:gd name="T15" fmla="*/ 24 h 248"/>
                <a:gd name="T16" fmla="*/ 153 w 153"/>
                <a:gd name="T17" fmla="*/ 92 h 248"/>
                <a:gd name="T18" fmla="*/ 132 w 153"/>
                <a:gd name="T19" fmla="*/ 157 h 248"/>
                <a:gd name="T20" fmla="*/ 71 w 153"/>
                <a:gd name="T21" fmla="*/ 183 h 248"/>
                <a:gd name="T22" fmla="*/ 47 w 153"/>
                <a:gd name="T23" fmla="*/ 179 h 248"/>
                <a:gd name="T24" fmla="*/ 31 w 153"/>
                <a:gd name="T25" fmla="*/ 170 h 248"/>
                <a:gd name="T26" fmla="*/ 31 w 153"/>
                <a:gd name="T27" fmla="*/ 42 h 248"/>
                <a:gd name="T28" fmla="*/ 31 w 153"/>
                <a:gd name="T29" fmla="*/ 144 h 248"/>
                <a:gd name="T30" fmla="*/ 44 w 153"/>
                <a:gd name="T31" fmla="*/ 153 h 248"/>
                <a:gd name="T32" fmla="*/ 62 w 153"/>
                <a:gd name="T33" fmla="*/ 157 h 248"/>
                <a:gd name="T34" fmla="*/ 120 w 153"/>
                <a:gd name="T35" fmla="*/ 91 h 248"/>
                <a:gd name="T36" fmla="*/ 106 w 153"/>
                <a:gd name="T37" fmla="*/ 42 h 248"/>
                <a:gd name="T38" fmla="*/ 62 w 153"/>
                <a:gd name="T39" fmla="*/ 27 h 248"/>
                <a:gd name="T40" fmla="*/ 46 w 153"/>
                <a:gd name="T41" fmla="*/ 31 h 248"/>
                <a:gd name="T42" fmla="*/ 31 w 153"/>
                <a:gd name="T43" fmla="*/ 42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3" h="248">
                  <a:moveTo>
                    <a:pt x="31" y="170"/>
                  </a:moveTo>
                  <a:lnTo>
                    <a:pt x="31" y="248"/>
                  </a:lnTo>
                  <a:lnTo>
                    <a:pt x="0" y="248"/>
                  </a:lnTo>
                  <a:lnTo>
                    <a:pt x="0" y="4"/>
                  </a:lnTo>
                  <a:lnTo>
                    <a:pt x="31" y="4"/>
                  </a:lnTo>
                  <a:lnTo>
                    <a:pt x="31" y="18"/>
                  </a:lnTo>
                  <a:cubicBezTo>
                    <a:pt x="43" y="6"/>
                    <a:pt x="57" y="0"/>
                    <a:pt x="74" y="0"/>
                  </a:cubicBezTo>
                  <a:cubicBezTo>
                    <a:pt x="99" y="0"/>
                    <a:pt x="118" y="8"/>
                    <a:pt x="132" y="24"/>
                  </a:cubicBezTo>
                  <a:cubicBezTo>
                    <a:pt x="146" y="39"/>
                    <a:pt x="153" y="62"/>
                    <a:pt x="153" y="92"/>
                  </a:cubicBezTo>
                  <a:cubicBezTo>
                    <a:pt x="153" y="119"/>
                    <a:pt x="146" y="141"/>
                    <a:pt x="132" y="157"/>
                  </a:cubicBezTo>
                  <a:cubicBezTo>
                    <a:pt x="118" y="174"/>
                    <a:pt x="98" y="183"/>
                    <a:pt x="71" y="183"/>
                  </a:cubicBezTo>
                  <a:cubicBezTo>
                    <a:pt x="64" y="183"/>
                    <a:pt x="56" y="181"/>
                    <a:pt x="47" y="179"/>
                  </a:cubicBezTo>
                  <a:cubicBezTo>
                    <a:pt x="39" y="176"/>
                    <a:pt x="33" y="173"/>
                    <a:pt x="31" y="170"/>
                  </a:cubicBezTo>
                  <a:close/>
                  <a:moveTo>
                    <a:pt x="31" y="42"/>
                  </a:moveTo>
                  <a:lnTo>
                    <a:pt x="31" y="144"/>
                  </a:lnTo>
                  <a:cubicBezTo>
                    <a:pt x="33" y="147"/>
                    <a:pt x="37" y="150"/>
                    <a:pt x="44" y="153"/>
                  </a:cubicBezTo>
                  <a:cubicBezTo>
                    <a:pt x="50" y="155"/>
                    <a:pt x="56" y="157"/>
                    <a:pt x="62" y="157"/>
                  </a:cubicBezTo>
                  <a:cubicBezTo>
                    <a:pt x="101" y="157"/>
                    <a:pt x="120" y="135"/>
                    <a:pt x="120" y="91"/>
                  </a:cubicBezTo>
                  <a:cubicBezTo>
                    <a:pt x="120" y="69"/>
                    <a:pt x="116" y="52"/>
                    <a:pt x="106" y="42"/>
                  </a:cubicBezTo>
                  <a:cubicBezTo>
                    <a:pt x="97" y="32"/>
                    <a:pt x="83" y="27"/>
                    <a:pt x="62" y="27"/>
                  </a:cubicBezTo>
                  <a:cubicBezTo>
                    <a:pt x="58" y="27"/>
                    <a:pt x="53" y="28"/>
                    <a:pt x="46" y="31"/>
                  </a:cubicBezTo>
                  <a:cubicBezTo>
                    <a:pt x="40" y="34"/>
                    <a:pt x="35" y="38"/>
                    <a:pt x="31" y="4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19" name="Freeform 110"/>
            <p:cNvSpPr>
              <a:spLocks noEditPoints="1"/>
            </p:cNvSpPr>
            <p:nvPr/>
          </p:nvSpPr>
          <p:spPr bwMode="auto">
            <a:xfrm>
              <a:off x="4949" y="3307"/>
              <a:ext cx="38" cy="43"/>
            </a:xfrm>
            <a:custGeom>
              <a:avLst/>
              <a:gdLst>
                <a:gd name="T0" fmla="*/ 159 w 162"/>
                <a:gd name="T1" fmla="*/ 95 h 183"/>
                <a:gd name="T2" fmla="*/ 33 w 162"/>
                <a:gd name="T3" fmla="*/ 95 h 183"/>
                <a:gd name="T4" fmla="*/ 50 w 162"/>
                <a:gd name="T5" fmla="*/ 142 h 183"/>
                <a:gd name="T6" fmla="*/ 88 w 162"/>
                <a:gd name="T7" fmla="*/ 157 h 183"/>
                <a:gd name="T8" fmla="*/ 133 w 162"/>
                <a:gd name="T9" fmla="*/ 141 h 183"/>
                <a:gd name="T10" fmla="*/ 146 w 162"/>
                <a:gd name="T11" fmla="*/ 163 h 183"/>
                <a:gd name="T12" fmla="*/ 124 w 162"/>
                <a:gd name="T13" fmla="*/ 176 h 183"/>
                <a:gd name="T14" fmla="*/ 82 w 162"/>
                <a:gd name="T15" fmla="*/ 183 h 183"/>
                <a:gd name="T16" fmla="*/ 26 w 162"/>
                <a:gd name="T17" fmla="*/ 160 h 183"/>
                <a:gd name="T18" fmla="*/ 0 w 162"/>
                <a:gd name="T19" fmla="*/ 94 h 183"/>
                <a:gd name="T20" fmla="*/ 26 w 162"/>
                <a:gd name="T21" fmla="*/ 24 h 183"/>
                <a:gd name="T22" fmla="*/ 82 w 162"/>
                <a:gd name="T23" fmla="*/ 0 h 183"/>
                <a:gd name="T24" fmla="*/ 141 w 162"/>
                <a:gd name="T25" fmla="*/ 22 h 183"/>
                <a:gd name="T26" fmla="*/ 162 w 162"/>
                <a:gd name="T27" fmla="*/ 76 h 183"/>
                <a:gd name="T28" fmla="*/ 159 w 162"/>
                <a:gd name="T29" fmla="*/ 95 h 183"/>
                <a:gd name="T30" fmla="*/ 84 w 162"/>
                <a:gd name="T31" fmla="*/ 27 h 183"/>
                <a:gd name="T32" fmla="*/ 49 w 162"/>
                <a:gd name="T33" fmla="*/ 40 h 183"/>
                <a:gd name="T34" fmla="*/ 33 w 162"/>
                <a:gd name="T35" fmla="*/ 72 h 183"/>
                <a:gd name="T36" fmla="*/ 131 w 162"/>
                <a:gd name="T37" fmla="*/ 72 h 183"/>
                <a:gd name="T38" fmla="*/ 119 w 162"/>
                <a:gd name="T39" fmla="*/ 40 h 183"/>
                <a:gd name="T40" fmla="*/ 84 w 162"/>
                <a:gd name="T41" fmla="*/ 2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2" h="183">
                  <a:moveTo>
                    <a:pt x="159" y="95"/>
                  </a:moveTo>
                  <a:lnTo>
                    <a:pt x="33" y="95"/>
                  </a:lnTo>
                  <a:cubicBezTo>
                    <a:pt x="33" y="115"/>
                    <a:pt x="38" y="131"/>
                    <a:pt x="50" y="142"/>
                  </a:cubicBezTo>
                  <a:cubicBezTo>
                    <a:pt x="60" y="152"/>
                    <a:pt x="72" y="157"/>
                    <a:pt x="88" y="157"/>
                  </a:cubicBezTo>
                  <a:cubicBezTo>
                    <a:pt x="106" y="157"/>
                    <a:pt x="121" y="151"/>
                    <a:pt x="133" y="141"/>
                  </a:cubicBezTo>
                  <a:lnTo>
                    <a:pt x="146" y="163"/>
                  </a:lnTo>
                  <a:cubicBezTo>
                    <a:pt x="141" y="168"/>
                    <a:pt x="134" y="172"/>
                    <a:pt x="124" y="176"/>
                  </a:cubicBezTo>
                  <a:cubicBezTo>
                    <a:pt x="111" y="181"/>
                    <a:pt x="97" y="183"/>
                    <a:pt x="82" y="183"/>
                  </a:cubicBezTo>
                  <a:cubicBezTo>
                    <a:pt x="60" y="183"/>
                    <a:pt x="41" y="175"/>
                    <a:pt x="26" y="160"/>
                  </a:cubicBezTo>
                  <a:cubicBezTo>
                    <a:pt x="8" y="144"/>
                    <a:pt x="0" y="122"/>
                    <a:pt x="0" y="94"/>
                  </a:cubicBezTo>
                  <a:cubicBezTo>
                    <a:pt x="0" y="65"/>
                    <a:pt x="9" y="41"/>
                    <a:pt x="26" y="24"/>
                  </a:cubicBezTo>
                  <a:cubicBezTo>
                    <a:pt x="42" y="8"/>
                    <a:pt x="61" y="0"/>
                    <a:pt x="82" y="0"/>
                  </a:cubicBezTo>
                  <a:cubicBezTo>
                    <a:pt x="107" y="0"/>
                    <a:pt x="127" y="7"/>
                    <a:pt x="141" y="22"/>
                  </a:cubicBezTo>
                  <a:cubicBezTo>
                    <a:pt x="155" y="35"/>
                    <a:pt x="162" y="53"/>
                    <a:pt x="162" y="76"/>
                  </a:cubicBezTo>
                  <a:cubicBezTo>
                    <a:pt x="162" y="83"/>
                    <a:pt x="161" y="89"/>
                    <a:pt x="159" y="95"/>
                  </a:cubicBezTo>
                  <a:close/>
                  <a:moveTo>
                    <a:pt x="84" y="27"/>
                  </a:moveTo>
                  <a:cubicBezTo>
                    <a:pt x="70" y="27"/>
                    <a:pt x="58" y="31"/>
                    <a:pt x="49" y="40"/>
                  </a:cubicBezTo>
                  <a:cubicBezTo>
                    <a:pt x="40" y="49"/>
                    <a:pt x="35" y="59"/>
                    <a:pt x="33" y="72"/>
                  </a:cubicBezTo>
                  <a:lnTo>
                    <a:pt x="131" y="72"/>
                  </a:lnTo>
                  <a:cubicBezTo>
                    <a:pt x="131" y="59"/>
                    <a:pt x="127" y="49"/>
                    <a:pt x="119" y="40"/>
                  </a:cubicBezTo>
                  <a:cubicBezTo>
                    <a:pt x="110" y="31"/>
                    <a:pt x="99" y="27"/>
                    <a:pt x="84" y="2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20" name="Freeform 111"/>
            <p:cNvSpPr>
              <a:spLocks/>
            </p:cNvSpPr>
            <p:nvPr/>
          </p:nvSpPr>
          <p:spPr bwMode="auto">
            <a:xfrm>
              <a:off x="4994" y="3307"/>
              <a:ext cx="24" cy="42"/>
            </a:xfrm>
            <a:custGeom>
              <a:avLst/>
              <a:gdLst>
                <a:gd name="T0" fmla="*/ 93 w 106"/>
                <a:gd name="T1" fmla="*/ 34 h 180"/>
                <a:gd name="T2" fmla="*/ 73 w 106"/>
                <a:gd name="T3" fmla="*/ 27 h 180"/>
                <a:gd name="T4" fmla="*/ 44 w 106"/>
                <a:gd name="T5" fmla="*/ 42 h 180"/>
                <a:gd name="T6" fmla="*/ 31 w 106"/>
                <a:gd name="T7" fmla="*/ 79 h 180"/>
                <a:gd name="T8" fmla="*/ 31 w 106"/>
                <a:gd name="T9" fmla="*/ 180 h 180"/>
                <a:gd name="T10" fmla="*/ 0 w 106"/>
                <a:gd name="T11" fmla="*/ 180 h 180"/>
                <a:gd name="T12" fmla="*/ 0 w 106"/>
                <a:gd name="T13" fmla="*/ 4 h 180"/>
                <a:gd name="T14" fmla="*/ 31 w 106"/>
                <a:gd name="T15" fmla="*/ 4 h 180"/>
                <a:gd name="T16" fmla="*/ 31 w 106"/>
                <a:gd name="T17" fmla="*/ 32 h 180"/>
                <a:gd name="T18" fmla="*/ 82 w 106"/>
                <a:gd name="T19" fmla="*/ 0 h 180"/>
                <a:gd name="T20" fmla="*/ 106 w 106"/>
                <a:gd name="T21" fmla="*/ 3 h 180"/>
                <a:gd name="T22" fmla="*/ 93 w 106"/>
                <a:gd name="T23" fmla="*/ 3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80">
                  <a:moveTo>
                    <a:pt x="93" y="34"/>
                  </a:moveTo>
                  <a:cubicBezTo>
                    <a:pt x="87" y="29"/>
                    <a:pt x="80" y="27"/>
                    <a:pt x="73" y="27"/>
                  </a:cubicBezTo>
                  <a:cubicBezTo>
                    <a:pt x="62" y="27"/>
                    <a:pt x="52" y="32"/>
                    <a:pt x="44" y="42"/>
                  </a:cubicBezTo>
                  <a:cubicBezTo>
                    <a:pt x="36" y="52"/>
                    <a:pt x="31" y="64"/>
                    <a:pt x="31" y="79"/>
                  </a:cubicBezTo>
                  <a:lnTo>
                    <a:pt x="31" y="180"/>
                  </a:lnTo>
                  <a:lnTo>
                    <a:pt x="0" y="180"/>
                  </a:lnTo>
                  <a:lnTo>
                    <a:pt x="0" y="4"/>
                  </a:lnTo>
                  <a:lnTo>
                    <a:pt x="31" y="4"/>
                  </a:lnTo>
                  <a:lnTo>
                    <a:pt x="31" y="32"/>
                  </a:lnTo>
                  <a:cubicBezTo>
                    <a:pt x="43" y="11"/>
                    <a:pt x="60" y="0"/>
                    <a:pt x="82" y="0"/>
                  </a:cubicBezTo>
                  <a:cubicBezTo>
                    <a:pt x="88" y="0"/>
                    <a:pt x="96" y="1"/>
                    <a:pt x="106" y="3"/>
                  </a:cubicBezTo>
                  <a:lnTo>
                    <a:pt x="93"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21" name="Freeform 112"/>
            <p:cNvSpPr>
              <a:spLocks noEditPoints="1"/>
            </p:cNvSpPr>
            <p:nvPr/>
          </p:nvSpPr>
          <p:spPr bwMode="auto">
            <a:xfrm>
              <a:off x="5021" y="3307"/>
              <a:ext cx="34" cy="43"/>
            </a:xfrm>
            <a:custGeom>
              <a:avLst/>
              <a:gdLst>
                <a:gd name="T0" fmla="*/ 109 w 151"/>
                <a:gd name="T1" fmla="*/ 159 h 183"/>
                <a:gd name="T2" fmla="*/ 51 w 151"/>
                <a:gd name="T3" fmla="*/ 183 h 183"/>
                <a:gd name="T4" fmla="*/ 16 w 151"/>
                <a:gd name="T5" fmla="*/ 168 h 183"/>
                <a:gd name="T6" fmla="*/ 0 w 151"/>
                <a:gd name="T7" fmla="*/ 130 h 183"/>
                <a:gd name="T8" fmla="*/ 24 w 151"/>
                <a:gd name="T9" fmla="*/ 85 h 183"/>
                <a:gd name="T10" fmla="*/ 83 w 151"/>
                <a:gd name="T11" fmla="*/ 67 h 183"/>
                <a:gd name="T12" fmla="*/ 106 w 151"/>
                <a:gd name="T13" fmla="*/ 71 h 183"/>
                <a:gd name="T14" fmla="*/ 68 w 151"/>
                <a:gd name="T15" fmla="*/ 28 h 183"/>
                <a:gd name="T16" fmla="*/ 23 w 151"/>
                <a:gd name="T17" fmla="*/ 44 h 183"/>
                <a:gd name="T18" fmla="*/ 10 w 151"/>
                <a:gd name="T19" fmla="*/ 18 h 183"/>
                <a:gd name="T20" fmla="*/ 34 w 151"/>
                <a:gd name="T21" fmla="*/ 6 h 183"/>
                <a:gd name="T22" fmla="*/ 64 w 151"/>
                <a:gd name="T23" fmla="*/ 0 h 183"/>
                <a:gd name="T24" fmla="*/ 120 w 151"/>
                <a:gd name="T25" fmla="*/ 18 h 183"/>
                <a:gd name="T26" fmla="*/ 137 w 151"/>
                <a:gd name="T27" fmla="*/ 73 h 183"/>
                <a:gd name="T28" fmla="*/ 137 w 151"/>
                <a:gd name="T29" fmla="*/ 136 h 183"/>
                <a:gd name="T30" fmla="*/ 151 w 151"/>
                <a:gd name="T31" fmla="*/ 167 h 183"/>
                <a:gd name="T32" fmla="*/ 151 w 151"/>
                <a:gd name="T33" fmla="*/ 183 h 183"/>
                <a:gd name="T34" fmla="*/ 122 w 151"/>
                <a:gd name="T35" fmla="*/ 177 h 183"/>
                <a:gd name="T36" fmla="*/ 109 w 151"/>
                <a:gd name="T37" fmla="*/ 159 h 183"/>
                <a:gd name="T38" fmla="*/ 106 w 151"/>
                <a:gd name="T39" fmla="*/ 93 h 183"/>
                <a:gd name="T40" fmla="*/ 85 w 151"/>
                <a:gd name="T41" fmla="*/ 90 h 183"/>
                <a:gd name="T42" fmla="*/ 47 w 151"/>
                <a:gd name="T43" fmla="*/ 102 h 183"/>
                <a:gd name="T44" fmla="*/ 32 w 151"/>
                <a:gd name="T45" fmla="*/ 131 h 183"/>
                <a:gd name="T46" fmla="*/ 64 w 151"/>
                <a:gd name="T47" fmla="*/ 158 h 183"/>
                <a:gd name="T48" fmla="*/ 106 w 151"/>
                <a:gd name="T49" fmla="*/ 136 h 183"/>
                <a:gd name="T50" fmla="*/ 106 w 151"/>
                <a:gd name="T51" fmla="*/ 9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1" h="183">
                  <a:moveTo>
                    <a:pt x="109" y="159"/>
                  </a:moveTo>
                  <a:cubicBezTo>
                    <a:pt x="96" y="175"/>
                    <a:pt x="77" y="183"/>
                    <a:pt x="51" y="183"/>
                  </a:cubicBezTo>
                  <a:cubicBezTo>
                    <a:pt x="38" y="183"/>
                    <a:pt x="26" y="178"/>
                    <a:pt x="16" y="168"/>
                  </a:cubicBezTo>
                  <a:cubicBezTo>
                    <a:pt x="5" y="158"/>
                    <a:pt x="0" y="145"/>
                    <a:pt x="0" y="130"/>
                  </a:cubicBezTo>
                  <a:cubicBezTo>
                    <a:pt x="0" y="113"/>
                    <a:pt x="8" y="98"/>
                    <a:pt x="24" y="85"/>
                  </a:cubicBezTo>
                  <a:cubicBezTo>
                    <a:pt x="39" y="73"/>
                    <a:pt x="59" y="67"/>
                    <a:pt x="83" y="67"/>
                  </a:cubicBezTo>
                  <a:cubicBezTo>
                    <a:pt x="90" y="67"/>
                    <a:pt x="98" y="68"/>
                    <a:pt x="106" y="71"/>
                  </a:cubicBezTo>
                  <a:cubicBezTo>
                    <a:pt x="106" y="43"/>
                    <a:pt x="93" y="28"/>
                    <a:pt x="68" y="28"/>
                  </a:cubicBezTo>
                  <a:cubicBezTo>
                    <a:pt x="48" y="28"/>
                    <a:pt x="33" y="34"/>
                    <a:pt x="23" y="44"/>
                  </a:cubicBezTo>
                  <a:lnTo>
                    <a:pt x="10" y="18"/>
                  </a:lnTo>
                  <a:cubicBezTo>
                    <a:pt x="16" y="13"/>
                    <a:pt x="24" y="9"/>
                    <a:pt x="34" y="6"/>
                  </a:cubicBezTo>
                  <a:cubicBezTo>
                    <a:pt x="45" y="2"/>
                    <a:pt x="55" y="0"/>
                    <a:pt x="64" y="0"/>
                  </a:cubicBezTo>
                  <a:cubicBezTo>
                    <a:pt x="90" y="0"/>
                    <a:pt x="108" y="6"/>
                    <a:pt x="120" y="18"/>
                  </a:cubicBezTo>
                  <a:cubicBezTo>
                    <a:pt x="131" y="29"/>
                    <a:pt x="137" y="48"/>
                    <a:pt x="137" y="73"/>
                  </a:cubicBezTo>
                  <a:lnTo>
                    <a:pt x="137" y="136"/>
                  </a:lnTo>
                  <a:cubicBezTo>
                    <a:pt x="137" y="152"/>
                    <a:pt x="142" y="162"/>
                    <a:pt x="151" y="167"/>
                  </a:cubicBezTo>
                  <a:lnTo>
                    <a:pt x="151" y="183"/>
                  </a:lnTo>
                  <a:cubicBezTo>
                    <a:pt x="138" y="183"/>
                    <a:pt x="129" y="181"/>
                    <a:pt x="122" y="177"/>
                  </a:cubicBezTo>
                  <a:cubicBezTo>
                    <a:pt x="116" y="174"/>
                    <a:pt x="112" y="168"/>
                    <a:pt x="109" y="159"/>
                  </a:cubicBezTo>
                  <a:close/>
                  <a:moveTo>
                    <a:pt x="106" y="93"/>
                  </a:moveTo>
                  <a:cubicBezTo>
                    <a:pt x="96" y="91"/>
                    <a:pt x="89" y="90"/>
                    <a:pt x="85" y="90"/>
                  </a:cubicBezTo>
                  <a:cubicBezTo>
                    <a:pt x="69" y="90"/>
                    <a:pt x="56" y="94"/>
                    <a:pt x="47" y="102"/>
                  </a:cubicBezTo>
                  <a:cubicBezTo>
                    <a:pt x="37" y="110"/>
                    <a:pt x="32" y="120"/>
                    <a:pt x="32" y="131"/>
                  </a:cubicBezTo>
                  <a:cubicBezTo>
                    <a:pt x="32" y="149"/>
                    <a:pt x="42" y="158"/>
                    <a:pt x="64" y="158"/>
                  </a:cubicBezTo>
                  <a:cubicBezTo>
                    <a:pt x="80" y="158"/>
                    <a:pt x="94" y="151"/>
                    <a:pt x="106" y="136"/>
                  </a:cubicBezTo>
                  <a:lnTo>
                    <a:pt x="106" y="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22" name="Freeform 113"/>
            <p:cNvSpPr>
              <a:spLocks noEditPoints="1"/>
            </p:cNvSpPr>
            <p:nvPr/>
          </p:nvSpPr>
          <p:spPr bwMode="auto">
            <a:xfrm>
              <a:off x="5060" y="3287"/>
              <a:ext cx="34" cy="63"/>
            </a:xfrm>
            <a:custGeom>
              <a:avLst/>
              <a:gdLst>
                <a:gd name="T0" fmla="*/ 144 w 145"/>
                <a:gd name="T1" fmla="*/ 105 h 270"/>
                <a:gd name="T2" fmla="*/ 128 w 145"/>
                <a:gd name="T3" fmla="*/ 127 h 270"/>
                <a:gd name="T4" fmla="*/ 112 w 145"/>
                <a:gd name="T5" fmla="*/ 118 h 270"/>
                <a:gd name="T6" fmla="*/ 88 w 145"/>
                <a:gd name="T7" fmla="*/ 114 h 270"/>
                <a:gd name="T8" fmla="*/ 47 w 145"/>
                <a:gd name="T9" fmla="*/ 131 h 270"/>
                <a:gd name="T10" fmla="*/ 32 w 145"/>
                <a:gd name="T11" fmla="*/ 180 h 270"/>
                <a:gd name="T12" fmla="*/ 48 w 145"/>
                <a:gd name="T13" fmla="*/ 227 h 270"/>
                <a:gd name="T14" fmla="*/ 90 w 145"/>
                <a:gd name="T15" fmla="*/ 244 h 270"/>
                <a:gd name="T16" fmla="*/ 132 w 145"/>
                <a:gd name="T17" fmla="*/ 227 h 270"/>
                <a:gd name="T18" fmla="*/ 145 w 145"/>
                <a:gd name="T19" fmla="*/ 254 h 270"/>
                <a:gd name="T20" fmla="*/ 83 w 145"/>
                <a:gd name="T21" fmla="*/ 270 h 270"/>
                <a:gd name="T22" fmla="*/ 23 w 145"/>
                <a:gd name="T23" fmla="*/ 246 h 270"/>
                <a:gd name="T24" fmla="*/ 0 w 145"/>
                <a:gd name="T25" fmla="*/ 180 h 270"/>
                <a:gd name="T26" fmla="*/ 24 w 145"/>
                <a:gd name="T27" fmla="*/ 113 h 270"/>
                <a:gd name="T28" fmla="*/ 91 w 145"/>
                <a:gd name="T29" fmla="*/ 87 h 270"/>
                <a:gd name="T30" fmla="*/ 120 w 145"/>
                <a:gd name="T31" fmla="*/ 93 h 270"/>
                <a:gd name="T32" fmla="*/ 144 w 145"/>
                <a:gd name="T33" fmla="*/ 105 h 270"/>
                <a:gd name="T34" fmla="*/ 140 w 145"/>
                <a:gd name="T35" fmla="*/ 1 h 270"/>
                <a:gd name="T36" fmla="*/ 90 w 145"/>
                <a:gd name="T37" fmla="*/ 56 h 270"/>
                <a:gd name="T38" fmla="*/ 72 w 145"/>
                <a:gd name="T39" fmla="*/ 56 h 270"/>
                <a:gd name="T40" fmla="*/ 23 w 145"/>
                <a:gd name="T41" fmla="*/ 0 h 270"/>
                <a:gd name="T42" fmla="*/ 52 w 145"/>
                <a:gd name="T43" fmla="*/ 0 h 270"/>
                <a:gd name="T44" fmla="*/ 81 w 145"/>
                <a:gd name="T45" fmla="*/ 32 h 270"/>
                <a:gd name="T46" fmla="*/ 108 w 145"/>
                <a:gd name="T47" fmla="*/ 1 h 270"/>
                <a:gd name="T48" fmla="*/ 140 w 145"/>
                <a:gd name="T49" fmla="*/ 1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5" h="270">
                  <a:moveTo>
                    <a:pt x="144" y="105"/>
                  </a:moveTo>
                  <a:lnTo>
                    <a:pt x="128" y="127"/>
                  </a:lnTo>
                  <a:cubicBezTo>
                    <a:pt x="125" y="124"/>
                    <a:pt x="120" y="121"/>
                    <a:pt x="112" y="118"/>
                  </a:cubicBezTo>
                  <a:cubicBezTo>
                    <a:pt x="103" y="115"/>
                    <a:pt x="96" y="114"/>
                    <a:pt x="88" y="114"/>
                  </a:cubicBezTo>
                  <a:cubicBezTo>
                    <a:pt x="71" y="114"/>
                    <a:pt x="57" y="120"/>
                    <a:pt x="47" y="131"/>
                  </a:cubicBezTo>
                  <a:cubicBezTo>
                    <a:pt x="37" y="143"/>
                    <a:pt x="32" y="160"/>
                    <a:pt x="32" y="180"/>
                  </a:cubicBezTo>
                  <a:cubicBezTo>
                    <a:pt x="32" y="201"/>
                    <a:pt x="38" y="217"/>
                    <a:pt x="48" y="227"/>
                  </a:cubicBezTo>
                  <a:cubicBezTo>
                    <a:pt x="58" y="238"/>
                    <a:pt x="72" y="244"/>
                    <a:pt x="90" y="244"/>
                  </a:cubicBezTo>
                  <a:cubicBezTo>
                    <a:pt x="104" y="244"/>
                    <a:pt x="118" y="238"/>
                    <a:pt x="132" y="227"/>
                  </a:cubicBezTo>
                  <a:lnTo>
                    <a:pt x="145" y="254"/>
                  </a:lnTo>
                  <a:cubicBezTo>
                    <a:pt x="128" y="264"/>
                    <a:pt x="107" y="270"/>
                    <a:pt x="83" y="270"/>
                  </a:cubicBezTo>
                  <a:cubicBezTo>
                    <a:pt x="59" y="270"/>
                    <a:pt x="39" y="262"/>
                    <a:pt x="23" y="246"/>
                  </a:cubicBezTo>
                  <a:cubicBezTo>
                    <a:pt x="7" y="230"/>
                    <a:pt x="0" y="208"/>
                    <a:pt x="0" y="180"/>
                  </a:cubicBezTo>
                  <a:cubicBezTo>
                    <a:pt x="0" y="152"/>
                    <a:pt x="8" y="130"/>
                    <a:pt x="24" y="113"/>
                  </a:cubicBezTo>
                  <a:cubicBezTo>
                    <a:pt x="40" y="96"/>
                    <a:pt x="63" y="87"/>
                    <a:pt x="91" y="87"/>
                  </a:cubicBezTo>
                  <a:cubicBezTo>
                    <a:pt x="100" y="87"/>
                    <a:pt x="110" y="89"/>
                    <a:pt x="120" y="93"/>
                  </a:cubicBezTo>
                  <a:cubicBezTo>
                    <a:pt x="131" y="97"/>
                    <a:pt x="139" y="101"/>
                    <a:pt x="144" y="105"/>
                  </a:cubicBezTo>
                  <a:close/>
                  <a:moveTo>
                    <a:pt x="140" y="1"/>
                  </a:moveTo>
                  <a:lnTo>
                    <a:pt x="90" y="56"/>
                  </a:lnTo>
                  <a:lnTo>
                    <a:pt x="72" y="56"/>
                  </a:lnTo>
                  <a:lnTo>
                    <a:pt x="23" y="0"/>
                  </a:lnTo>
                  <a:lnTo>
                    <a:pt x="52" y="0"/>
                  </a:lnTo>
                  <a:lnTo>
                    <a:pt x="81" y="32"/>
                  </a:lnTo>
                  <a:lnTo>
                    <a:pt x="108" y="1"/>
                  </a:lnTo>
                  <a:lnTo>
                    <a:pt x="14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23" name="Freeform 114"/>
            <p:cNvSpPr>
              <a:spLocks/>
            </p:cNvSpPr>
            <p:nvPr/>
          </p:nvSpPr>
          <p:spPr bwMode="auto">
            <a:xfrm>
              <a:off x="5101" y="3307"/>
              <a:ext cx="32" cy="42"/>
            </a:xfrm>
            <a:custGeom>
              <a:avLst/>
              <a:gdLst>
                <a:gd name="T0" fmla="*/ 108 w 139"/>
                <a:gd name="T1" fmla="*/ 180 h 180"/>
                <a:gd name="T2" fmla="*/ 108 w 139"/>
                <a:gd name="T3" fmla="*/ 77 h 180"/>
                <a:gd name="T4" fmla="*/ 99 w 139"/>
                <a:gd name="T5" fmla="*/ 38 h 180"/>
                <a:gd name="T6" fmla="*/ 71 w 139"/>
                <a:gd name="T7" fmla="*/ 27 h 180"/>
                <a:gd name="T8" fmla="*/ 49 w 139"/>
                <a:gd name="T9" fmla="*/ 33 h 180"/>
                <a:gd name="T10" fmla="*/ 31 w 139"/>
                <a:gd name="T11" fmla="*/ 49 h 180"/>
                <a:gd name="T12" fmla="*/ 31 w 139"/>
                <a:gd name="T13" fmla="*/ 180 h 180"/>
                <a:gd name="T14" fmla="*/ 0 w 139"/>
                <a:gd name="T15" fmla="*/ 180 h 180"/>
                <a:gd name="T16" fmla="*/ 0 w 139"/>
                <a:gd name="T17" fmla="*/ 4 h 180"/>
                <a:gd name="T18" fmla="*/ 21 w 139"/>
                <a:gd name="T19" fmla="*/ 4 h 180"/>
                <a:gd name="T20" fmla="*/ 31 w 139"/>
                <a:gd name="T21" fmla="*/ 26 h 180"/>
                <a:gd name="T22" fmla="*/ 81 w 139"/>
                <a:gd name="T23" fmla="*/ 0 h 180"/>
                <a:gd name="T24" fmla="*/ 139 w 139"/>
                <a:gd name="T25" fmla="*/ 71 h 180"/>
                <a:gd name="T26" fmla="*/ 139 w 139"/>
                <a:gd name="T27" fmla="*/ 180 h 180"/>
                <a:gd name="T28" fmla="*/ 108 w 139"/>
                <a:gd name="T2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180">
                  <a:moveTo>
                    <a:pt x="108" y="180"/>
                  </a:moveTo>
                  <a:lnTo>
                    <a:pt x="108" y="77"/>
                  </a:lnTo>
                  <a:cubicBezTo>
                    <a:pt x="108" y="59"/>
                    <a:pt x="105" y="45"/>
                    <a:pt x="99" y="38"/>
                  </a:cubicBezTo>
                  <a:cubicBezTo>
                    <a:pt x="94" y="30"/>
                    <a:pt x="84" y="27"/>
                    <a:pt x="71" y="27"/>
                  </a:cubicBezTo>
                  <a:cubicBezTo>
                    <a:pt x="64" y="27"/>
                    <a:pt x="57" y="29"/>
                    <a:pt x="49" y="33"/>
                  </a:cubicBezTo>
                  <a:cubicBezTo>
                    <a:pt x="41" y="37"/>
                    <a:pt x="35" y="43"/>
                    <a:pt x="31" y="49"/>
                  </a:cubicBezTo>
                  <a:lnTo>
                    <a:pt x="31" y="180"/>
                  </a:lnTo>
                  <a:lnTo>
                    <a:pt x="0" y="180"/>
                  </a:lnTo>
                  <a:lnTo>
                    <a:pt x="0" y="4"/>
                  </a:lnTo>
                  <a:lnTo>
                    <a:pt x="21" y="4"/>
                  </a:lnTo>
                  <a:lnTo>
                    <a:pt x="31" y="26"/>
                  </a:lnTo>
                  <a:cubicBezTo>
                    <a:pt x="41" y="9"/>
                    <a:pt x="58" y="0"/>
                    <a:pt x="81" y="0"/>
                  </a:cubicBezTo>
                  <a:cubicBezTo>
                    <a:pt x="120" y="0"/>
                    <a:pt x="139" y="24"/>
                    <a:pt x="139" y="71"/>
                  </a:cubicBezTo>
                  <a:lnTo>
                    <a:pt x="139" y="180"/>
                  </a:lnTo>
                  <a:lnTo>
                    <a:pt x="108" y="1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24" name="Freeform 115"/>
            <p:cNvSpPr>
              <a:spLocks noEditPoints="1"/>
            </p:cNvSpPr>
            <p:nvPr/>
          </p:nvSpPr>
          <p:spPr bwMode="auto">
            <a:xfrm>
              <a:off x="5140" y="3287"/>
              <a:ext cx="18" cy="62"/>
            </a:xfrm>
            <a:custGeom>
              <a:avLst/>
              <a:gdLst>
                <a:gd name="T0" fmla="*/ 25 w 76"/>
                <a:gd name="T1" fmla="*/ 266 h 266"/>
                <a:gd name="T2" fmla="*/ 25 w 76"/>
                <a:gd name="T3" fmla="*/ 116 h 266"/>
                <a:gd name="T4" fmla="*/ 0 w 76"/>
                <a:gd name="T5" fmla="*/ 116 h 266"/>
                <a:gd name="T6" fmla="*/ 0 w 76"/>
                <a:gd name="T7" fmla="*/ 90 h 266"/>
                <a:gd name="T8" fmla="*/ 56 w 76"/>
                <a:gd name="T9" fmla="*/ 90 h 266"/>
                <a:gd name="T10" fmla="*/ 56 w 76"/>
                <a:gd name="T11" fmla="*/ 266 h 266"/>
                <a:gd name="T12" fmla="*/ 25 w 76"/>
                <a:gd name="T13" fmla="*/ 266 h 266"/>
                <a:gd name="T14" fmla="*/ 76 w 76"/>
                <a:gd name="T15" fmla="*/ 0 h 266"/>
                <a:gd name="T16" fmla="*/ 39 w 76"/>
                <a:gd name="T17" fmla="*/ 55 h 266"/>
                <a:gd name="T18" fmla="*/ 16 w 76"/>
                <a:gd name="T19" fmla="*/ 55 h 266"/>
                <a:gd name="T20" fmla="*/ 44 w 76"/>
                <a:gd name="T21" fmla="*/ 0 h 266"/>
                <a:gd name="T22" fmla="*/ 76 w 76"/>
                <a:gd name="T23"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266">
                  <a:moveTo>
                    <a:pt x="25" y="266"/>
                  </a:moveTo>
                  <a:lnTo>
                    <a:pt x="25" y="116"/>
                  </a:lnTo>
                  <a:lnTo>
                    <a:pt x="0" y="116"/>
                  </a:lnTo>
                  <a:lnTo>
                    <a:pt x="0" y="90"/>
                  </a:lnTo>
                  <a:lnTo>
                    <a:pt x="56" y="90"/>
                  </a:lnTo>
                  <a:lnTo>
                    <a:pt x="56" y="266"/>
                  </a:lnTo>
                  <a:lnTo>
                    <a:pt x="25" y="266"/>
                  </a:lnTo>
                  <a:close/>
                  <a:moveTo>
                    <a:pt x="76" y="0"/>
                  </a:moveTo>
                  <a:lnTo>
                    <a:pt x="39" y="55"/>
                  </a:lnTo>
                  <a:lnTo>
                    <a:pt x="16" y="55"/>
                  </a:lnTo>
                  <a:lnTo>
                    <a:pt x="44" y="0"/>
                  </a:lnTo>
                  <a:lnTo>
                    <a:pt x="7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25" name="Freeform 116"/>
            <p:cNvSpPr>
              <a:spLocks noEditPoints="1"/>
            </p:cNvSpPr>
            <p:nvPr/>
          </p:nvSpPr>
          <p:spPr bwMode="auto">
            <a:xfrm>
              <a:off x="5187" y="3307"/>
              <a:ext cx="35" cy="58"/>
            </a:xfrm>
            <a:custGeom>
              <a:avLst/>
              <a:gdLst>
                <a:gd name="T0" fmla="*/ 31 w 153"/>
                <a:gd name="T1" fmla="*/ 170 h 248"/>
                <a:gd name="T2" fmla="*/ 31 w 153"/>
                <a:gd name="T3" fmla="*/ 248 h 248"/>
                <a:gd name="T4" fmla="*/ 0 w 153"/>
                <a:gd name="T5" fmla="*/ 248 h 248"/>
                <a:gd name="T6" fmla="*/ 0 w 153"/>
                <a:gd name="T7" fmla="*/ 4 h 248"/>
                <a:gd name="T8" fmla="*/ 31 w 153"/>
                <a:gd name="T9" fmla="*/ 4 h 248"/>
                <a:gd name="T10" fmla="*/ 31 w 153"/>
                <a:gd name="T11" fmla="*/ 18 h 248"/>
                <a:gd name="T12" fmla="*/ 74 w 153"/>
                <a:gd name="T13" fmla="*/ 0 h 248"/>
                <a:gd name="T14" fmla="*/ 132 w 153"/>
                <a:gd name="T15" fmla="*/ 24 h 248"/>
                <a:gd name="T16" fmla="*/ 153 w 153"/>
                <a:gd name="T17" fmla="*/ 92 h 248"/>
                <a:gd name="T18" fmla="*/ 132 w 153"/>
                <a:gd name="T19" fmla="*/ 157 h 248"/>
                <a:gd name="T20" fmla="*/ 71 w 153"/>
                <a:gd name="T21" fmla="*/ 183 h 248"/>
                <a:gd name="T22" fmla="*/ 47 w 153"/>
                <a:gd name="T23" fmla="*/ 179 h 248"/>
                <a:gd name="T24" fmla="*/ 31 w 153"/>
                <a:gd name="T25" fmla="*/ 170 h 248"/>
                <a:gd name="T26" fmla="*/ 31 w 153"/>
                <a:gd name="T27" fmla="*/ 42 h 248"/>
                <a:gd name="T28" fmla="*/ 31 w 153"/>
                <a:gd name="T29" fmla="*/ 144 h 248"/>
                <a:gd name="T30" fmla="*/ 43 w 153"/>
                <a:gd name="T31" fmla="*/ 153 h 248"/>
                <a:gd name="T32" fmla="*/ 62 w 153"/>
                <a:gd name="T33" fmla="*/ 157 h 248"/>
                <a:gd name="T34" fmla="*/ 120 w 153"/>
                <a:gd name="T35" fmla="*/ 91 h 248"/>
                <a:gd name="T36" fmla="*/ 106 w 153"/>
                <a:gd name="T37" fmla="*/ 42 h 248"/>
                <a:gd name="T38" fmla="*/ 62 w 153"/>
                <a:gd name="T39" fmla="*/ 27 h 248"/>
                <a:gd name="T40" fmla="*/ 46 w 153"/>
                <a:gd name="T41" fmla="*/ 31 h 248"/>
                <a:gd name="T42" fmla="*/ 31 w 153"/>
                <a:gd name="T43" fmla="*/ 42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3" h="248">
                  <a:moveTo>
                    <a:pt x="31" y="170"/>
                  </a:moveTo>
                  <a:lnTo>
                    <a:pt x="31" y="248"/>
                  </a:lnTo>
                  <a:lnTo>
                    <a:pt x="0" y="248"/>
                  </a:lnTo>
                  <a:lnTo>
                    <a:pt x="0" y="4"/>
                  </a:lnTo>
                  <a:lnTo>
                    <a:pt x="31" y="4"/>
                  </a:lnTo>
                  <a:lnTo>
                    <a:pt x="31" y="18"/>
                  </a:lnTo>
                  <a:cubicBezTo>
                    <a:pt x="43" y="6"/>
                    <a:pt x="57" y="0"/>
                    <a:pt x="74" y="0"/>
                  </a:cubicBezTo>
                  <a:cubicBezTo>
                    <a:pt x="99" y="0"/>
                    <a:pt x="118" y="8"/>
                    <a:pt x="132" y="24"/>
                  </a:cubicBezTo>
                  <a:cubicBezTo>
                    <a:pt x="146" y="39"/>
                    <a:pt x="153" y="62"/>
                    <a:pt x="153" y="92"/>
                  </a:cubicBezTo>
                  <a:cubicBezTo>
                    <a:pt x="153" y="119"/>
                    <a:pt x="146" y="141"/>
                    <a:pt x="132" y="157"/>
                  </a:cubicBezTo>
                  <a:cubicBezTo>
                    <a:pt x="118" y="174"/>
                    <a:pt x="98" y="183"/>
                    <a:pt x="71" y="183"/>
                  </a:cubicBezTo>
                  <a:cubicBezTo>
                    <a:pt x="64" y="183"/>
                    <a:pt x="56" y="181"/>
                    <a:pt x="47" y="179"/>
                  </a:cubicBezTo>
                  <a:cubicBezTo>
                    <a:pt x="39" y="176"/>
                    <a:pt x="33" y="173"/>
                    <a:pt x="31" y="170"/>
                  </a:cubicBezTo>
                  <a:close/>
                  <a:moveTo>
                    <a:pt x="31" y="42"/>
                  </a:moveTo>
                  <a:lnTo>
                    <a:pt x="31" y="144"/>
                  </a:lnTo>
                  <a:cubicBezTo>
                    <a:pt x="33" y="147"/>
                    <a:pt x="37" y="150"/>
                    <a:pt x="43" y="153"/>
                  </a:cubicBezTo>
                  <a:cubicBezTo>
                    <a:pt x="50" y="155"/>
                    <a:pt x="56" y="157"/>
                    <a:pt x="62" y="157"/>
                  </a:cubicBezTo>
                  <a:cubicBezTo>
                    <a:pt x="101" y="157"/>
                    <a:pt x="120" y="135"/>
                    <a:pt x="120" y="91"/>
                  </a:cubicBezTo>
                  <a:cubicBezTo>
                    <a:pt x="120" y="69"/>
                    <a:pt x="115" y="52"/>
                    <a:pt x="106" y="42"/>
                  </a:cubicBezTo>
                  <a:cubicBezTo>
                    <a:pt x="97" y="32"/>
                    <a:pt x="82" y="27"/>
                    <a:pt x="62" y="27"/>
                  </a:cubicBezTo>
                  <a:cubicBezTo>
                    <a:pt x="58" y="27"/>
                    <a:pt x="52" y="28"/>
                    <a:pt x="46" y="31"/>
                  </a:cubicBezTo>
                  <a:cubicBezTo>
                    <a:pt x="40" y="34"/>
                    <a:pt x="35" y="38"/>
                    <a:pt x="31" y="4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26" name="Freeform 117"/>
            <p:cNvSpPr>
              <a:spLocks/>
            </p:cNvSpPr>
            <p:nvPr/>
          </p:nvSpPr>
          <p:spPr bwMode="auto">
            <a:xfrm>
              <a:off x="5230" y="3307"/>
              <a:ext cx="24" cy="42"/>
            </a:xfrm>
            <a:custGeom>
              <a:avLst/>
              <a:gdLst>
                <a:gd name="T0" fmla="*/ 93 w 106"/>
                <a:gd name="T1" fmla="*/ 34 h 180"/>
                <a:gd name="T2" fmla="*/ 72 w 106"/>
                <a:gd name="T3" fmla="*/ 27 h 180"/>
                <a:gd name="T4" fmla="*/ 43 w 106"/>
                <a:gd name="T5" fmla="*/ 42 h 180"/>
                <a:gd name="T6" fmla="*/ 31 w 106"/>
                <a:gd name="T7" fmla="*/ 79 h 180"/>
                <a:gd name="T8" fmla="*/ 31 w 106"/>
                <a:gd name="T9" fmla="*/ 180 h 180"/>
                <a:gd name="T10" fmla="*/ 0 w 106"/>
                <a:gd name="T11" fmla="*/ 180 h 180"/>
                <a:gd name="T12" fmla="*/ 0 w 106"/>
                <a:gd name="T13" fmla="*/ 4 h 180"/>
                <a:gd name="T14" fmla="*/ 31 w 106"/>
                <a:gd name="T15" fmla="*/ 4 h 180"/>
                <a:gd name="T16" fmla="*/ 31 w 106"/>
                <a:gd name="T17" fmla="*/ 32 h 180"/>
                <a:gd name="T18" fmla="*/ 81 w 106"/>
                <a:gd name="T19" fmla="*/ 0 h 180"/>
                <a:gd name="T20" fmla="*/ 106 w 106"/>
                <a:gd name="T21" fmla="*/ 3 h 180"/>
                <a:gd name="T22" fmla="*/ 93 w 106"/>
                <a:gd name="T23" fmla="*/ 3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80">
                  <a:moveTo>
                    <a:pt x="93" y="34"/>
                  </a:moveTo>
                  <a:cubicBezTo>
                    <a:pt x="86" y="29"/>
                    <a:pt x="79" y="27"/>
                    <a:pt x="72" y="27"/>
                  </a:cubicBezTo>
                  <a:cubicBezTo>
                    <a:pt x="61" y="27"/>
                    <a:pt x="51" y="32"/>
                    <a:pt x="43" y="42"/>
                  </a:cubicBezTo>
                  <a:cubicBezTo>
                    <a:pt x="35" y="52"/>
                    <a:pt x="31" y="64"/>
                    <a:pt x="31" y="79"/>
                  </a:cubicBezTo>
                  <a:lnTo>
                    <a:pt x="31" y="180"/>
                  </a:lnTo>
                  <a:lnTo>
                    <a:pt x="0" y="180"/>
                  </a:lnTo>
                  <a:lnTo>
                    <a:pt x="0" y="4"/>
                  </a:lnTo>
                  <a:lnTo>
                    <a:pt x="31" y="4"/>
                  </a:lnTo>
                  <a:lnTo>
                    <a:pt x="31" y="32"/>
                  </a:lnTo>
                  <a:cubicBezTo>
                    <a:pt x="42" y="11"/>
                    <a:pt x="59" y="0"/>
                    <a:pt x="81" y="0"/>
                  </a:cubicBezTo>
                  <a:cubicBezTo>
                    <a:pt x="87" y="0"/>
                    <a:pt x="95" y="1"/>
                    <a:pt x="106" y="3"/>
                  </a:cubicBezTo>
                  <a:lnTo>
                    <a:pt x="93"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27" name="Freeform 118"/>
            <p:cNvSpPr>
              <a:spLocks noEditPoints="1"/>
            </p:cNvSpPr>
            <p:nvPr/>
          </p:nvSpPr>
          <p:spPr bwMode="auto">
            <a:xfrm>
              <a:off x="5256" y="3307"/>
              <a:ext cx="37" cy="43"/>
            </a:xfrm>
            <a:custGeom>
              <a:avLst/>
              <a:gdLst>
                <a:gd name="T0" fmla="*/ 0 w 159"/>
                <a:gd name="T1" fmla="*/ 91 h 183"/>
                <a:gd name="T2" fmla="*/ 22 w 159"/>
                <a:gd name="T3" fmla="*/ 25 h 183"/>
                <a:gd name="T4" fmla="*/ 80 w 159"/>
                <a:gd name="T5" fmla="*/ 0 h 183"/>
                <a:gd name="T6" fmla="*/ 139 w 159"/>
                <a:gd name="T7" fmla="*/ 24 h 183"/>
                <a:gd name="T8" fmla="*/ 159 w 159"/>
                <a:gd name="T9" fmla="*/ 91 h 183"/>
                <a:gd name="T10" fmla="*/ 138 w 159"/>
                <a:gd name="T11" fmla="*/ 158 h 183"/>
                <a:gd name="T12" fmla="*/ 80 w 159"/>
                <a:gd name="T13" fmla="*/ 183 h 183"/>
                <a:gd name="T14" fmla="*/ 21 w 159"/>
                <a:gd name="T15" fmla="*/ 158 h 183"/>
                <a:gd name="T16" fmla="*/ 0 w 159"/>
                <a:gd name="T17" fmla="*/ 91 h 183"/>
                <a:gd name="T18" fmla="*/ 33 w 159"/>
                <a:gd name="T19" fmla="*/ 91 h 183"/>
                <a:gd name="T20" fmla="*/ 80 w 159"/>
                <a:gd name="T21" fmla="*/ 157 h 183"/>
                <a:gd name="T22" fmla="*/ 114 w 159"/>
                <a:gd name="T23" fmla="*/ 140 h 183"/>
                <a:gd name="T24" fmla="*/ 127 w 159"/>
                <a:gd name="T25" fmla="*/ 91 h 183"/>
                <a:gd name="T26" fmla="*/ 80 w 159"/>
                <a:gd name="T27" fmla="*/ 26 h 183"/>
                <a:gd name="T28" fmla="*/ 46 w 159"/>
                <a:gd name="T29" fmla="*/ 43 h 183"/>
                <a:gd name="T30" fmla="*/ 33 w 159"/>
                <a:gd name="T31" fmla="*/ 91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9" h="183">
                  <a:moveTo>
                    <a:pt x="0" y="91"/>
                  </a:moveTo>
                  <a:cubicBezTo>
                    <a:pt x="0" y="64"/>
                    <a:pt x="8" y="42"/>
                    <a:pt x="22" y="25"/>
                  </a:cubicBezTo>
                  <a:cubicBezTo>
                    <a:pt x="37" y="9"/>
                    <a:pt x="56" y="0"/>
                    <a:pt x="80" y="0"/>
                  </a:cubicBezTo>
                  <a:cubicBezTo>
                    <a:pt x="105" y="0"/>
                    <a:pt x="125" y="8"/>
                    <a:pt x="139" y="24"/>
                  </a:cubicBezTo>
                  <a:cubicBezTo>
                    <a:pt x="152" y="40"/>
                    <a:pt x="159" y="63"/>
                    <a:pt x="159" y="91"/>
                  </a:cubicBezTo>
                  <a:cubicBezTo>
                    <a:pt x="159" y="120"/>
                    <a:pt x="152" y="142"/>
                    <a:pt x="138" y="158"/>
                  </a:cubicBezTo>
                  <a:cubicBezTo>
                    <a:pt x="124" y="175"/>
                    <a:pt x="105" y="183"/>
                    <a:pt x="80" y="183"/>
                  </a:cubicBezTo>
                  <a:cubicBezTo>
                    <a:pt x="55" y="183"/>
                    <a:pt x="35" y="175"/>
                    <a:pt x="21" y="158"/>
                  </a:cubicBezTo>
                  <a:cubicBezTo>
                    <a:pt x="7" y="141"/>
                    <a:pt x="0" y="119"/>
                    <a:pt x="0" y="91"/>
                  </a:cubicBezTo>
                  <a:close/>
                  <a:moveTo>
                    <a:pt x="33" y="91"/>
                  </a:moveTo>
                  <a:cubicBezTo>
                    <a:pt x="33" y="135"/>
                    <a:pt x="49" y="157"/>
                    <a:pt x="80" y="157"/>
                  </a:cubicBezTo>
                  <a:cubicBezTo>
                    <a:pt x="95" y="157"/>
                    <a:pt x="106" y="151"/>
                    <a:pt x="114" y="140"/>
                  </a:cubicBezTo>
                  <a:cubicBezTo>
                    <a:pt x="123" y="128"/>
                    <a:pt x="127" y="112"/>
                    <a:pt x="127" y="91"/>
                  </a:cubicBezTo>
                  <a:cubicBezTo>
                    <a:pt x="127" y="48"/>
                    <a:pt x="111" y="26"/>
                    <a:pt x="80" y="26"/>
                  </a:cubicBezTo>
                  <a:cubicBezTo>
                    <a:pt x="66" y="26"/>
                    <a:pt x="54" y="32"/>
                    <a:pt x="46" y="43"/>
                  </a:cubicBezTo>
                  <a:cubicBezTo>
                    <a:pt x="37" y="55"/>
                    <a:pt x="33" y="71"/>
                    <a:pt x="33" y="9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28" name="Freeform 119"/>
            <p:cNvSpPr>
              <a:spLocks noEditPoints="1"/>
            </p:cNvSpPr>
            <p:nvPr/>
          </p:nvSpPr>
          <p:spPr bwMode="auto">
            <a:xfrm>
              <a:off x="5298" y="3305"/>
              <a:ext cx="33" cy="60"/>
            </a:xfrm>
            <a:custGeom>
              <a:avLst/>
              <a:gdLst>
                <a:gd name="T0" fmla="*/ 3 w 146"/>
                <a:gd name="T1" fmla="*/ 236 h 256"/>
                <a:gd name="T2" fmla="*/ 20 w 146"/>
                <a:gd name="T3" fmla="*/ 211 h 256"/>
                <a:gd name="T4" fmla="*/ 70 w 146"/>
                <a:gd name="T5" fmla="*/ 229 h 256"/>
                <a:gd name="T6" fmla="*/ 104 w 146"/>
                <a:gd name="T7" fmla="*/ 222 h 256"/>
                <a:gd name="T8" fmla="*/ 116 w 146"/>
                <a:gd name="T9" fmla="*/ 203 h 256"/>
                <a:gd name="T10" fmla="*/ 85 w 146"/>
                <a:gd name="T11" fmla="*/ 182 h 256"/>
                <a:gd name="T12" fmla="*/ 66 w 146"/>
                <a:gd name="T13" fmla="*/ 185 h 256"/>
                <a:gd name="T14" fmla="*/ 44 w 146"/>
                <a:gd name="T15" fmla="*/ 187 h 256"/>
                <a:gd name="T16" fmla="*/ 7 w 146"/>
                <a:gd name="T17" fmla="*/ 159 h 256"/>
                <a:gd name="T18" fmla="*/ 16 w 146"/>
                <a:gd name="T19" fmla="*/ 143 h 256"/>
                <a:gd name="T20" fmla="*/ 37 w 146"/>
                <a:gd name="T21" fmla="*/ 133 h 256"/>
                <a:gd name="T22" fmla="*/ 0 w 146"/>
                <a:gd name="T23" fmla="*/ 73 h 256"/>
                <a:gd name="T24" fmla="*/ 20 w 146"/>
                <a:gd name="T25" fmla="*/ 27 h 256"/>
                <a:gd name="T26" fmla="*/ 67 w 146"/>
                <a:gd name="T27" fmla="*/ 8 h 256"/>
                <a:gd name="T28" fmla="*/ 108 w 146"/>
                <a:gd name="T29" fmla="*/ 19 h 256"/>
                <a:gd name="T30" fmla="*/ 123 w 146"/>
                <a:gd name="T31" fmla="*/ 0 h 256"/>
                <a:gd name="T32" fmla="*/ 144 w 146"/>
                <a:gd name="T33" fmla="*/ 20 h 256"/>
                <a:gd name="T34" fmla="*/ 125 w 146"/>
                <a:gd name="T35" fmla="*/ 34 h 256"/>
                <a:gd name="T36" fmla="*/ 137 w 146"/>
                <a:gd name="T37" fmla="*/ 74 h 256"/>
                <a:gd name="T38" fmla="*/ 120 w 146"/>
                <a:gd name="T39" fmla="*/ 119 h 256"/>
                <a:gd name="T40" fmla="*/ 77 w 146"/>
                <a:gd name="T41" fmla="*/ 140 h 256"/>
                <a:gd name="T42" fmla="*/ 51 w 146"/>
                <a:gd name="T43" fmla="*/ 142 h 256"/>
                <a:gd name="T44" fmla="*/ 39 w 146"/>
                <a:gd name="T45" fmla="*/ 146 h 256"/>
                <a:gd name="T46" fmla="*/ 31 w 146"/>
                <a:gd name="T47" fmla="*/ 154 h 256"/>
                <a:gd name="T48" fmla="*/ 47 w 146"/>
                <a:gd name="T49" fmla="*/ 161 h 256"/>
                <a:gd name="T50" fmla="*/ 69 w 146"/>
                <a:gd name="T51" fmla="*/ 158 h 256"/>
                <a:gd name="T52" fmla="*/ 91 w 146"/>
                <a:gd name="T53" fmla="*/ 156 h 256"/>
                <a:gd name="T54" fmla="*/ 132 w 146"/>
                <a:gd name="T55" fmla="*/ 168 h 256"/>
                <a:gd name="T56" fmla="*/ 146 w 146"/>
                <a:gd name="T57" fmla="*/ 202 h 256"/>
                <a:gd name="T58" fmla="*/ 124 w 146"/>
                <a:gd name="T59" fmla="*/ 242 h 256"/>
                <a:gd name="T60" fmla="*/ 69 w 146"/>
                <a:gd name="T61" fmla="*/ 256 h 256"/>
                <a:gd name="T62" fmla="*/ 33 w 146"/>
                <a:gd name="T63" fmla="*/ 250 h 256"/>
                <a:gd name="T64" fmla="*/ 3 w 146"/>
                <a:gd name="T65" fmla="*/ 236 h 256"/>
                <a:gd name="T66" fmla="*/ 69 w 146"/>
                <a:gd name="T67" fmla="*/ 34 h 256"/>
                <a:gd name="T68" fmla="*/ 43 w 146"/>
                <a:gd name="T69" fmla="*/ 45 h 256"/>
                <a:gd name="T70" fmla="*/ 32 w 146"/>
                <a:gd name="T71" fmla="*/ 73 h 256"/>
                <a:gd name="T72" fmla="*/ 42 w 146"/>
                <a:gd name="T73" fmla="*/ 103 h 256"/>
                <a:gd name="T74" fmla="*/ 69 w 146"/>
                <a:gd name="T75" fmla="*/ 115 h 256"/>
                <a:gd name="T76" fmla="*/ 95 w 146"/>
                <a:gd name="T77" fmla="*/ 104 h 256"/>
                <a:gd name="T78" fmla="*/ 104 w 146"/>
                <a:gd name="T79" fmla="*/ 73 h 256"/>
                <a:gd name="T80" fmla="*/ 94 w 146"/>
                <a:gd name="T81" fmla="*/ 45 h 256"/>
                <a:gd name="T82" fmla="*/ 69 w 146"/>
                <a:gd name="T83" fmla="*/ 3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 h="256">
                  <a:moveTo>
                    <a:pt x="3" y="236"/>
                  </a:moveTo>
                  <a:lnTo>
                    <a:pt x="20" y="211"/>
                  </a:lnTo>
                  <a:cubicBezTo>
                    <a:pt x="38" y="223"/>
                    <a:pt x="55" y="229"/>
                    <a:pt x="70" y="229"/>
                  </a:cubicBezTo>
                  <a:cubicBezTo>
                    <a:pt x="84" y="229"/>
                    <a:pt x="95" y="226"/>
                    <a:pt x="104" y="222"/>
                  </a:cubicBezTo>
                  <a:cubicBezTo>
                    <a:pt x="112" y="217"/>
                    <a:pt x="116" y="211"/>
                    <a:pt x="116" y="203"/>
                  </a:cubicBezTo>
                  <a:cubicBezTo>
                    <a:pt x="116" y="189"/>
                    <a:pt x="105" y="182"/>
                    <a:pt x="85" y="182"/>
                  </a:cubicBezTo>
                  <a:cubicBezTo>
                    <a:pt x="81" y="182"/>
                    <a:pt x="75" y="183"/>
                    <a:pt x="66" y="185"/>
                  </a:cubicBezTo>
                  <a:cubicBezTo>
                    <a:pt x="57" y="186"/>
                    <a:pt x="49" y="187"/>
                    <a:pt x="44" y="187"/>
                  </a:cubicBezTo>
                  <a:cubicBezTo>
                    <a:pt x="19" y="187"/>
                    <a:pt x="7" y="178"/>
                    <a:pt x="7" y="159"/>
                  </a:cubicBezTo>
                  <a:cubicBezTo>
                    <a:pt x="7" y="153"/>
                    <a:pt x="10" y="148"/>
                    <a:pt x="16" y="143"/>
                  </a:cubicBezTo>
                  <a:cubicBezTo>
                    <a:pt x="22" y="139"/>
                    <a:pt x="29" y="135"/>
                    <a:pt x="37" y="133"/>
                  </a:cubicBezTo>
                  <a:cubicBezTo>
                    <a:pt x="13" y="122"/>
                    <a:pt x="0" y="101"/>
                    <a:pt x="0" y="73"/>
                  </a:cubicBezTo>
                  <a:cubicBezTo>
                    <a:pt x="0" y="54"/>
                    <a:pt x="7" y="39"/>
                    <a:pt x="20" y="27"/>
                  </a:cubicBezTo>
                  <a:cubicBezTo>
                    <a:pt x="32" y="15"/>
                    <a:pt x="48" y="8"/>
                    <a:pt x="67" y="8"/>
                  </a:cubicBezTo>
                  <a:cubicBezTo>
                    <a:pt x="84" y="8"/>
                    <a:pt x="98" y="12"/>
                    <a:pt x="108" y="19"/>
                  </a:cubicBezTo>
                  <a:lnTo>
                    <a:pt x="123" y="0"/>
                  </a:lnTo>
                  <a:lnTo>
                    <a:pt x="144" y="20"/>
                  </a:lnTo>
                  <a:lnTo>
                    <a:pt x="125" y="34"/>
                  </a:lnTo>
                  <a:cubicBezTo>
                    <a:pt x="133" y="44"/>
                    <a:pt x="137" y="58"/>
                    <a:pt x="137" y="74"/>
                  </a:cubicBezTo>
                  <a:cubicBezTo>
                    <a:pt x="137" y="92"/>
                    <a:pt x="131" y="107"/>
                    <a:pt x="120" y="119"/>
                  </a:cubicBezTo>
                  <a:cubicBezTo>
                    <a:pt x="109" y="131"/>
                    <a:pt x="95" y="138"/>
                    <a:pt x="77" y="140"/>
                  </a:cubicBezTo>
                  <a:lnTo>
                    <a:pt x="51" y="142"/>
                  </a:lnTo>
                  <a:cubicBezTo>
                    <a:pt x="48" y="143"/>
                    <a:pt x="44" y="144"/>
                    <a:pt x="39" y="146"/>
                  </a:cubicBezTo>
                  <a:cubicBezTo>
                    <a:pt x="33" y="148"/>
                    <a:pt x="31" y="151"/>
                    <a:pt x="31" y="154"/>
                  </a:cubicBezTo>
                  <a:cubicBezTo>
                    <a:pt x="31" y="158"/>
                    <a:pt x="36" y="161"/>
                    <a:pt x="47" y="161"/>
                  </a:cubicBezTo>
                  <a:cubicBezTo>
                    <a:pt x="52" y="161"/>
                    <a:pt x="59" y="160"/>
                    <a:pt x="69" y="158"/>
                  </a:cubicBezTo>
                  <a:cubicBezTo>
                    <a:pt x="79" y="156"/>
                    <a:pt x="86" y="156"/>
                    <a:pt x="91" y="156"/>
                  </a:cubicBezTo>
                  <a:cubicBezTo>
                    <a:pt x="108" y="156"/>
                    <a:pt x="122" y="160"/>
                    <a:pt x="132" y="168"/>
                  </a:cubicBezTo>
                  <a:cubicBezTo>
                    <a:pt x="141" y="176"/>
                    <a:pt x="146" y="188"/>
                    <a:pt x="146" y="202"/>
                  </a:cubicBezTo>
                  <a:cubicBezTo>
                    <a:pt x="146" y="219"/>
                    <a:pt x="139" y="232"/>
                    <a:pt x="124" y="242"/>
                  </a:cubicBezTo>
                  <a:cubicBezTo>
                    <a:pt x="110" y="252"/>
                    <a:pt x="92" y="256"/>
                    <a:pt x="69" y="256"/>
                  </a:cubicBezTo>
                  <a:cubicBezTo>
                    <a:pt x="58" y="256"/>
                    <a:pt x="46" y="254"/>
                    <a:pt x="33" y="250"/>
                  </a:cubicBezTo>
                  <a:cubicBezTo>
                    <a:pt x="21" y="246"/>
                    <a:pt x="11" y="241"/>
                    <a:pt x="3" y="236"/>
                  </a:cubicBezTo>
                  <a:close/>
                  <a:moveTo>
                    <a:pt x="69" y="34"/>
                  </a:moveTo>
                  <a:cubicBezTo>
                    <a:pt x="58" y="34"/>
                    <a:pt x="49" y="37"/>
                    <a:pt x="43" y="45"/>
                  </a:cubicBezTo>
                  <a:cubicBezTo>
                    <a:pt x="36" y="53"/>
                    <a:pt x="32" y="62"/>
                    <a:pt x="32" y="73"/>
                  </a:cubicBezTo>
                  <a:cubicBezTo>
                    <a:pt x="32" y="85"/>
                    <a:pt x="36" y="95"/>
                    <a:pt x="42" y="103"/>
                  </a:cubicBezTo>
                  <a:cubicBezTo>
                    <a:pt x="49" y="111"/>
                    <a:pt x="58" y="115"/>
                    <a:pt x="69" y="115"/>
                  </a:cubicBezTo>
                  <a:cubicBezTo>
                    <a:pt x="80" y="115"/>
                    <a:pt x="89" y="112"/>
                    <a:pt x="95" y="104"/>
                  </a:cubicBezTo>
                  <a:cubicBezTo>
                    <a:pt x="101" y="96"/>
                    <a:pt x="104" y="86"/>
                    <a:pt x="104" y="73"/>
                  </a:cubicBezTo>
                  <a:cubicBezTo>
                    <a:pt x="104" y="62"/>
                    <a:pt x="101" y="53"/>
                    <a:pt x="94" y="45"/>
                  </a:cubicBezTo>
                  <a:cubicBezTo>
                    <a:pt x="88" y="37"/>
                    <a:pt x="79" y="34"/>
                    <a:pt x="69" y="3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29" name="Freeform 120"/>
            <p:cNvSpPr>
              <a:spLocks/>
            </p:cNvSpPr>
            <p:nvPr/>
          </p:nvSpPr>
          <p:spPr bwMode="auto">
            <a:xfrm>
              <a:off x="5339" y="3307"/>
              <a:ext cx="24" cy="42"/>
            </a:xfrm>
            <a:custGeom>
              <a:avLst/>
              <a:gdLst>
                <a:gd name="T0" fmla="*/ 93 w 106"/>
                <a:gd name="T1" fmla="*/ 34 h 180"/>
                <a:gd name="T2" fmla="*/ 72 w 106"/>
                <a:gd name="T3" fmla="*/ 27 h 180"/>
                <a:gd name="T4" fmla="*/ 43 w 106"/>
                <a:gd name="T5" fmla="*/ 42 h 180"/>
                <a:gd name="T6" fmla="*/ 31 w 106"/>
                <a:gd name="T7" fmla="*/ 79 h 180"/>
                <a:gd name="T8" fmla="*/ 31 w 106"/>
                <a:gd name="T9" fmla="*/ 180 h 180"/>
                <a:gd name="T10" fmla="*/ 0 w 106"/>
                <a:gd name="T11" fmla="*/ 180 h 180"/>
                <a:gd name="T12" fmla="*/ 0 w 106"/>
                <a:gd name="T13" fmla="*/ 4 h 180"/>
                <a:gd name="T14" fmla="*/ 31 w 106"/>
                <a:gd name="T15" fmla="*/ 4 h 180"/>
                <a:gd name="T16" fmla="*/ 31 w 106"/>
                <a:gd name="T17" fmla="*/ 32 h 180"/>
                <a:gd name="T18" fmla="*/ 82 w 106"/>
                <a:gd name="T19" fmla="*/ 0 h 180"/>
                <a:gd name="T20" fmla="*/ 106 w 106"/>
                <a:gd name="T21" fmla="*/ 3 h 180"/>
                <a:gd name="T22" fmla="*/ 93 w 106"/>
                <a:gd name="T23" fmla="*/ 3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80">
                  <a:moveTo>
                    <a:pt x="93" y="34"/>
                  </a:moveTo>
                  <a:cubicBezTo>
                    <a:pt x="86" y="29"/>
                    <a:pt x="79" y="27"/>
                    <a:pt x="72" y="27"/>
                  </a:cubicBezTo>
                  <a:cubicBezTo>
                    <a:pt x="61" y="27"/>
                    <a:pt x="52" y="32"/>
                    <a:pt x="43" y="42"/>
                  </a:cubicBezTo>
                  <a:cubicBezTo>
                    <a:pt x="35" y="52"/>
                    <a:pt x="31" y="64"/>
                    <a:pt x="31" y="79"/>
                  </a:cubicBezTo>
                  <a:lnTo>
                    <a:pt x="31" y="180"/>
                  </a:lnTo>
                  <a:lnTo>
                    <a:pt x="0" y="180"/>
                  </a:lnTo>
                  <a:lnTo>
                    <a:pt x="0" y="4"/>
                  </a:lnTo>
                  <a:lnTo>
                    <a:pt x="31" y="4"/>
                  </a:lnTo>
                  <a:lnTo>
                    <a:pt x="31" y="32"/>
                  </a:lnTo>
                  <a:cubicBezTo>
                    <a:pt x="42" y="11"/>
                    <a:pt x="59" y="0"/>
                    <a:pt x="82" y="0"/>
                  </a:cubicBezTo>
                  <a:cubicBezTo>
                    <a:pt x="87" y="0"/>
                    <a:pt x="95" y="1"/>
                    <a:pt x="106" y="3"/>
                  </a:cubicBezTo>
                  <a:lnTo>
                    <a:pt x="93"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30" name="Freeform 121"/>
            <p:cNvSpPr>
              <a:spLocks noEditPoints="1"/>
            </p:cNvSpPr>
            <p:nvPr/>
          </p:nvSpPr>
          <p:spPr bwMode="auto">
            <a:xfrm>
              <a:off x="5366" y="3307"/>
              <a:ext cx="34" cy="43"/>
            </a:xfrm>
            <a:custGeom>
              <a:avLst/>
              <a:gdLst>
                <a:gd name="T0" fmla="*/ 108 w 150"/>
                <a:gd name="T1" fmla="*/ 159 h 183"/>
                <a:gd name="T2" fmla="*/ 51 w 150"/>
                <a:gd name="T3" fmla="*/ 183 h 183"/>
                <a:gd name="T4" fmla="*/ 15 w 150"/>
                <a:gd name="T5" fmla="*/ 168 h 183"/>
                <a:gd name="T6" fmla="*/ 0 w 150"/>
                <a:gd name="T7" fmla="*/ 130 h 183"/>
                <a:gd name="T8" fmla="*/ 23 w 150"/>
                <a:gd name="T9" fmla="*/ 85 h 183"/>
                <a:gd name="T10" fmla="*/ 83 w 150"/>
                <a:gd name="T11" fmla="*/ 67 h 183"/>
                <a:gd name="T12" fmla="*/ 105 w 150"/>
                <a:gd name="T13" fmla="*/ 71 h 183"/>
                <a:gd name="T14" fmla="*/ 67 w 150"/>
                <a:gd name="T15" fmla="*/ 28 h 183"/>
                <a:gd name="T16" fmla="*/ 22 w 150"/>
                <a:gd name="T17" fmla="*/ 44 h 183"/>
                <a:gd name="T18" fmla="*/ 9 w 150"/>
                <a:gd name="T19" fmla="*/ 18 h 183"/>
                <a:gd name="T20" fmla="*/ 34 w 150"/>
                <a:gd name="T21" fmla="*/ 6 h 183"/>
                <a:gd name="T22" fmla="*/ 64 w 150"/>
                <a:gd name="T23" fmla="*/ 0 h 183"/>
                <a:gd name="T24" fmla="*/ 119 w 150"/>
                <a:gd name="T25" fmla="*/ 18 h 183"/>
                <a:gd name="T26" fmla="*/ 137 w 150"/>
                <a:gd name="T27" fmla="*/ 73 h 183"/>
                <a:gd name="T28" fmla="*/ 137 w 150"/>
                <a:gd name="T29" fmla="*/ 136 h 183"/>
                <a:gd name="T30" fmla="*/ 150 w 150"/>
                <a:gd name="T31" fmla="*/ 167 h 183"/>
                <a:gd name="T32" fmla="*/ 150 w 150"/>
                <a:gd name="T33" fmla="*/ 183 h 183"/>
                <a:gd name="T34" fmla="*/ 122 w 150"/>
                <a:gd name="T35" fmla="*/ 177 h 183"/>
                <a:gd name="T36" fmla="*/ 108 w 150"/>
                <a:gd name="T37" fmla="*/ 159 h 183"/>
                <a:gd name="T38" fmla="*/ 105 w 150"/>
                <a:gd name="T39" fmla="*/ 93 h 183"/>
                <a:gd name="T40" fmla="*/ 85 w 150"/>
                <a:gd name="T41" fmla="*/ 90 h 183"/>
                <a:gd name="T42" fmla="*/ 46 w 150"/>
                <a:gd name="T43" fmla="*/ 102 h 183"/>
                <a:gd name="T44" fmla="*/ 31 w 150"/>
                <a:gd name="T45" fmla="*/ 131 h 183"/>
                <a:gd name="T46" fmla="*/ 63 w 150"/>
                <a:gd name="T47" fmla="*/ 158 h 183"/>
                <a:gd name="T48" fmla="*/ 105 w 150"/>
                <a:gd name="T49" fmla="*/ 136 h 183"/>
                <a:gd name="T50" fmla="*/ 105 w 150"/>
                <a:gd name="T51" fmla="*/ 9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0" h="183">
                  <a:moveTo>
                    <a:pt x="108" y="159"/>
                  </a:moveTo>
                  <a:cubicBezTo>
                    <a:pt x="96" y="175"/>
                    <a:pt x="77" y="183"/>
                    <a:pt x="51" y="183"/>
                  </a:cubicBezTo>
                  <a:cubicBezTo>
                    <a:pt x="37" y="183"/>
                    <a:pt x="25" y="178"/>
                    <a:pt x="15" y="168"/>
                  </a:cubicBezTo>
                  <a:cubicBezTo>
                    <a:pt x="5" y="158"/>
                    <a:pt x="0" y="145"/>
                    <a:pt x="0" y="130"/>
                  </a:cubicBezTo>
                  <a:cubicBezTo>
                    <a:pt x="0" y="113"/>
                    <a:pt x="8" y="98"/>
                    <a:pt x="23" y="85"/>
                  </a:cubicBezTo>
                  <a:cubicBezTo>
                    <a:pt x="39" y="73"/>
                    <a:pt x="59" y="67"/>
                    <a:pt x="83" y="67"/>
                  </a:cubicBezTo>
                  <a:cubicBezTo>
                    <a:pt x="90" y="67"/>
                    <a:pt x="97" y="68"/>
                    <a:pt x="105" y="71"/>
                  </a:cubicBezTo>
                  <a:cubicBezTo>
                    <a:pt x="105" y="43"/>
                    <a:pt x="93" y="28"/>
                    <a:pt x="67" y="28"/>
                  </a:cubicBezTo>
                  <a:cubicBezTo>
                    <a:pt x="48" y="28"/>
                    <a:pt x="33" y="34"/>
                    <a:pt x="22" y="44"/>
                  </a:cubicBezTo>
                  <a:lnTo>
                    <a:pt x="9" y="18"/>
                  </a:lnTo>
                  <a:cubicBezTo>
                    <a:pt x="15" y="13"/>
                    <a:pt x="23" y="9"/>
                    <a:pt x="34" y="6"/>
                  </a:cubicBezTo>
                  <a:cubicBezTo>
                    <a:pt x="44" y="2"/>
                    <a:pt x="54" y="0"/>
                    <a:pt x="64" y="0"/>
                  </a:cubicBezTo>
                  <a:cubicBezTo>
                    <a:pt x="89" y="0"/>
                    <a:pt x="108" y="6"/>
                    <a:pt x="119" y="18"/>
                  </a:cubicBezTo>
                  <a:cubicBezTo>
                    <a:pt x="131" y="29"/>
                    <a:pt x="137" y="48"/>
                    <a:pt x="137" y="73"/>
                  </a:cubicBezTo>
                  <a:lnTo>
                    <a:pt x="137" y="136"/>
                  </a:lnTo>
                  <a:cubicBezTo>
                    <a:pt x="137" y="152"/>
                    <a:pt x="141" y="162"/>
                    <a:pt x="150" y="167"/>
                  </a:cubicBezTo>
                  <a:lnTo>
                    <a:pt x="150" y="183"/>
                  </a:lnTo>
                  <a:cubicBezTo>
                    <a:pt x="138" y="183"/>
                    <a:pt x="128" y="181"/>
                    <a:pt x="122" y="177"/>
                  </a:cubicBezTo>
                  <a:cubicBezTo>
                    <a:pt x="116" y="174"/>
                    <a:pt x="111" y="168"/>
                    <a:pt x="108" y="159"/>
                  </a:cubicBezTo>
                  <a:close/>
                  <a:moveTo>
                    <a:pt x="105" y="93"/>
                  </a:moveTo>
                  <a:cubicBezTo>
                    <a:pt x="95" y="91"/>
                    <a:pt x="89" y="90"/>
                    <a:pt x="85" y="90"/>
                  </a:cubicBezTo>
                  <a:cubicBezTo>
                    <a:pt x="69" y="90"/>
                    <a:pt x="56" y="94"/>
                    <a:pt x="46" y="102"/>
                  </a:cubicBezTo>
                  <a:cubicBezTo>
                    <a:pt x="36" y="110"/>
                    <a:pt x="31" y="120"/>
                    <a:pt x="31" y="131"/>
                  </a:cubicBezTo>
                  <a:cubicBezTo>
                    <a:pt x="31" y="149"/>
                    <a:pt x="42" y="158"/>
                    <a:pt x="63" y="158"/>
                  </a:cubicBezTo>
                  <a:cubicBezTo>
                    <a:pt x="79" y="158"/>
                    <a:pt x="93" y="151"/>
                    <a:pt x="105" y="136"/>
                  </a:cubicBezTo>
                  <a:lnTo>
                    <a:pt x="105" y="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31" name="Freeform 122"/>
            <p:cNvSpPr>
              <a:spLocks/>
            </p:cNvSpPr>
            <p:nvPr/>
          </p:nvSpPr>
          <p:spPr bwMode="auto">
            <a:xfrm>
              <a:off x="5408" y="3307"/>
              <a:ext cx="53" cy="42"/>
            </a:xfrm>
            <a:custGeom>
              <a:avLst/>
              <a:gdLst>
                <a:gd name="T0" fmla="*/ 203 w 234"/>
                <a:gd name="T1" fmla="*/ 180 h 180"/>
                <a:gd name="T2" fmla="*/ 203 w 234"/>
                <a:gd name="T3" fmla="*/ 68 h 180"/>
                <a:gd name="T4" fmla="*/ 167 w 234"/>
                <a:gd name="T5" fmla="*/ 27 h 180"/>
                <a:gd name="T6" fmla="*/ 146 w 234"/>
                <a:gd name="T7" fmla="*/ 34 h 180"/>
                <a:gd name="T8" fmla="*/ 133 w 234"/>
                <a:gd name="T9" fmla="*/ 50 h 180"/>
                <a:gd name="T10" fmla="*/ 133 w 234"/>
                <a:gd name="T11" fmla="*/ 180 h 180"/>
                <a:gd name="T12" fmla="*/ 101 w 234"/>
                <a:gd name="T13" fmla="*/ 180 h 180"/>
                <a:gd name="T14" fmla="*/ 101 w 234"/>
                <a:gd name="T15" fmla="*/ 55 h 180"/>
                <a:gd name="T16" fmla="*/ 92 w 234"/>
                <a:gd name="T17" fmla="*/ 34 h 180"/>
                <a:gd name="T18" fmla="*/ 66 w 234"/>
                <a:gd name="T19" fmla="*/ 27 h 180"/>
                <a:gd name="T20" fmla="*/ 46 w 234"/>
                <a:gd name="T21" fmla="*/ 34 h 180"/>
                <a:gd name="T22" fmla="*/ 31 w 234"/>
                <a:gd name="T23" fmla="*/ 50 h 180"/>
                <a:gd name="T24" fmla="*/ 31 w 234"/>
                <a:gd name="T25" fmla="*/ 180 h 180"/>
                <a:gd name="T26" fmla="*/ 0 w 234"/>
                <a:gd name="T27" fmla="*/ 180 h 180"/>
                <a:gd name="T28" fmla="*/ 0 w 234"/>
                <a:gd name="T29" fmla="*/ 4 h 180"/>
                <a:gd name="T30" fmla="*/ 20 w 234"/>
                <a:gd name="T31" fmla="*/ 4 h 180"/>
                <a:gd name="T32" fmla="*/ 30 w 234"/>
                <a:gd name="T33" fmla="*/ 24 h 180"/>
                <a:gd name="T34" fmla="*/ 76 w 234"/>
                <a:gd name="T35" fmla="*/ 0 h 180"/>
                <a:gd name="T36" fmla="*/ 128 w 234"/>
                <a:gd name="T37" fmla="*/ 24 h 180"/>
                <a:gd name="T38" fmla="*/ 148 w 234"/>
                <a:gd name="T39" fmla="*/ 7 h 180"/>
                <a:gd name="T40" fmla="*/ 177 w 234"/>
                <a:gd name="T41" fmla="*/ 0 h 180"/>
                <a:gd name="T42" fmla="*/ 219 w 234"/>
                <a:gd name="T43" fmla="*/ 17 h 180"/>
                <a:gd name="T44" fmla="*/ 234 w 234"/>
                <a:gd name="T45" fmla="*/ 62 h 180"/>
                <a:gd name="T46" fmla="*/ 234 w 234"/>
                <a:gd name="T47" fmla="*/ 180 h 180"/>
                <a:gd name="T48" fmla="*/ 203 w 234"/>
                <a:gd name="T4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4" h="180">
                  <a:moveTo>
                    <a:pt x="203" y="180"/>
                  </a:moveTo>
                  <a:lnTo>
                    <a:pt x="203" y="68"/>
                  </a:lnTo>
                  <a:cubicBezTo>
                    <a:pt x="203" y="41"/>
                    <a:pt x="191" y="27"/>
                    <a:pt x="167" y="27"/>
                  </a:cubicBezTo>
                  <a:cubicBezTo>
                    <a:pt x="160" y="27"/>
                    <a:pt x="153" y="29"/>
                    <a:pt x="146" y="34"/>
                  </a:cubicBezTo>
                  <a:cubicBezTo>
                    <a:pt x="140" y="38"/>
                    <a:pt x="135" y="44"/>
                    <a:pt x="133" y="50"/>
                  </a:cubicBezTo>
                  <a:lnTo>
                    <a:pt x="133" y="180"/>
                  </a:lnTo>
                  <a:lnTo>
                    <a:pt x="101" y="180"/>
                  </a:lnTo>
                  <a:lnTo>
                    <a:pt x="101" y="55"/>
                  </a:lnTo>
                  <a:cubicBezTo>
                    <a:pt x="101" y="46"/>
                    <a:pt x="98" y="39"/>
                    <a:pt x="92" y="34"/>
                  </a:cubicBezTo>
                  <a:cubicBezTo>
                    <a:pt x="85" y="29"/>
                    <a:pt x="77" y="27"/>
                    <a:pt x="66" y="27"/>
                  </a:cubicBezTo>
                  <a:cubicBezTo>
                    <a:pt x="60" y="27"/>
                    <a:pt x="53" y="29"/>
                    <a:pt x="46" y="34"/>
                  </a:cubicBezTo>
                  <a:cubicBezTo>
                    <a:pt x="39" y="39"/>
                    <a:pt x="34" y="44"/>
                    <a:pt x="31" y="50"/>
                  </a:cubicBezTo>
                  <a:lnTo>
                    <a:pt x="31" y="180"/>
                  </a:lnTo>
                  <a:lnTo>
                    <a:pt x="0" y="180"/>
                  </a:lnTo>
                  <a:lnTo>
                    <a:pt x="0" y="4"/>
                  </a:lnTo>
                  <a:lnTo>
                    <a:pt x="20" y="4"/>
                  </a:lnTo>
                  <a:lnTo>
                    <a:pt x="30" y="24"/>
                  </a:lnTo>
                  <a:cubicBezTo>
                    <a:pt x="42" y="8"/>
                    <a:pt x="57" y="0"/>
                    <a:pt x="76" y="0"/>
                  </a:cubicBezTo>
                  <a:cubicBezTo>
                    <a:pt x="101" y="0"/>
                    <a:pt x="118" y="8"/>
                    <a:pt x="128" y="24"/>
                  </a:cubicBezTo>
                  <a:cubicBezTo>
                    <a:pt x="132" y="17"/>
                    <a:pt x="138" y="12"/>
                    <a:pt x="148" y="7"/>
                  </a:cubicBezTo>
                  <a:cubicBezTo>
                    <a:pt x="157" y="3"/>
                    <a:pt x="167" y="0"/>
                    <a:pt x="177" y="0"/>
                  </a:cubicBezTo>
                  <a:cubicBezTo>
                    <a:pt x="195" y="0"/>
                    <a:pt x="210" y="6"/>
                    <a:pt x="219" y="17"/>
                  </a:cubicBezTo>
                  <a:cubicBezTo>
                    <a:pt x="229" y="27"/>
                    <a:pt x="234" y="43"/>
                    <a:pt x="234" y="62"/>
                  </a:cubicBezTo>
                  <a:lnTo>
                    <a:pt x="234" y="180"/>
                  </a:lnTo>
                  <a:lnTo>
                    <a:pt x="203" y="1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32" name="Freeform 123"/>
            <p:cNvSpPr>
              <a:spLocks/>
            </p:cNvSpPr>
            <p:nvPr/>
          </p:nvSpPr>
          <p:spPr bwMode="auto">
            <a:xfrm>
              <a:off x="5490" y="3293"/>
              <a:ext cx="44" cy="57"/>
            </a:xfrm>
            <a:custGeom>
              <a:avLst/>
              <a:gdLst>
                <a:gd name="T0" fmla="*/ 106 w 193"/>
                <a:gd name="T1" fmla="*/ 244 h 244"/>
                <a:gd name="T2" fmla="*/ 90 w 193"/>
                <a:gd name="T3" fmla="*/ 244 h 244"/>
                <a:gd name="T4" fmla="*/ 0 w 193"/>
                <a:gd name="T5" fmla="*/ 0 h 244"/>
                <a:gd name="T6" fmla="*/ 37 w 193"/>
                <a:gd name="T7" fmla="*/ 0 h 244"/>
                <a:gd name="T8" fmla="*/ 98 w 193"/>
                <a:gd name="T9" fmla="*/ 177 h 244"/>
                <a:gd name="T10" fmla="*/ 158 w 193"/>
                <a:gd name="T11" fmla="*/ 0 h 244"/>
                <a:gd name="T12" fmla="*/ 193 w 193"/>
                <a:gd name="T13" fmla="*/ 0 h 244"/>
                <a:gd name="T14" fmla="*/ 106 w 193"/>
                <a:gd name="T15" fmla="*/ 244 h 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 h="244">
                  <a:moveTo>
                    <a:pt x="106" y="244"/>
                  </a:moveTo>
                  <a:lnTo>
                    <a:pt x="90" y="244"/>
                  </a:lnTo>
                  <a:lnTo>
                    <a:pt x="0" y="0"/>
                  </a:lnTo>
                  <a:lnTo>
                    <a:pt x="37" y="0"/>
                  </a:lnTo>
                  <a:lnTo>
                    <a:pt x="98" y="177"/>
                  </a:lnTo>
                  <a:lnTo>
                    <a:pt x="158" y="0"/>
                  </a:lnTo>
                  <a:lnTo>
                    <a:pt x="193" y="0"/>
                  </a:lnTo>
                  <a:lnTo>
                    <a:pt x="106" y="2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33" name="Freeform 124"/>
            <p:cNvSpPr>
              <a:spLocks noEditPoints="1"/>
            </p:cNvSpPr>
            <p:nvPr/>
          </p:nvSpPr>
          <p:spPr bwMode="auto">
            <a:xfrm>
              <a:off x="5534" y="3287"/>
              <a:ext cx="37" cy="78"/>
            </a:xfrm>
            <a:custGeom>
              <a:avLst/>
              <a:gdLst>
                <a:gd name="T0" fmla="*/ 88 w 162"/>
                <a:gd name="T1" fmla="*/ 295 h 334"/>
                <a:gd name="T2" fmla="*/ 62 w 162"/>
                <a:gd name="T3" fmla="*/ 323 h 334"/>
                <a:gd name="T4" fmla="*/ 19 w 162"/>
                <a:gd name="T5" fmla="*/ 334 h 334"/>
                <a:gd name="T6" fmla="*/ 19 w 162"/>
                <a:gd name="T7" fmla="*/ 307 h 334"/>
                <a:gd name="T8" fmla="*/ 52 w 162"/>
                <a:gd name="T9" fmla="*/ 297 h 334"/>
                <a:gd name="T10" fmla="*/ 66 w 162"/>
                <a:gd name="T11" fmla="*/ 275 h 334"/>
                <a:gd name="T12" fmla="*/ 61 w 162"/>
                <a:gd name="T13" fmla="*/ 247 h 334"/>
                <a:gd name="T14" fmla="*/ 48 w 162"/>
                <a:gd name="T15" fmla="*/ 212 h 334"/>
                <a:gd name="T16" fmla="*/ 0 w 162"/>
                <a:gd name="T17" fmla="*/ 90 h 334"/>
                <a:gd name="T18" fmla="*/ 32 w 162"/>
                <a:gd name="T19" fmla="*/ 90 h 334"/>
                <a:gd name="T20" fmla="*/ 84 w 162"/>
                <a:gd name="T21" fmla="*/ 226 h 334"/>
                <a:gd name="T22" fmla="*/ 130 w 162"/>
                <a:gd name="T23" fmla="*/ 90 h 334"/>
                <a:gd name="T24" fmla="*/ 162 w 162"/>
                <a:gd name="T25" fmla="*/ 90 h 334"/>
                <a:gd name="T26" fmla="*/ 88 w 162"/>
                <a:gd name="T27" fmla="*/ 295 h 334"/>
                <a:gd name="T28" fmla="*/ 123 w 162"/>
                <a:gd name="T29" fmla="*/ 0 h 334"/>
                <a:gd name="T30" fmla="*/ 85 w 162"/>
                <a:gd name="T31" fmla="*/ 55 h 334"/>
                <a:gd name="T32" fmla="*/ 62 w 162"/>
                <a:gd name="T33" fmla="*/ 55 h 334"/>
                <a:gd name="T34" fmla="*/ 90 w 162"/>
                <a:gd name="T35" fmla="*/ 0 h 334"/>
                <a:gd name="T36" fmla="*/ 123 w 162"/>
                <a:gd name="T37"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2" h="334">
                  <a:moveTo>
                    <a:pt x="88" y="295"/>
                  </a:moveTo>
                  <a:cubicBezTo>
                    <a:pt x="84" y="307"/>
                    <a:pt x="75" y="316"/>
                    <a:pt x="62" y="323"/>
                  </a:cubicBezTo>
                  <a:cubicBezTo>
                    <a:pt x="49" y="331"/>
                    <a:pt x="35" y="334"/>
                    <a:pt x="19" y="334"/>
                  </a:cubicBezTo>
                  <a:lnTo>
                    <a:pt x="19" y="307"/>
                  </a:lnTo>
                  <a:cubicBezTo>
                    <a:pt x="32" y="307"/>
                    <a:pt x="43" y="304"/>
                    <a:pt x="52" y="297"/>
                  </a:cubicBezTo>
                  <a:cubicBezTo>
                    <a:pt x="62" y="291"/>
                    <a:pt x="66" y="284"/>
                    <a:pt x="66" y="275"/>
                  </a:cubicBezTo>
                  <a:cubicBezTo>
                    <a:pt x="66" y="266"/>
                    <a:pt x="65" y="256"/>
                    <a:pt x="61" y="247"/>
                  </a:cubicBezTo>
                  <a:cubicBezTo>
                    <a:pt x="58" y="237"/>
                    <a:pt x="53" y="226"/>
                    <a:pt x="48" y="212"/>
                  </a:cubicBezTo>
                  <a:lnTo>
                    <a:pt x="0" y="90"/>
                  </a:lnTo>
                  <a:lnTo>
                    <a:pt x="32" y="90"/>
                  </a:lnTo>
                  <a:lnTo>
                    <a:pt x="84" y="226"/>
                  </a:lnTo>
                  <a:lnTo>
                    <a:pt x="130" y="90"/>
                  </a:lnTo>
                  <a:lnTo>
                    <a:pt x="162" y="90"/>
                  </a:lnTo>
                  <a:lnTo>
                    <a:pt x="88" y="295"/>
                  </a:lnTo>
                  <a:close/>
                  <a:moveTo>
                    <a:pt x="123" y="0"/>
                  </a:moveTo>
                  <a:lnTo>
                    <a:pt x="85" y="55"/>
                  </a:lnTo>
                  <a:lnTo>
                    <a:pt x="62" y="55"/>
                  </a:lnTo>
                  <a:lnTo>
                    <a:pt x="90" y="0"/>
                  </a:lnTo>
                  <a:lnTo>
                    <a:pt x="1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34" name="Freeform 125"/>
            <p:cNvSpPr>
              <a:spLocks/>
            </p:cNvSpPr>
            <p:nvPr/>
          </p:nvSpPr>
          <p:spPr bwMode="auto">
            <a:xfrm>
              <a:off x="5573" y="3308"/>
              <a:ext cx="34" cy="41"/>
            </a:xfrm>
            <a:custGeom>
              <a:avLst/>
              <a:gdLst>
                <a:gd name="T0" fmla="*/ 49 w 146"/>
                <a:gd name="T1" fmla="*/ 148 h 176"/>
                <a:gd name="T2" fmla="*/ 146 w 146"/>
                <a:gd name="T3" fmla="*/ 148 h 176"/>
                <a:gd name="T4" fmla="*/ 146 w 146"/>
                <a:gd name="T5" fmla="*/ 176 h 176"/>
                <a:gd name="T6" fmla="*/ 0 w 146"/>
                <a:gd name="T7" fmla="*/ 176 h 176"/>
                <a:gd name="T8" fmla="*/ 0 w 146"/>
                <a:gd name="T9" fmla="*/ 167 h 176"/>
                <a:gd name="T10" fmla="*/ 100 w 146"/>
                <a:gd name="T11" fmla="*/ 28 h 176"/>
                <a:gd name="T12" fmla="*/ 2 w 146"/>
                <a:gd name="T13" fmla="*/ 28 h 176"/>
                <a:gd name="T14" fmla="*/ 2 w 146"/>
                <a:gd name="T15" fmla="*/ 0 h 176"/>
                <a:gd name="T16" fmla="*/ 145 w 146"/>
                <a:gd name="T17" fmla="*/ 0 h 176"/>
                <a:gd name="T18" fmla="*/ 145 w 146"/>
                <a:gd name="T19" fmla="*/ 9 h 176"/>
                <a:gd name="T20" fmla="*/ 49 w 146"/>
                <a:gd name="T21" fmla="*/ 14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 h="176">
                  <a:moveTo>
                    <a:pt x="49" y="148"/>
                  </a:moveTo>
                  <a:lnTo>
                    <a:pt x="146" y="148"/>
                  </a:lnTo>
                  <a:lnTo>
                    <a:pt x="146" y="176"/>
                  </a:lnTo>
                  <a:lnTo>
                    <a:pt x="0" y="176"/>
                  </a:lnTo>
                  <a:lnTo>
                    <a:pt x="0" y="167"/>
                  </a:lnTo>
                  <a:lnTo>
                    <a:pt x="100" y="28"/>
                  </a:lnTo>
                  <a:lnTo>
                    <a:pt x="2" y="28"/>
                  </a:lnTo>
                  <a:lnTo>
                    <a:pt x="2" y="0"/>
                  </a:lnTo>
                  <a:lnTo>
                    <a:pt x="145" y="0"/>
                  </a:lnTo>
                  <a:lnTo>
                    <a:pt x="145" y="9"/>
                  </a:lnTo>
                  <a:lnTo>
                    <a:pt x="49" y="1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35" name="Freeform 126"/>
            <p:cNvSpPr>
              <a:spLocks/>
            </p:cNvSpPr>
            <p:nvPr/>
          </p:nvSpPr>
          <p:spPr bwMode="auto">
            <a:xfrm>
              <a:off x="5613" y="3291"/>
              <a:ext cx="34" cy="58"/>
            </a:xfrm>
            <a:custGeom>
              <a:avLst/>
              <a:gdLst>
                <a:gd name="T0" fmla="*/ 114 w 148"/>
                <a:gd name="T1" fmla="*/ 248 h 248"/>
                <a:gd name="T2" fmla="*/ 59 w 148"/>
                <a:gd name="T3" fmla="*/ 160 h 248"/>
                <a:gd name="T4" fmla="*/ 31 w 148"/>
                <a:gd name="T5" fmla="*/ 188 h 248"/>
                <a:gd name="T6" fmla="*/ 31 w 148"/>
                <a:gd name="T7" fmla="*/ 248 h 248"/>
                <a:gd name="T8" fmla="*/ 0 w 148"/>
                <a:gd name="T9" fmla="*/ 248 h 248"/>
                <a:gd name="T10" fmla="*/ 0 w 148"/>
                <a:gd name="T11" fmla="*/ 0 h 248"/>
                <a:gd name="T12" fmla="*/ 31 w 148"/>
                <a:gd name="T13" fmla="*/ 0 h 248"/>
                <a:gd name="T14" fmla="*/ 31 w 148"/>
                <a:gd name="T15" fmla="*/ 153 h 248"/>
                <a:gd name="T16" fmla="*/ 99 w 148"/>
                <a:gd name="T17" fmla="*/ 72 h 248"/>
                <a:gd name="T18" fmla="*/ 135 w 148"/>
                <a:gd name="T19" fmla="*/ 72 h 248"/>
                <a:gd name="T20" fmla="*/ 79 w 148"/>
                <a:gd name="T21" fmla="*/ 139 h 248"/>
                <a:gd name="T22" fmla="*/ 148 w 148"/>
                <a:gd name="T23" fmla="*/ 248 h 248"/>
                <a:gd name="T24" fmla="*/ 114 w 148"/>
                <a:gd name="T25"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248">
                  <a:moveTo>
                    <a:pt x="114" y="248"/>
                  </a:moveTo>
                  <a:lnTo>
                    <a:pt x="59" y="160"/>
                  </a:lnTo>
                  <a:lnTo>
                    <a:pt x="31" y="188"/>
                  </a:lnTo>
                  <a:lnTo>
                    <a:pt x="31" y="248"/>
                  </a:lnTo>
                  <a:lnTo>
                    <a:pt x="0" y="248"/>
                  </a:lnTo>
                  <a:lnTo>
                    <a:pt x="0" y="0"/>
                  </a:lnTo>
                  <a:lnTo>
                    <a:pt x="31" y="0"/>
                  </a:lnTo>
                  <a:lnTo>
                    <a:pt x="31" y="153"/>
                  </a:lnTo>
                  <a:lnTo>
                    <a:pt x="99" y="72"/>
                  </a:lnTo>
                  <a:lnTo>
                    <a:pt x="135" y="72"/>
                  </a:lnTo>
                  <a:lnTo>
                    <a:pt x="79" y="139"/>
                  </a:lnTo>
                  <a:lnTo>
                    <a:pt x="148" y="248"/>
                  </a:lnTo>
                  <a:lnTo>
                    <a:pt x="114" y="2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36" name="Freeform 127"/>
            <p:cNvSpPr>
              <a:spLocks/>
            </p:cNvSpPr>
            <p:nvPr/>
          </p:nvSpPr>
          <p:spPr bwMode="auto">
            <a:xfrm>
              <a:off x="5651" y="3308"/>
              <a:ext cx="32" cy="42"/>
            </a:xfrm>
            <a:custGeom>
              <a:avLst/>
              <a:gdLst>
                <a:gd name="T0" fmla="*/ 31 w 143"/>
                <a:gd name="T1" fmla="*/ 0 h 179"/>
                <a:gd name="T2" fmla="*/ 31 w 143"/>
                <a:gd name="T3" fmla="*/ 112 h 179"/>
                <a:gd name="T4" fmla="*/ 67 w 143"/>
                <a:gd name="T5" fmla="*/ 153 h 179"/>
                <a:gd name="T6" fmla="*/ 95 w 143"/>
                <a:gd name="T7" fmla="*/ 144 h 179"/>
                <a:gd name="T8" fmla="*/ 112 w 143"/>
                <a:gd name="T9" fmla="*/ 123 h 179"/>
                <a:gd name="T10" fmla="*/ 112 w 143"/>
                <a:gd name="T11" fmla="*/ 0 h 179"/>
                <a:gd name="T12" fmla="*/ 143 w 143"/>
                <a:gd name="T13" fmla="*/ 0 h 179"/>
                <a:gd name="T14" fmla="*/ 143 w 143"/>
                <a:gd name="T15" fmla="*/ 176 h 179"/>
                <a:gd name="T16" fmla="*/ 112 w 143"/>
                <a:gd name="T17" fmla="*/ 176 h 179"/>
                <a:gd name="T18" fmla="*/ 112 w 143"/>
                <a:gd name="T19" fmla="*/ 151 h 179"/>
                <a:gd name="T20" fmla="*/ 91 w 143"/>
                <a:gd name="T21" fmla="*/ 170 h 179"/>
                <a:gd name="T22" fmla="*/ 60 w 143"/>
                <a:gd name="T23" fmla="*/ 179 h 179"/>
                <a:gd name="T24" fmla="*/ 16 w 143"/>
                <a:gd name="T25" fmla="*/ 162 h 179"/>
                <a:gd name="T26" fmla="*/ 0 w 143"/>
                <a:gd name="T27" fmla="*/ 115 h 179"/>
                <a:gd name="T28" fmla="*/ 0 w 143"/>
                <a:gd name="T29" fmla="*/ 0 h 179"/>
                <a:gd name="T30" fmla="*/ 31 w 143"/>
                <a:gd name="T3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179">
                  <a:moveTo>
                    <a:pt x="31" y="0"/>
                  </a:moveTo>
                  <a:lnTo>
                    <a:pt x="31" y="112"/>
                  </a:lnTo>
                  <a:cubicBezTo>
                    <a:pt x="31" y="139"/>
                    <a:pt x="43" y="153"/>
                    <a:pt x="67" y="153"/>
                  </a:cubicBezTo>
                  <a:cubicBezTo>
                    <a:pt x="77" y="153"/>
                    <a:pt x="86" y="150"/>
                    <a:pt x="95" y="144"/>
                  </a:cubicBezTo>
                  <a:cubicBezTo>
                    <a:pt x="104" y="138"/>
                    <a:pt x="109" y="131"/>
                    <a:pt x="112" y="123"/>
                  </a:cubicBezTo>
                  <a:lnTo>
                    <a:pt x="112" y="0"/>
                  </a:lnTo>
                  <a:lnTo>
                    <a:pt x="143" y="0"/>
                  </a:lnTo>
                  <a:lnTo>
                    <a:pt x="143" y="176"/>
                  </a:lnTo>
                  <a:lnTo>
                    <a:pt x="112" y="176"/>
                  </a:lnTo>
                  <a:lnTo>
                    <a:pt x="112" y="151"/>
                  </a:lnTo>
                  <a:cubicBezTo>
                    <a:pt x="108" y="158"/>
                    <a:pt x="101" y="164"/>
                    <a:pt x="91" y="170"/>
                  </a:cubicBezTo>
                  <a:cubicBezTo>
                    <a:pt x="80" y="176"/>
                    <a:pt x="70" y="179"/>
                    <a:pt x="60" y="179"/>
                  </a:cubicBezTo>
                  <a:cubicBezTo>
                    <a:pt x="41" y="179"/>
                    <a:pt x="26" y="173"/>
                    <a:pt x="16" y="162"/>
                  </a:cubicBezTo>
                  <a:cubicBezTo>
                    <a:pt x="5" y="151"/>
                    <a:pt x="0" y="135"/>
                    <a:pt x="0" y="115"/>
                  </a:cubicBezTo>
                  <a:lnTo>
                    <a:pt x="0" y="0"/>
                  </a:lnTo>
                  <a:lnTo>
                    <a:pt x="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37" name="Freeform 128"/>
            <p:cNvSpPr>
              <a:spLocks/>
            </p:cNvSpPr>
            <p:nvPr/>
          </p:nvSpPr>
          <p:spPr bwMode="auto">
            <a:xfrm>
              <a:off x="5693" y="3307"/>
              <a:ext cx="53" cy="42"/>
            </a:xfrm>
            <a:custGeom>
              <a:avLst/>
              <a:gdLst>
                <a:gd name="T0" fmla="*/ 203 w 234"/>
                <a:gd name="T1" fmla="*/ 180 h 180"/>
                <a:gd name="T2" fmla="*/ 203 w 234"/>
                <a:gd name="T3" fmla="*/ 68 h 180"/>
                <a:gd name="T4" fmla="*/ 167 w 234"/>
                <a:gd name="T5" fmla="*/ 27 h 180"/>
                <a:gd name="T6" fmla="*/ 146 w 234"/>
                <a:gd name="T7" fmla="*/ 34 h 180"/>
                <a:gd name="T8" fmla="*/ 133 w 234"/>
                <a:gd name="T9" fmla="*/ 50 h 180"/>
                <a:gd name="T10" fmla="*/ 133 w 234"/>
                <a:gd name="T11" fmla="*/ 180 h 180"/>
                <a:gd name="T12" fmla="*/ 101 w 234"/>
                <a:gd name="T13" fmla="*/ 180 h 180"/>
                <a:gd name="T14" fmla="*/ 101 w 234"/>
                <a:gd name="T15" fmla="*/ 55 h 180"/>
                <a:gd name="T16" fmla="*/ 92 w 234"/>
                <a:gd name="T17" fmla="*/ 34 h 180"/>
                <a:gd name="T18" fmla="*/ 66 w 234"/>
                <a:gd name="T19" fmla="*/ 27 h 180"/>
                <a:gd name="T20" fmla="*/ 46 w 234"/>
                <a:gd name="T21" fmla="*/ 34 h 180"/>
                <a:gd name="T22" fmla="*/ 31 w 234"/>
                <a:gd name="T23" fmla="*/ 50 h 180"/>
                <a:gd name="T24" fmla="*/ 31 w 234"/>
                <a:gd name="T25" fmla="*/ 180 h 180"/>
                <a:gd name="T26" fmla="*/ 0 w 234"/>
                <a:gd name="T27" fmla="*/ 180 h 180"/>
                <a:gd name="T28" fmla="*/ 0 w 234"/>
                <a:gd name="T29" fmla="*/ 4 h 180"/>
                <a:gd name="T30" fmla="*/ 20 w 234"/>
                <a:gd name="T31" fmla="*/ 4 h 180"/>
                <a:gd name="T32" fmla="*/ 30 w 234"/>
                <a:gd name="T33" fmla="*/ 24 h 180"/>
                <a:gd name="T34" fmla="*/ 75 w 234"/>
                <a:gd name="T35" fmla="*/ 0 h 180"/>
                <a:gd name="T36" fmla="*/ 128 w 234"/>
                <a:gd name="T37" fmla="*/ 24 h 180"/>
                <a:gd name="T38" fmla="*/ 148 w 234"/>
                <a:gd name="T39" fmla="*/ 7 h 180"/>
                <a:gd name="T40" fmla="*/ 177 w 234"/>
                <a:gd name="T41" fmla="*/ 0 h 180"/>
                <a:gd name="T42" fmla="*/ 219 w 234"/>
                <a:gd name="T43" fmla="*/ 17 h 180"/>
                <a:gd name="T44" fmla="*/ 234 w 234"/>
                <a:gd name="T45" fmla="*/ 62 h 180"/>
                <a:gd name="T46" fmla="*/ 234 w 234"/>
                <a:gd name="T47" fmla="*/ 180 h 180"/>
                <a:gd name="T48" fmla="*/ 203 w 234"/>
                <a:gd name="T4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4" h="180">
                  <a:moveTo>
                    <a:pt x="203" y="180"/>
                  </a:moveTo>
                  <a:lnTo>
                    <a:pt x="203" y="68"/>
                  </a:lnTo>
                  <a:cubicBezTo>
                    <a:pt x="203" y="41"/>
                    <a:pt x="191" y="27"/>
                    <a:pt x="167" y="27"/>
                  </a:cubicBezTo>
                  <a:cubicBezTo>
                    <a:pt x="160" y="27"/>
                    <a:pt x="153" y="29"/>
                    <a:pt x="146" y="34"/>
                  </a:cubicBezTo>
                  <a:cubicBezTo>
                    <a:pt x="140" y="38"/>
                    <a:pt x="135" y="44"/>
                    <a:pt x="133" y="50"/>
                  </a:cubicBezTo>
                  <a:lnTo>
                    <a:pt x="133" y="180"/>
                  </a:lnTo>
                  <a:lnTo>
                    <a:pt x="101" y="180"/>
                  </a:lnTo>
                  <a:lnTo>
                    <a:pt x="101" y="55"/>
                  </a:lnTo>
                  <a:cubicBezTo>
                    <a:pt x="101" y="46"/>
                    <a:pt x="98" y="39"/>
                    <a:pt x="92" y="34"/>
                  </a:cubicBezTo>
                  <a:cubicBezTo>
                    <a:pt x="85" y="29"/>
                    <a:pt x="77" y="27"/>
                    <a:pt x="66" y="27"/>
                  </a:cubicBezTo>
                  <a:cubicBezTo>
                    <a:pt x="60" y="27"/>
                    <a:pt x="53" y="29"/>
                    <a:pt x="46" y="34"/>
                  </a:cubicBezTo>
                  <a:cubicBezTo>
                    <a:pt x="39" y="39"/>
                    <a:pt x="34" y="44"/>
                    <a:pt x="31" y="50"/>
                  </a:cubicBezTo>
                  <a:lnTo>
                    <a:pt x="31" y="180"/>
                  </a:lnTo>
                  <a:lnTo>
                    <a:pt x="0" y="180"/>
                  </a:lnTo>
                  <a:lnTo>
                    <a:pt x="0" y="4"/>
                  </a:lnTo>
                  <a:lnTo>
                    <a:pt x="20" y="4"/>
                  </a:lnTo>
                  <a:lnTo>
                    <a:pt x="30" y="24"/>
                  </a:lnTo>
                  <a:cubicBezTo>
                    <a:pt x="42" y="8"/>
                    <a:pt x="57" y="0"/>
                    <a:pt x="75" y="0"/>
                  </a:cubicBezTo>
                  <a:cubicBezTo>
                    <a:pt x="101" y="0"/>
                    <a:pt x="118" y="8"/>
                    <a:pt x="128" y="24"/>
                  </a:cubicBezTo>
                  <a:cubicBezTo>
                    <a:pt x="132" y="17"/>
                    <a:pt x="138" y="12"/>
                    <a:pt x="148" y="7"/>
                  </a:cubicBezTo>
                  <a:cubicBezTo>
                    <a:pt x="157" y="3"/>
                    <a:pt x="167" y="0"/>
                    <a:pt x="177" y="0"/>
                  </a:cubicBezTo>
                  <a:cubicBezTo>
                    <a:pt x="195" y="0"/>
                    <a:pt x="210" y="6"/>
                    <a:pt x="219" y="17"/>
                  </a:cubicBezTo>
                  <a:cubicBezTo>
                    <a:pt x="229" y="27"/>
                    <a:pt x="234" y="43"/>
                    <a:pt x="234" y="62"/>
                  </a:cubicBezTo>
                  <a:lnTo>
                    <a:pt x="234" y="180"/>
                  </a:lnTo>
                  <a:lnTo>
                    <a:pt x="203" y="1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38" name="Freeform 129"/>
            <p:cNvSpPr>
              <a:spLocks/>
            </p:cNvSpPr>
            <p:nvPr/>
          </p:nvSpPr>
          <p:spPr bwMode="auto">
            <a:xfrm>
              <a:off x="5758" y="3339"/>
              <a:ext cx="13" cy="24"/>
            </a:xfrm>
            <a:custGeom>
              <a:avLst/>
              <a:gdLst>
                <a:gd name="T0" fmla="*/ 8 w 56"/>
                <a:gd name="T1" fmla="*/ 105 h 105"/>
                <a:gd name="T2" fmla="*/ 0 w 56"/>
                <a:gd name="T3" fmla="*/ 93 h 105"/>
                <a:gd name="T4" fmla="*/ 28 w 56"/>
                <a:gd name="T5" fmla="*/ 54 h 105"/>
                <a:gd name="T6" fmla="*/ 23 w 56"/>
                <a:gd name="T7" fmla="*/ 39 h 105"/>
                <a:gd name="T8" fmla="*/ 9 w 56"/>
                <a:gd name="T9" fmla="*/ 20 h 105"/>
                <a:gd name="T10" fmla="*/ 16 w 56"/>
                <a:gd name="T11" fmla="*/ 6 h 105"/>
                <a:gd name="T12" fmla="*/ 33 w 56"/>
                <a:gd name="T13" fmla="*/ 0 h 105"/>
                <a:gd name="T14" fmla="*/ 49 w 56"/>
                <a:gd name="T15" fmla="*/ 8 h 105"/>
                <a:gd name="T16" fmla="*/ 56 w 56"/>
                <a:gd name="T17" fmla="*/ 26 h 105"/>
                <a:gd name="T18" fmla="*/ 47 w 56"/>
                <a:gd name="T19" fmla="*/ 66 h 105"/>
                <a:gd name="T20" fmla="*/ 8 w 56"/>
                <a:gd name="T21"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105">
                  <a:moveTo>
                    <a:pt x="8" y="105"/>
                  </a:moveTo>
                  <a:lnTo>
                    <a:pt x="0" y="93"/>
                  </a:lnTo>
                  <a:cubicBezTo>
                    <a:pt x="19" y="78"/>
                    <a:pt x="28" y="65"/>
                    <a:pt x="28" y="54"/>
                  </a:cubicBezTo>
                  <a:cubicBezTo>
                    <a:pt x="28" y="49"/>
                    <a:pt x="27" y="44"/>
                    <a:pt x="23" y="39"/>
                  </a:cubicBezTo>
                  <a:cubicBezTo>
                    <a:pt x="14" y="35"/>
                    <a:pt x="9" y="28"/>
                    <a:pt x="9" y="20"/>
                  </a:cubicBezTo>
                  <a:cubicBezTo>
                    <a:pt x="9" y="14"/>
                    <a:pt x="11" y="9"/>
                    <a:pt x="16" y="6"/>
                  </a:cubicBezTo>
                  <a:cubicBezTo>
                    <a:pt x="20" y="2"/>
                    <a:pt x="26" y="0"/>
                    <a:pt x="33" y="0"/>
                  </a:cubicBezTo>
                  <a:cubicBezTo>
                    <a:pt x="39" y="0"/>
                    <a:pt x="44" y="3"/>
                    <a:pt x="49" y="8"/>
                  </a:cubicBezTo>
                  <a:cubicBezTo>
                    <a:pt x="54" y="13"/>
                    <a:pt x="56" y="19"/>
                    <a:pt x="56" y="26"/>
                  </a:cubicBezTo>
                  <a:cubicBezTo>
                    <a:pt x="56" y="41"/>
                    <a:pt x="53" y="54"/>
                    <a:pt x="47" y="66"/>
                  </a:cubicBezTo>
                  <a:cubicBezTo>
                    <a:pt x="41" y="77"/>
                    <a:pt x="28" y="90"/>
                    <a:pt x="8" y="10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39" name="Freeform 130"/>
            <p:cNvSpPr>
              <a:spLocks/>
            </p:cNvSpPr>
            <p:nvPr/>
          </p:nvSpPr>
          <p:spPr bwMode="auto">
            <a:xfrm>
              <a:off x="5790" y="3308"/>
              <a:ext cx="37" cy="42"/>
            </a:xfrm>
            <a:custGeom>
              <a:avLst/>
              <a:gdLst>
                <a:gd name="T0" fmla="*/ 83 w 160"/>
                <a:gd name="T1" fmla="*/ 180 h 180"/>
                <a:gd name="T2" fmla="*/ 75 w 160"/>
                <a:gd name="T3" fmla="*/ 180 h 180"/>
                <a:gd name="T4" fmla="*/ 0 w 160"/>
                <a:gd name="T5" fmla="*/ 0 h 180"/>
                <a:gd name="T6" fmla="*/ 34 w 160"/>
                <a:gd name="T7" fmla="*/ 0 h 180"/>
                <a:gd name="T8" fmla="*/ 80 w 160"/>
                <a:gd name="T9" fmla="*/ 123 h 180"/>
                <a:gd name="T10" fmla="*/ 128 w 160"/>
                <a:gd name="T11" fmla="*/ 0 h 180"/>
                <a:gd name="T12" fmla="*/ 160 w 160"/>
                <a:gd name="T13" fmla="*/ 0 h 180"/>
                <a:gd name="T14" fmla="*/ 83 w 160"/>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180">
                  <a:moveTo>
                    <a:pt x="83" y="180"/>
                  </a:moveTo>
                  <a:lnTo>
                    <a:pt x="75" y="180"/>
                  </a:lnTo>
                  <a:lnTo>
                    <a:pt x="0" y="0"/>
                  </a:lnTo>
                  <a:lnTo>
                    <a:pt x="34" y="0"/>
                  </a:lnTo>
                  <a:lnTo>
                    <a:pt x="80" y="123"/>
                  </a:lnTo>
                  <a:lnTo>
                    <a:pt x="128" y="0"/>
                  </a:lnTo>
                  <a:lnTo>
                    <a:pt x="160" y="0"/>
                  </a:lnTo>
                  <a:lnTo>
                    <a:pt x="83" y="1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40" name="Freeform 131"/>
            <p:cNvSpPr>
              <a:spLocks noEditPoints="1"/>
            </p:cNvSpPr>
            <p:nvPr/>
          </p:nvSpPr>
          <p:spPr bwMode="auto">
            <a:xfrm>
              <a:off x="5828" y="3287"/>
              <a:ext cx="37" cy="78"/>
            </a:xfrm>
            <a:custGeom>
              <a:avLst/>
              <a:gdLst>
                <a:gd name="T0" fmla="*/ 88 w 162"/>
                <a:gd name="T1" fmla="*/ 295 h 334"/>
                <a:gd name="T2" fmla="*/ 62 w 162"/>
                <a:gd name="T3" fmla="*/ 323 h 334"/>
                <a:gd name="T4" fmla="*/ 19 w 162"/>
                <a:gd name="T5" fmla="*/ 334 h 334"/>
                <a:gd name="T6" fmla="*/ 19 w 162"/>
                <a:gd name="T7" fmla="*/ 307 h 334"/>
                <a:gd name="T8" fmla="*/ 52 w 162"/>
                <a:gd name="T9" fmla="*/ 297 h 334"/>
                <a:gd name="T10" fmla="*/ 66 w 162"/>
                <a:gd name="T11" fmla="*/ 275 h 334"/>
                <a:gd name="T12" fmla="*/ 61 w 162"/>
                <a:gd name="T13" fmla="*/ 247 h 334"/>
                <a:gd name="T14" fmla="*/ 48 w 162"/>
                <a:gd name="T15" fmla="*/ 212 h 334"/>
                <a:gd name="T16" fmla="*/ 0 w 162"/>
                <a:gd name="T17" fmla="*/ 90 h 334"/>
                <a:gd name="T18" fmla="*/ 32 w 162"/>
                <a:gd name="T19" fmla="*/ 90 h 334"/>
                <a:gd name="T20" fmla="*/ 84 w 162"/>
                <a:gd name="T21" fmla="*/ 226 h 334"/>
                <a:gd name="T22" fmla="*/ 130 w 162"/>
                <a:gd name="T23" fmla="*/ 90 h 334"/>
                <a:gd name="T24" fmla="*/ 162 w 162"/>
                <a:gd name="T25" fmla="*/ 90 h 334"/>
                <a:gd name="T26" fmla="*/ 88 w 162"/>
                <a:gd name="T27" fmla="*/ 295 h 334"/>
                <a:gd name="T28" fmla="*/ 122 w 162"/>
                <a:gd name="T29" fmla="*/ 0 h 334"/>
                <a:gd name="T30" fmla="*/ 85 w 162"/>
                <a:gd name="T31" fmla="*/ 55 h 334"/>
                <a:gd name="T32" fmla="*/ 62 w 162"/>
                <a:gd name="T33" fmla="*/ 55 h 334"/>
                <a:gd name="T34" fmla="*/ 90 w 162"/>
                <a:gd name="T35" fmla="*/ 0 h 334"/>
                <a:gd name="T36" fmla="*/ 122 w 162"/>
                <a:gd name="T37"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2" h="334">
                  <a:moveTo>
                    <a:pt x="88" y="295"/>
                  </a:moveTo>
                  <a:cubicBezTo>
                    <a:pt x="84" y="307"/>
                    <a:pt x="75" y="316"/>
                    <a:pt x="62" y="323"/>
                  </a:cubicBezTo>
                  <a:cubicBezTo>
                    <a:pt x="49" y="331"/>
                    <a:pt x="35" y="334"/>
                    <a:pt x="19" y="334"/>
                  </a:cubicBezTo>
                  <a:lnTo>
                    <a:pt x="19" y="307"/>
                  </a:lnTo>
                  <a:cubicBezTo>
                    <a:pt x="32" y="307"/>
                    <a:pt x="43" y="304"/>
                    <a:pt x="52" y="297"/>
                  </a:cubicBezTo>
                  <a:cubicBezTo>
                    <a:pt x="62" y="291"/>
                    <a:pt x="66" y="284"/>
                    <a:pt x="66" y="275"/>
                  </a:cubicBezTo>
                  <a:cubicBezTo>
                    <a:pt x="66" y="266"/>
                    <a:pt x="65" y="256"/>
                    <a:pt x="61" y="247"/>
                  </a:cubicBezTo>
                  <a:cubicBezTo>
                    <a:pt x="58" y="237"/>
                    <a:pt x="53" y="226"/>
                    <a:pt x="48" y="212"/>
                  </a:cubicBezTo>
                  <a:lnTo>
                    <a:pt x="0" y="90"/>
                  </a:lnTo>
                  <a:lnTo>
                    <a:pt x="32" y="90"/>
                  </a:lnTo>
                  <a:lnTo>
                    <a:pt x="84" y="226"/>
                  </a:lnTo>
                  <a:lnTo>
                    <a:pt x="130" y="90"/>
                  </a:lnTo>
                  <a:lnTo>
                    <a:pt x="162" y="90"/>
                  </a:lnTo>
                  <a:lnTo>
                    <a:pt x="88" y="295"/>
                  </a:lnTo>
                  <a:close/>
                  <a:moveTo>
                    <a:pt x="122" y="0"/>
                  </a:moveTo>
                  <a:lnTo>
                    <a:pt x="85" y="55"/>
                  </a:lnTo>
                  <a:lnTo>
                    <a:pt x="62" y="55"/>
                  </a:lnTo>
                  <a:lnTo>
                    <a:pt x="90" y="0"/>
                  </a:lnTo>
                  <a:lnTo>
                    <a:pt x="1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41" name="Freeform 132"/>
            <p:cNvSpPr>
              <a:spLocks/>
            </p:cNvSpPr>
            <p:nvPr/>
          </p:nvSpPr>
          <p:spPr bwMode="auto">
            <a:xfrm>
              <a:off x="5865" y="3308"/>
              <a:ext cx="37" cy="42"/>
            </a:xfrm>
            <a:custGeom>
              <a:avLst/>
              <a:gdLst>
                <a:gd name="T0" fmla="*/ 84 w 161"/>
                <a:gd name="T1" fmla="*/ 180 h 180"/>
                <a:gd name="T2" fmla="*/ 76 w 161"/>
                <a:gd name="T3" fmla="*/ 180 h 180"/>
                <a:gd name="T4" fmla="*/ 0 w 161"/>
                <a:gd name="T5" fmla="*/ 0 h 180"/>
                <a:gd name="T6" fmla="*/ 34 w 161"/>
                <a:gd name="T7" fmla="*/ 0 h 180"/>
                <a:gd name="T8" fmla="*/ 81 w 161"/>
                <a:gd name="T9" fmla="*/ 123 h 180"/>
                <a:gd name="T10" fmla="*/ 128 w 161"/>
                <a:gd name="T11" fmla="*/ 0 h 180"/>
                <a:gd name="T12" fmla="*/ 161 w 161"/>
                <a:gd name="T13" fmla="*/ 0 h 180"/>
                <a:gd name="T14" fmla="*/ 84 w 161"/>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80">
                  <a:moveTo>
                    <a:pt x="84" y="180"/>
                  </a:moveTo>
                  <a:lnTo>
                    <a:pt x="76" y="180"/>
                  </a:lnTo>
                  <a:lnTo>
                    <a:pt x="0" y="0"/>
                  </a:lnTo>
                  <a:lnTo>
                    <a:pt x="34" y="0"/>
                  </a:lnTo>
                  <a:lnTo>
                    <a:pt x="81" y="123"/>
                  </a:lnTo>
                  <a:lnTo>
                    <a:pt x="128" y="0"/>
                  </a:lnTo>
                  <a:lnTo>
                    <a:pt x="161" y="0"/>
                  </a:lnTo>
                  <a:lnTo>
                    <a:pt x="84" y="1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42" name="Freeform 133"/>
            <p:cNvSpPr>
              <a:spLocks noEditPoints="1"/>
            </p:cNvSpPr>
            <p:nvPr/>
          </p:nvSpPr>
          <p:spPr bwMode="auto">
            <a:xfrm>
              <a:off x="5905" y="3307"/>
              <a:ext cx="36" cy="43"/>
            </a:xfrm>
            <a:custGeom>
              <a:avLst/>
              <a:gdLst>
                <a:gd name="T0" fmla="*/ 0 w 159"/>
                <a:gd name="T1" fmla="*/ 91 h 183"/>
                <a:gd name="T2" fmla="*/ 22 w 159"/>
                <a:gd name="T3" fmla="*/ 25 h 183"/>
                <a:gd name="T4" fmla="*/ 79 w 159"/>
                <a:gd name="T5" fmla="*/ 0 h 183"/>
                <a:gd name="T6" fmla="*/ 138 w 159"/>
                <a:gd name="T7" fmla="*/ 24 h 183"/>
                <a:gd name="T8" fmla="*/ 159 w 159"/>
                <a:gd name="T9" fmla="*/ 91 h 183"/>
                <a:gd name="T10" fmla="*/ 137 w 159"/>
                <a:gd name="T11" fmla="*/ 158 h 183"/>
                <a:gd name="T12" fmla="*/ 79 w 159"/>
                <a:gd name="T13" fmla="*/ 183 h 183"/>
                <a:gd name="T14" fmla="*/ 21 w 159"/>
                <a:gd name="T15" fmla="*/ 158 h 183"/>
                <a:gd name="T16" fmla="*/ 0 w 159"/>
                <a:gd name="T17" fmla="*/ 91 h 183"/>
                <a:gd name="T18" fmla="*/ 32 w 159"/>
                <a:gd name="T19" fmla="*/ 91 h 183"/>
                <a:gd name="T20" fmla="*/ 79 w 159"/>
                <a:gd name="T21" fmla="*/ 157 h 183"/>
                <a:gd name="T22" fmla="*/ 113 w 159"/>
                <a:gd name="T23" fmla="*/ 140 h 183"/>
                <a:gd name="T24" fmla="*/ 126 w 159"/>
                <a:gd name="T25" fmla="*/ 91 h 183"/>
                <a:gd name="T26" fmla="*/ 79 w 159"/>
                <a:gd name="T27" fmla="*/ 26 h 183"/>
                <a:gd name="T28" fmla="*/ 45 w 159"/>
                <a:gd name="T29" fmla="*/ 43 h 183"/>
                <a:gd name="T30" fmla="*/ 32 w 159"/>
                <a:gd name="T31" fmla="*/ 91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9" h="183">
                  <a:moveTo>
                    <a:pt x="0" y="91"/>
                  </a:moveTo>
                  <a:cubicBezTo>
                    <a:pt x="0" y="64"/>
                    <a:pt x="7" y="42"/>
                    <a:pt x="22" y="25"/>
                  </a:cubicBezTo>
                  <a:cubicBezTo>
                    <a:pt x="36" y="9"/>
                    <a:pt x="55" y="0"/>
                    <a:pt x="79" y="0"/>
                  </a:cubicBezTo>
                  <a:cubicBezTo>
                    <a:pt x="104" y="0"/>
                    <a:pt x="124" y="8"/>
                    <a:pt x="138" y="24"/>
                  </a:cubicBezTo>
                  <a:cubicBezTo>
                    <a:pt x="152" y="40"/>
                    <a:pt x="159" y="63"/>
                    <a:pt x="159" y="91"/>
                  </a:cubicBezTo>
                  <a:cubicBezTo>
                    <a:pt x="159" y="120"/>
                    <a:pt x="152" y="142"/>
                    <a:pt x="137" y="158"/>
                  </a:cubicBezTo>
                  <a:cubicBezTo>
                    <a:pt x="123" y="175"/>
                    <a:pt x="104" y="183"/>
                    <a:pt x="79" y="183"/>
                  </a:cubicBezTo>
                  <a:cubicBezTo>
                    <a:pt x="54" y="183"/>
                    <a:pt x="35" y="175"/>
                    <a:pt x="21" y="158"/>
                  </a:cubicBezTo>
                  <a:cubicBezTo>
                    <a:pt x="7" y="141"/>
                    <a:pt x="0" y="119"/>
                    <a:pt x="0" y="91"/>
                  </a:cubicBezTo>
                  <a:close/>
                  <a:moveTo>
                    <a:pt x="32" y="91"/>
                  </a:moveTo>
                  <a:cubicBezTo>
                    <a:pt x="32" y="135"/>
                    <a:pt x="48" y="157"/>
                    <a:pt x="79" y="157"/>
                  </a:cubicBezTo>
                  <a:cubicBezTo>
                    <a:pt x="94" y="157"/>
                    <a:pt x="105" y="151"/>
                    <a:pt x="113" y="140"/>
                  </a:cubicBezTo>
                  <a:cubicBezTo>
                    <a:pt x="122" y="128"/>
                    <a:pt x="126" y="112"/>
                    <a:pt x="126" y="91"/>
                  </a:cubicBezTo>
                  <a:cubicBezTo>
                    <a:pt x="126" y="48"/>
                    <a:pt x="110" y="26"/>
                    <a:pt x="79" y="26"/>
                  </a:cubicBezTo>
                  <a:cubicBezTo>
                    <a:pt x="65" y="26"/>
                    <a:pt x="54" y="32"/>
                    <a:pt x="45" y="43"/>
                  </a:cubicBezTo>
                  <a:cubicBezTo>
                    <a:pt x="37" y="55"/>
                    <a:pt x="32" y="71"/>
                    <a:pt x="32" y="9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43" name="Freeform 134"/>
            <p:cNvSpPr>
              <a:spLocks noEditPoints="1"/>
            </p:cNvSpPr>
            <p:nvPr/>
          </p:nvSpPr>
          <p:spPr bwMode="auto">
            <a:xfrm>
              <a:off x="5943" y="3292"/>
              <a:ext cx="21" cy="73"/>
            </a:xfrm>
            <a:custGeom>
              <a:avLst/>
              <a:gdLst>
                <a:gd name="T0" fmla="*/ 68 w 88"/>
                <a:gd name="T1" fmla="*/ 0 h 311"/>
                <a:gd name="T2" fmla="*/ 81 w 88"/>
                <a:gd name="T3" fmla="*/ 6 h 311"/>
                <a:gd name="T4" fmla="*/ 87 w 88"/>
                <a:gd name="T5" fmla="*/ 19 h 311"/>
                <a:gd name="T6" fmla="*/ 81 w 88"/>
                <a:gd name="T7" fmla="*/ 33 h 311"/>
                <a:gd name="T8" fmla="*/ 68 w 88"/>
                <a:gd name="T9" fmla="*/ 39 h 311"/>
                <a:gd name="T10" fmla="*/ 54 w 88"/>
                <a:gd name="T11" fmla="*/ 33 h 311"/>
                <a:gd name="T12" fmla="*/ 49 w 88"/>
                <a:gd name="T13" fmla="*/ 19 h 311"/>
                <a:gd name="T14" fmla="*/ 54 w 88"/>
                <a:gd name="T15" fmla="*/ 6 h 311"/>
                <a:gd name="T16" fmla="*/ 68 w 88"/>
                <a:gd name="T17" fmla="*/ 0 h 311"/>
                <a:gd name="T18" fmla="*/ 0 w 88"/>
                <a:gd name="T19" fmla="*/ 311 h 311"/>
                <a:gd name="T20" fmla="*/ 0 w 88"/>
                <a:gd name="T21" fmla="*/ 284 h 311"/>
                <a:gd name="T22" fmla="*/ 44 w 88"/>
                <a:gd name="T23" fmla="*/ 274 h 311"/>
                <a:gd name="T24" fmla="*/ 56 w 88"/>
                <a:gd name="T25" fmla="*/ 242 h 311"/>
                <a:gd name="T26" fmla="*/ 56 w 88"/>
                <a:gd name="T27" fmla="*/ 93 h 311"/>
                <a:gd name="T28" fmla="*/ 21 w 88"/>
                <a:gd name="T29" fmla="*/ 93 h 311"/>
                <a:gd name="T30" fmla="*/ 21 w 88"/>
                <a:gd name="T31" fmla="*/ 67 h 311"/>
                <a:gd name="T32" fmla="*/ 88 w 88"/>
                <a:gd name="T33" fmla="*/ 67 h 311"/>
                <a:gd name="T34" fmla="*/ 88 w 88"/>
                <a:gd name="T35" fmla="*/ 241 h 311"/>
                <a:gd name="T36" fmla="*/ 66 w 88"/>
                <a:gd name="T37" fmla="*/ 294 h 311"/>
                <a:gd name="T38" fmla="*/ 0 w 88"/>
                <a:gd name="T39"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8" h="311">
                  <a:moveTo>
                    <a:pt x="68" y="0"/>
                  </a:moveTo>
                  <a:cubicBezTo>
                    <a:pt x="73" y="0"/>
                    <a:pt x="78" y="2"/>
                    <a:pt x="81" y="6"/>
                  </a:cubicBezTo>
                  <a:cubicBezTo>
                    <a:pt x="85" y="10"/>
                    <a:pt x="87" y="14"/>
                    <a:pt x="87" y="19"/>
                  </a:cubicBezTo>
                  <a:cubicBezTo>
                    <a:pt x="87" y="25"/>
                    <a:pt x="85" y="29"/>
                    <a:pt x="81" y="33"/>
                  </a:cubicBezTo>
                  <a:cubicBezTo>
                    <a:pt x="78" y="37"/>
                    <a:pt x="73" y="39"/>
                    <a:pt x="68" y="39"/>
                  </a:cubicBezTo>
                  <a:cubicBezTo>
                    <a:pt x="62" y="39"/>
                    <a:pt x="58" y="37"/>
                    <a:pt x="54" y="33"/>
                  </a:cubicBezTo>
                  <a:cubicBezTo>
                    <a:pt x="50" y="29"/>
                    <a:pt x="49" y="25"/>
                    <a:pt x="49" y="19"/>
                  </a:cubicBezTo>
                  <a:cubicBezTo>
                    <a:pt x="49" y="14"/>
                    <a:pt x="50" y="9"/>
                    <a:pt x="54" y="6"/>
                  </a:cubicBezTo>
                  <a:cubicBezTo>
                    <a:pt x="58" y="2"/>
                    <a:pt x="62" y="0"/>
                    <a:pt x="68" y="0"/>
                  </a:cubicBezTo>
                  <a:close/>
                  <a:moveTo>
                    <a:pt x="0" y="311"/>
                  </a:moveTo>
                  <a:lnTo>
                    <a:pt x="0" y="284"/>
                  </a:lnTo>
                  <a:cubicBezTo>
                    <a:pt x="22" y="284"/>
                    <a:pt x="37" y="280"/>
                    <a:pt x="44" y="274"/>
                  </a:cubicBezTo>
                  <a:cubicBezTo>
                    <a:pt x="52" y="267"/>
                    <a:pt x="56" y="257"/>
                    <a:pt x="56" y="242"/>
                  </a:cubicBezTo>
                  <a:lnTo>
                    <a:pt x="56" y="93"/>
                  </a:lnTo>
                  <a:lnTo>
                    <a:pt x="21" y="93"/>
                  </a:lnTo>
                  <a:lnTo>
                    <a:pt x="21" y="67"/>
                  </a:lnTo>
                  <a:lnTo>
                    <a:pt x="88" y="67"/>
                  </a:lnTo>
                  <a:lnTo>
                    <a:pt x="88" y="241"/>
                  </a:lnTo>
                  <a:cubicBezTo>
                    <a:pt x="88" y="265"/>
                    <a:pt x="80" y="283"/>
                    <a:pt x="66" y="294"/>
                  </a:cubicBezTo>
                  <a:cubicBezTo>
                    <a:pt x="52" y="306"/>
                    <a:pt x="30" y="311"/>
                    <a:pt x="0" y="31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44" name="Freeform 135"/>
            <p:cNvSpPr>
              <a:spLocks noEditPoints="1"/>
            </p:cNvSpPr>
            <p:nvPr/>
          </p:nvSpPr>
          <p:spPr bwMode="auto">
            <a:xfrm>
              <a:off x="5986" y="3307"/>
              <a:ext cx="35" cy="43"/>
            </a:xfrm>
            <a:custGeom>
              <a:avLst/>
              <a:gdLst>
                <a:gd name="T0" fmla="*/ 109 w 151"/>
                <a:gd name="T1" fmla="*/ 159 h 183"/>
                <a:gd name="T2" fmla="*/ 51 w 151"/>
                <a:gd name="T3" fmla="*/ 183 h 183"/>
                <a:gd name="T4" fmla="*/ 15 w 151"/>
                <a:gd name="T5" fmla="*/ 168 h 183"/>
                <a:gd name="T6" fmla="*/ 0 w 151"/>
                <a:gd name="T7" fmla="*/ 130 h 183"/>
                <a:gd name="T8" fmla="*/ 24 w 151"/>
                <a:gd name="T9" fmla="*/ 85 h 183"/>
                <a:gd name="T10" fmla="*/ 83 w 151"/>
                <a:gd name="T11" fmla="*/ 67 h 183"/>
                <a:gd name="T12" fmla="*/ 106 w 151"/>
                <a:gd name="T13" fmla="*/ 71 h 183"/>
                <a:gd name="T14" fmla="*/ 68 w 151"/>
                <a:gd name="T15" fmla="*/ 28 h 183"/>
                <a:gd name="T16" fmla="*/ 23 w 151"/>
                <a:gd name="T17" fmla="*/ 44 h 183"/>
                <a:gd name="T18" fmla="*/ 9 w 151"/>
                <a:gd name="T19" fmla="*/ 18 h 183"/>
                <a:gd name="T20" fmla="*/ 34 w 151"/>
                <a:gd name="T21" fmla="*/ 6 h 183"/>
                <a:gd name="T22" fmla="*/ 64 w 151"/>
                <a:gd name="T23" fmla="*/ 0 h 183"/>
                <a:gd name="T24" fmla="*/ 119 w 151"/>
                <a:gd name="T25" fmla="*/ 18 h 183"/>
                <a:gd name="T26" fmla="*/ 137 w 151"/>
                <a:gd name="T27" fmla="*/ 73 h 183"/>
                <a:gd name="T28" fmla="*/ 137 w 151"/>
                <a:gd name="T29" fmla="*/ 136 h 183"/>
                <a:gd name="T30" fmla="*/ 151 w 151"/>
                <a:gd name="T31" fmla="*/ 167 h 183"/>
                <a:gd name="T32" fmla="*/ 151 w 151"/>
                <a:gd name="T33" fmla="*/ 183 h 183"/>
                <a:gd name="T34" fmla="*/ 122 w 151"/>
                <a:gd name="T35" fmla="*/ 177 h 183"/>
                <a:gd name="T36" fmla="*/ 109 w 151"/>
                <a:gd name="T37" fmla="*/ 159 h 183"/>
                <a:gd name="T38" fmla="*/ 106 w 151"/>
                <a:gd name="T39" fmla="*/ 93 h 183"/>
                <a:gd name="T40" fmla="*/ 85 w 151"/>
                <a:gd name="T41" fmla="*/ 90 h 183"/>
                <a:gd name="T42" fmla="*/ 46 w 151"/>
                <a:gd name="T43" fmla="*/ 102 h 183"/>
                <a:gd name="T44" fmla="*/ 31 w 151"/>
                <a:gd name="T45" fmla="*/ 131 h 183"/>
                <a:gd name="T46" fmla="*/ 64 w 151"/>
                <a:gd name="T47" fmla="*/ 158 h 183"/>
                <a:gd name="T48" fmla="*/ 106 w 151"/>
                <a:gd name="T49" fmla="*/ 136 h 183"/>
                <a:gd name="T50" fmla="*/ 106 w 151"/>
                <a:gd name="T51" fmla="*/ 9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1" h="183">
                  <a:moveTo>
                    <a:pt x="109" y="159"/>
                  </a:moveTo>
                  <a:cubicBezTo>
                    <a:pt x="96" y="175"/>
                    <a:pt x="77" y="183"/>
                    <a:pt x="51" y="183"/>
                  </a:cubicBezTo>
                  <a:cubicBezTo>
                    <a:pt x="37" y="183"/>
                    <a:pt x="25" y="178"/>
                    <a:pt x="15" y="168"/>
                  </a:cubicBezTo>
                  <a:cubicBezTo>
                    <a:pt x="5" y="158"/>
                    <a:pt x="0" y="145"/>
                    <a:pt x="0" y="130"/>
                  </a:cubicBezTo>
                  <a:cubicBezTo>
                    <a:pt x="0" y="113"/>
                    <a:pt x="8" y="98"/>
                    <a:pt x="24" y="85"/>
                  </a:cubicBezTo>
                  <a:cubicBezTo>
                    <a:pt x="39" y="73"/>
                    <a:pt x="59" y="67"/>
                    <a:pt x="83" y="67"/>
                  </a:cubicBezTo>
                  <a:cubicBezTo>
                    <a:pt x="90" y="67"/>
                    <a:pt x="97" y="68"/>
                    <a:pt x="106" y="71"/>
                  </a:cubicBezTo>
                  <a:cubicBezTo>
                    <a:pt x="106" y="43"/>
                    <a:pt x="93" y="28"/>
                    <a:pt x="68" y="28"/>
                  </a:cubicBezTo>
                  <a:cubicBezTo>
                    <a:pt x="48" y="28"/>
                    <a:pt x="33" y="34"/>
                    <a:pt x="23" y="44"/>
                  </a:cubicBezTo>
                  <a:lnTo>
                    <a:pt x="9" y="18"/>
                  </a:lnTo>
                  <a:cubicBezTo>
                    <a:pt x="15" y="13"/>
                    <a:pt x="23" y="9"/>
                    <a:pt x="34" y="6"/>
                  </a:cubicBezTo>
                  <a:cubicBezTo>
                    <a:pt x="44" y="2"/>
                    <a:pt x="54" y="0"/>
                    <a:pt x="64" y="0"/>
                  </a:cubicBezTo>
                  <a:cubicBezTo>
                    <a:pt x="89" y="0"/>
                    <a:pt x="108" y="6"/>
                    <a:pt x="119" y="18"/>
                  </a:cubicBezTo>
                  <a:cubicBezTo>
                    <a:pt x="131" y="29"/>
                    <a:pt x="137" y="48"/>
                    <a:pt x="137" y="73"/>
                  </a:cubicBezTo>
                  <a:lnTo>
                    <a:pt x="137" y="136"/>
                  </a:lnTo>
                  <a:cubicBezTo>
                    <a:pt x="137" y="152"/>
                    <a:pt x="141" y="162"/>
                    <a:pt x="151" y="167"/>
                  </a:cubicBezTo>
                  <a:lnTo>
                    <a:pt x="151" y="183"/>
                  </a:lnTo>
                  <a:cubicBezTo>
                    <a:pt x="138" y="183"/>
                    <a:pt x="128" y="181"/>
                    <a:pt x="122" y="177"/>
                  </a:cubicBezTo>
                  <a:cubicBezTo>
                    <a:pt x="116" y="174"/>
                    <a:pt x="111" y="168"/>
                    <a:pt x="109" y="159"/>
                  </a:cubicBezTo>
                  <a:close/>
                  <a:moveTo>
                    <a:pt x="106" y="93"/>
                  </a:moveTo>
                  <a:cubicBezTo>
                    <a:pt x="96" y="91"/>
                    <a:pt x="89" y="90"/>
                    <a:pt x="85" y="90"/>
                  </a:cubicBezTo>
                  <a:cubicBezTo>
                    <a:pt x="69" y="90"/>
                    <a:pt x="56" y="94"/>
                    <a:pt x="46" y="102"/>
                  </a:cubicBezTo>
                  <a:cubicBezTo>
                    <a:pt x="36" y="110"/>
                    <a:pt x="31" y="120"/>
                    <a:pt x="31" y="131"/>
                  </a:cubicBezTo>
                  <a:cubicBezTo>
                    <a:pt x="31" y="149"/>
                    <a:pt x="42" y="158"/>
                    <a:pt x="64" y="158"/>
                  </a:cubicBezTo>
                  <a:cubicBezTo>
                    <a:pt x="79" y="158"/>
                    <a:pt x="93" y="151"/>
                    <a:pt x="106" y="136"/>
                  </a:cubicBezTo>
                  <a:lnTo>
                    <a:pt x="106" y="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45" name="Freeform 136"/>
            <p:cNvSpPr>
              <a:spLocks/>
            </p:cNvSpPr>
            <p:nvPr/>
          </p:nvSpPr>
          <p:spPr bwMode="auto">
            <a:xfrm>
              <a:off x="6047" y="3308"/>
              <a:ext cx="37" cy="42"/>
            </a:xfrm>
            <a:custGeom>
              <a:avLst/>
              <a:gdLst>
                <a:gd name="T0" fmla="*/ 84 w 161"/>
                <a:gd name="T1" fmla="*/ 180 h 180"/>
                <a:gd name="T2" fmla="*/ 75 w 161"/>
                <a:gd name="T3" fmla="*/ 180 h 180"/>
                <a:gd name="T4" fmla="*/ 0 w 161"/>
                <a:gd name="T5" fmla="*/ 0 h 180"/>
                <a:gd name="T6" fmla="*/ 34 w 161"/>
                <a:gd name="T7" fmla="*/ 0 h 180"/>
                <a:gd name="T8" fmla="*/ 81 w 161"/>
                <a:gd name="T9" fmla="*/ 123 h 180"/>
                <a:gd name="T10" fmla="*/ 128 w 161"/>
                <a:gd name="T11" fmla="*/ 0 h 180"/>
                <a:gd name="T12" fmla="*/ 161 w 161"/>
                <a:gd name="T13" fmla="*/ 0 h 180"/>
                <a:gd name="T14" fmla="*/ 84 w 161"/>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80">
                  <a:moveTo>
                    <a:pt x="84" y="180"/>
                  </a:moveTo>
                  <a:lnTo>
                    <a:pt x="75" y="180"/>
                  </a:lnTo>
                  <a:lnTo>
                    <a:pt x="0" y="0"/>
                  </a:lnTo>
                  <a:lnTo>
                    <a:pt x="34" y="0"/>
                  </a:lnTo>
                  <a:lnTo>
                    <a:pt x="81" y="123"/>
                  </a:lnTo>
                  <a:lnTo>
                    <a:pt x="128" y="0"/>
                  </a:lnTo>
                  <a:lnTo>
                    <a:pt x="161" y="0"/>
                  </a:lnTo>
                  <a:lnTo>
                    <a:pt x="84" y="1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46" name="Freeform 137"/>
            <p:cNvSpPr>
              <a:spLocks/>
            </p:cNvSpPr>
            <p:nvPr/>
          </p:nvSpPr>
          <p:spPr bwMode="auto">
            <a:xfrm>
              <a:off x="6085" y="3308"/>
              <a:ext cx="34" cy="41"/>
            </a:xfrm>
            <a:custGeom>
              <a:avLst/>
              <a:gdLst>
                <a:gd name="T0" fmla="*/ 49 w 147"/>
                <a:gd name="T1" fmla="*/ 148 h 176"/>
                <a:gd name="T2" fmla="*/ 147 w 147"/>
                <a:gd name="T3" fmla="*/ 148 h 176"/>
                <a:gd name="T4" fmla="*/ 147 w 147"/>
                <a:gd name="T5" fmla="*/ 176 h 176"/>
                <a:gd name="T6" fmla="*/ 0 w 147"/>
                <a:gd name="T7" fmla="*/ 176 h 176"/>
                <a:gd name="T8" fmla="*/ 0 w 147"/>
                <a:gd name="T9" fmla="*/ 167 h 176"/>
                <a:gd name="T10" fmla="*/ 100 w 147"/>
                <a:gd name="T11" fmla="*/ 28 h 176"/>
                <a:gd name="T12" fmla="*/ 2 w 147"/>
                <a:gd name="T13" fmla="*/ 28 h 176"/>
                <a:gd name="T14" fmla="*/ 2 w 147"/>
                <a:gd name="T15" fmla="*/ 0 h 176"/>
                <a:gd name="T16" fmla="*/ 146 w 147"/>
                <a:gd name="T17" fmla="*/ 0 h 176"/>
                <a:gd name="T18" fmla="*/ 146 w 147"/>
                <a:gd name="T19" fmla="*/ 9 h 176"/>
                <a:gd name="T20" fmla="*/ 49 w 147"/>
                <a:gd name="T21" fmla="*/ 14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 h="176">
                  <a:moveTo>
                    <a:pt x="49" y="148"/>
                  </a:moveTo>
                  <a:lnTo>
                    <a:pt x="147" y="148"/>
                  </a:lnTo>
                  <a:lnTo>
                    <a:pt x="147" y="176"/>
                  </a:lnTo>
                  <a:lnTo>
                    <a:pt x="0" y="176"/>
                  </a:lnTo>
                  <a:lnTo>
                    <a:pt x="0" y="167"/>
                  </a:lnTo>
                  <a:lnTo>
                    <a:pt x="100" y="28"/>
                  </a:lnTo>
                  <a:lnTo>
                    <a:pt x="2" y="28"/>
                  </a:lnTo>
                  <a:lnTo>
                    <a:pt x="2" y="0"/>
                  </a:lnTo>
                  <a:lnTo>
                    <a:pt x="146" y="0"/>
                  </a:lnTo>
                  <a:lnTo>
                    <a:pt x="146" y="9"/>
                  </a:lnTo>
                  <a:lnTo>
                    <a:pt x="49" y="1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47" name="Freeform 138"/>
            <p:cNvSpPr>
              <a:spLocks noEditPoints="1"/>
            </p:cNvSpPr>
            <p:nvPr/>
          </p:nvSpPr>
          <p:spPr bwMode="auto">
            <a:xfrm>
              <a:off x="6123" y="3291"/>
              <a:ext cx="34" cy="59"/>
            </a:xfrm>
            <a:custGeom>
              <a:avLst/>
              <a:gdLst>
                <a:gd name="T0" fmla="*/ 121 w 152"/>
                <a:gd name="T1" fmla="*/ 247 h 251"/>
                <a:gd name="T2" fmla="*/ 121 w 152"/>
                <a:gd name="T3" fmla="*/ 234 h 251"/>
                <a:gd name="T4" fmla="*/ 74 w 152"/>
                <a:gd name="T5" fmla="*/ 251 h 251"/>
                <a:gd name="T6" fmla="*/ 20 w 152"/>
                <a:gd name="T7" fmla="*/ 227 h 251"/>
                <a:gd name="T8" fmla="*/ 0 w 152"/>
                <a:gd name="T9" fmla="*/ 164 h 251"/>
                <a:gd name="T10" fmla="*/ 23 w 152"/>
                <a:gd name="T11" fmla="*/ 96 h 251"/>
                <a:gd name="T12" fmla="*/ 80 w 152"/>
                <a:gd name="T13" fmla="*/ 68 h 251"/>
                <a:gd name="T14" fmla="*/ 121 w 152"/>
                <a:gd name="T15" fmla="*/ 81 h 251"/>
                <a:gd name="T16" fmla="*/ 121 w 152"/>
                <a:gd name="T17" fmla="*/ 0 h 251"/>
                <a:gd name="T18" fmla="*/ 152 w 152"/>
                <a:gd name="T19" fmla="*/ 0 h 251"/>
                <a:gd name="T20" fmla="*/ 152 w 152"/>
                <a:gd name="T21" fmla="*/ 247 h 251"/>
                <a:gd name="T22" fmla="*/ 121 w 152"/>
                <a:gd name="T23" fmla="*/ 247 h 251"/>
                <a:gd name="T24" fmla="*/ 121 w 152"/>
                <a:gd name="T25" fmla="*/ 112 h 251"/>
                <a:gd name="T26" fmla="*/ 89 w 152"/>
                <a:gd name="T27" fmla="*/ 95 h 251"/>
                <a:gd name="T28" fmla="*/ 48 w 152"/>
                <a:gd name="T29" fmla="*/ 113 h 251"/>
                <a:gd name="T30" fmla="*/ 33 w 152"/>
                <a:gd name="T31" fmla="*/ 161 h 251"/>
                <a:gd name="T32" fmla="*/ 90 w 152"/>
                <a:gd name="T33" fmla="*/ 225 h 251"/>
                <a:gd name="T34" fmla="*/ 108 w 152"/>
                <a:gd name="T35" fmla="*/ 220 h 251"/>
                <a:gd name="T36" fmla="*/ 121 w 152"/>
                <a:gd name="T37" fmla="*/ 210 h 251"/>
                <a:gd name="T38" fmla="*/ 121 w 152"/>
                <a:gd name="T39" fmla="*/ 112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2" h="251">
                  <a:moveTo>
                    <a:pt x="121" y="247"/>
                  </a:moveTo>
                  <a:lnTo>
                    <a:pt x="121" y="234"/>
                  </a:lnTo>
                  <a:cubicBezTo>
                    <a:pt x="110" y="245"/>
                    <a:pt x="95" y="251"/>
                    <a:pt x="74" y="251"/>
                  </a:cubicBezTo>
                  <a:cubicBezTo>
                    <a:pt x="52" y="251"/>
                    <a:pt x="34" y="243"/>
                    <a:pt x="20" y="227"/>
                  </a:cubicBezTo>
                  <a:cubicBezTo>
                    <a:pt x="7" y="211"/>
                    <a:pt x="0" y="190"/>
                    <a:pt x="0" y="164"/>
                  </a:cubicBezTo>
                  <a:cubicBezTo>
                    <a:pt x="0" y="138"/>
                    <a:pt x="8" y="115"/>
                    <a:pt x="23" y="96"/>
                  </a:cubicBezTo>
                  <a:cubicBezTo>
                    <a:pt x="39" y="78"/>
                    <a:pt x="58" y="68"/>
                    <a:pt x="80" y="68"/>
                  </a:cubicBezTo>
                  <a:cubicBezTo>
                    <a:pt x="98" y="68"/>
                    <a:pt x="112" y="73"/>
                    <a:pt x="121" y="81"/>
                  </a:cubicBezTo>
                  <a:lnTo>
                    <a:pt x="121" y="0"/>
                  </a:lnTo>
                  <a:lnTo>
                    <a:pt x="152" y="0"/>
                  </a:lnTo>
                  <a:lnTo>
                    <a:pt x="152" y="247"/>
                  </a:lnTo>
                  <a:lnTo>
                    <a:pt x="121" y="247"/>
                  </a:lnTo>
                  <a:close/>
                  <a:moveTo>
                    <a:pt x="121" y="112"/>
                  </a:moveTo>
                  <a:cubicBezTo>
                    <a:pt x="113" y="101"/>
                    <a:pt x="102" y="95"/>
                    <a:pt x="89" y="95"/>
                  </a:cubicBezTo>
                  <a:cubicBezTo>
                    <a:pt x="72" y="95"/>
                    <a:pt x="58" y="101"/>
                    <a:pt x="48" y="113"/>
                  </a:cubicBezTo>
                  <a:cubicBezTo>
                    <a:pt x="38" y="126"/>
                    <a:pt x="33" y="142"/>
                    <a:pt x="33" y="161"/>
                  </a:cubicBezTo>
                  <a:cubicBezTo>
                    <a:pt x="33" y="203"/>
                    <a:pt x="52" y="225"/>
                    <a:pt x="90" y="225"/>
                  </a:cubicBezTo>
                  <a:cubicBezTo>
                    <a:pt x="95" y="225"/>
                    <a:pt x="101" y="223"/>
                    <a:pt x="108" y="220"/>
                  </a:cubicBezTo>
                  <a:cubicBezTo>
                    <a:pt x="115" y="217"/>
                    <a:pt x="119" y="213"/>
                    <a:pt x="121" y="210"/>
                  </a:cubicBezTo>
                  <a:lnTo>
                    <a:pt x="121"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48" name="Freeform 139"/>
            <p:cNvSpPr>
              <a:spLocks noEditPoints="1"/>
            </p:cNvSpPr>
            <p:nvPr/>
          </p:nvSpPr>
          <p:spPr bwMode="auto">
            <a:xfrm>
              <a:off x="6164" y="3287"/>
              <a:ext cx="38" cy="63"/>
            </a:xfrm>
            <a:custGeom>
              <a:avLst/>
              <a:gdLst>
                <a:gd name="T0" fmla="*/ 160 w 163"/>
                <a:gd name="T1" fmla="*/ 182 h 270"/>
                <a:gd name="T2" fmla="*/ 33 w 163"/>
                <a:gd name="T3" fmla="*/ 182 h 270"/>
                <a:gd name="T4" fmla="*/ 50 w 163"/>
                <a:gd name="T5" fmla="*/ 229 h 270"/>
                <a:gd name="T6" fmla="*/ 89 w 163"/>
                <a:gd name="T7" fmla="*/ 244 h 270"/>
                <a:gd name="T8" fmla="*/ 133 w 163"/>
                <a:gd name="T9" fmla="*/ 228 h 270"/>
                <a:gd name="T10" fmla="*/ 147 w 163"/>
                <a:gd name="T11" fmla="*/ 250 h 270"/>
                <a:gd name="T12" fmla="*/ 124 w 163"/>
                <a:gd name="T13" fmla="*/ 263 h 270"/>
                <a:gd name="T14" fmla="*/ 83 w 163"/>
                <a:gd name="T15" fmla="*/ 270 h 270"/>
                <a:gd name="T16" fmla="*/ 26 w 163"/>
                <a:gd name="T17" fmla="*/ 247 h 270"/>
                <a:gd name="T18" fmla="*/ 0 w 163"/>
                <a:gd name="T19" fmla="*/ 181 h 270"/>
                <a:gd name="T20" fmla="*/ 27 w 163"/>
                <a:gd name="T21" fmla="*/ 111 h 270"/>
                <a:gd name="T22" fmla="*/ 83 w 163"/>
                <a:gd name="T23" fmla="*/ 87 h 270"/>
                <a:gd name="T24" fmla="*/ 142 w 163"/>
                <a:gd name="T25" fmla="*/ 109 h 270"/>
                <a:gd name="T26" fmla="*/ 163 w 163"/>
                <a:gd name="T27" fmla="*/ 163 h 270"/>
                <a:gd name="T28" fmla="*/ 160 w 163"/>
                <a:gd name="T29" fmla="*/ 182 h 270"/>
                <a:gd name="T30" fmla="*/ 84 w 163"/>
                <a:gd name="T31" fmla="*/ 114 h 270"/>
                <a:gd name="T32" fmla="*/ 49 w 163"/>
                <a:gd name="T33" fmla="*/ 127 h 270"/>
                <a:gd name="T34" fmla="*/ 34 w 163"/>
                <a:gd name="T35" fmla="*/ 159 h 270"/>
                <a:gd name="T36" fmla="*/ 132 w 163"/>
                <a:gd name="T37" fmla="*/ 159 h 270"/>
                <a:gd name="T38" fmla="*/ 120 w 163"/>
                <a:gd name="T39" fmla="*/ 127 h 270"/>
                <a:gd name="T40" fmla="*/ 84 w 163"/>
                <a:gd name="T41" fmla="*/ 114 h 270"/>
                <a:gd name="T42" fmla="*/ 139 w 163"/>
                <a:gd name="T43" fmla="*/ 1 h 270"/>
                <a:gd name="T44" fmla="*/ 89 w 163"/>
                <a:gd name="T45" fmla="*/ 56 h 270"/>
                <a:gd name="T46" fmla="*/ 71 w 163"/>
                <a:gd name="T47" fmla="*/ 56 h 270"/>
                <a:gd name="T48" fmla="*/ 23 w 163"/>
                <a:gd name="T49" fmla="*/ 0 h 270"/>
                <a:gd name="T50" fmla="*/ 51 w 163"/>
                <a:gd name="T51" fmla="*/ 0 h 270"/>
                <a:gd name="T52" fmla="*/ 80 w 163"/>
                <a:gd name="T53" fmla="*/ 32 h 270"/>
                <a:gd name="T54" fmla="*/ 107 w 163"/>
                <a:gd name="T55" fmla="*/ 1 h 270"/>
                <a:gd name="T56" fmla="*/ 139 w 163"/>
                <a:gd name="T57" fmla="*/ 1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3" h="270">
                  <a:moveTo>
                    <a:pt x="160" y="182"/>
                  </a:moveTo>
                  <a:lnTo>
                    <a:pt x="33" y="182"/>
                  </a:lnTo>
                  <a:cubicBezTo>
                    <a:pt x="33" y="202"/>
                    <a:pt x="39" y="218"/>
                    <a:pt x="50" y="229"/>
                  </a:cubicBezTo>
                  <a:cubicBezTo>
                    <a:pt x="60" y="239"/>
                    <a:pt x="73" y="244"/>
                    <a:pt x="89" y="244"/>
                  </a:cubicBezTo>
                  <a:cubicBezTo>
                    <a:pt x="107" y="244"/>
                    <a:pt x="121" y="238"/>
                    <a:pt x="133" y="228"/>
                  </a:cubicBezTo>
                  <a:lnTo>
                    <a:pt x="147" y="250"/>
                  </a:lnTo>
                  <a:cubicBezTo>
                    <a:pt x="142" y="255"/>
                    <a:pt x="134" y="259"/>
                    <a:pt x="124" y="263"/>
                  </a:cubicBezTo>
                  <a:cubicBezTo>
                    <a:pt x="112" y="268"/>
                    <a:pt x="98" y="270"/>
                    <a:pt x="83" y="270"/>
                  </a:cubicBezTo>
                  <a:cubicBezTo>
                    <a:pt x="60" y="270"/>
                    <a:pt x="42" y="262"/>
                    <a:pt x="26" y="247"/>
                  </a:cubicBezTo>
                  <a:cubicBezTo>
                    <a:pt x="9" y="231"/>
                    <a:pt x="0" y="209"/>
                    <a:pt x="0" y="181"/>
                  </a:cubicBezTo>
                  <a:cubicBezTo>
                    <a:pt x="0" y="152"/>
                    <a:pt x="9" y="128"/>
                    <a:pt x="27" y="111"/>
                  </a:cubicBezTo>
                  <a:cubicBezTo>
                    <a:pt x="43" y="95"/>
                    <a:pt x="61" y="87"/>
                    <a:pt x="83" y="87"/>
                  </a:cubicBezTo>
                  <a:cubicBezTo>
                    <a:pt x="108" y="87"/>
                    <a:pt x="128" y="94"/>
                    <a:pt x="142" y="109"/>
                  </a:cubicBezTo>
                  <a:cubicBezTo>
                    <a:pt x="156" y="122"/>
                    <a:pt x="163" y="140"/>
                    <a:pt x="163" y="163"/>
                  </a:cubicBezTo>
                  <a:cubicBezTo>
                    <a:pt x="163" y="170"/>
                    <a:pt x="162" y="176"/>
                    <a:pt x="160" y="182"/>
                  </a:cubicBezTo>
                  <a:close/>
                  <a:moveTo>
                    <a:pt x="84" y="114"/>
                  </a:moveTo>
                  <a:cubicBezTo>
                    <a:pt x="71" y="114"/>
                    <a:pt x="59" y="118"/>
                    <a:pt x="49" y="127"/>
                  </a:cubicBezTo>
                  <a:cubicBezTo>
                    <a:pt x="40" y="136"/>
                    <a:pt x="35" y="146"/>
                    <a:pt x="34" y="159"/>
                  </a:cubicBezTo>
                  <a:lnTo>
                    <a:pt x="132" y="159"/>
                  </a:lnTo>
                  <a:cubicBezTo>
                    <a:pt x="132" y="146"/>
                    <a:pt x="128" y="136"/>
                    <a:pt x="120" y="127"/>
                  </a:cubicBezTo>
                  <a:cubicBezTo>
                    <a:pt x="111" y="118"/>
                    <a:pt x="99" y="114"/>
                    <a:pt x="84" y="114"/>
                  </a:cubicBezTo>
                  <a:close/>
                  <a:moveTo>
                    <a:pt x="139" y="1"/>
                  </a:moveTo>
                  <a:lnTo>
                    <a:pt x="89" y="56"/>
                  </a:lnTo>
                  <a:lnTo>
                    <a:pt x="71" y="56"/>
                  </a:lnTo>
                  <a:lnTo>
                    <a:pt x="23" y="0"/>
                  </a:lnTo>
                  <a:lnTo>
                    <a:pt x="51" y="0"/>
                  </a:lnTo>
                  <a:lnTo>
                    <a:pt x="80" y="32"/>
                  </a:lnTo>
                  <a:lnTo>
                    <a:pt x="107" y="1"/>
                  </a:lnTo>
                  <a:lnTo>
                    <a:pt x="139"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49" name="Freeform 140"/>
            <p:cNvSpPr>
              <a:spLocks/>
            </p:cNvSpPr>
            <p:nvPr/>
          </p:nvSpPr>
          <p:spPr bwMode="auto">
            <a:xfrm>
              <a:off x="6209" y="3291"/>
              <a:ext cx="14" cy="59"/>
            </a:xfrm>
            <a:custGeom>
              <a:avLst/>
              <a:gdLst>
                <a:gd name="T0" fmla="*/ 0 w 61"/>
                <a:gd name="T1" fmla="*/ 198 h 251"/>
                <a:gd name="T2" fmla="*/ 0 w 61"/>
                <a:gd name="T3" fmla="*/ 0 h 251"/>
                <a:gd name="T4" fmla="*/ 31 w 61"/>
                <a:gd name="T5" fmla="*/ 0 h 251"/>
                <a:gd name="T6" fmla="*/ 31 w 61"/>
                <a:gd name="T7" fmla="*/ 193 h 251"/>
                <a:gd name="T8" fmla="*/ 39 w 61"/>
                <a:gd name="T9" fmla="*/ 215 h 251"/>
                <a:gd name="T10" fmla="*/ 61 w 61"/>
                <a:gd name="T11" fmla="*/ 223 h 251"/>
                <a:gd name="T12" fmla="*/ 61 w 61"/>
                <a:gd name="T13" fmla="*/ 251 h 251"/>
                <a:gd name="T14" fmla="*/ 0 w 61"/>
                <a:gd name="T15" fmla="*/ 198 h 2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251">
                  <a:moveTo>
                    <a:pt x="0" y="198"/>
                  </a:moveTo>
                  <a:lnTo>
                    <a:pt x="0" y="0"/>
                  </a:lnTo>
                  <a:lnTo>
                    <a:pt x="31" y="0"/>
                  </a:lnTo>
                  <a:lnTo>
                    <a:pt x="31" y="193"/>
                  </a:lnTo>
                  <a:cubicBezTo>
                    <a:pt x="31" y="202"/>
                    <a:pt x="34" y="209"/>
                    <a:pt x="39" y="215"/>
                  </a:cubicBezTo>
                  <a:cubicBezTo>
                    <a:pt x="45" y="220"/>
                    <a:pt x="52" y="223"/>
                    <a:pt x="61" y="223"/>
                  </a:cubicBezTo>
                  <a:lnTo>
                    <a:pt x="61" y="251"/>
                  </a:lnTo>
                  <a:cubicBezTo>
                    <a:pt x="20" y="251"/>
                    <a:pt x="0" y="233"/>
                    <a:pt x="0" y="19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50" name="Freeform 141"/>
            <p:cNvSpPr>
              <a:spLocks noEditPoints="1"/>
            </p:cNvSpPr>
            <p:nvPr/>
          </p:nvSpPr>
          <p:spPr bwMode="auto">
            <a:xfrm>
              <a:off x="6229" y="3287"/>
              <a:ext cx="34" cy="63"/>
            </a:xfrm>
            <a:custGeom>
              <a:avLst/>
              <a:gdLst>
                <a:gd name="T0" fmla="*/ 108 w 150"/>
                <a:gd name="T1" fmla="*/ 245 h 269"/>
                <a:gd name="T2" fmla="*/ 51 w 150"/>
                <a:gd name="T3" fmla="*/ 269 h 269"/>
                <a:gd name="T4" fmla="*/ 15 w 150"/>
                <a:gd name="T5" fmla="*/ 254 h 269"/>
                <a:gd name="T6" fmla="*/ 0 w 150"/>
                <a:gd name="T7" fmla="*/ 216 h 269"/>
                <a:gd name="T8" fmla="*/ 23 w 150"/>
                <a:gd name="T9" fmla="*/ 171 h 269"/>
                <a:gd name="T10" fmla="*/ 83 w 150"/>
                <a:gd name="T11" fmla="*/ 153 h 269"/>
                <a:gd name="T12" fmla="*/ 105 w 150"/>
                <a:gd name="T13" fmla="*/ 157 h 269"/>
                <a:gd name="T14" fmla="*/ 67 w 150"/>
                <a:gd name="T15" fmla="*/ 114 h 269"/>
                <a:gd name="T16" fmla="*/ 22 w 150"/>
                <a:gd name="T17" fmla="*/ 130 h 269"/>
                <a:gd name="T18" fmla="*/ 9 w 150"/>
                <a:gd name="T19" fmla="*/ 104 h 269"/>
                <a:gd name="T20" fmla="*/ 33 w 150"/>
                <a:gd name="T21" fmla="*/ 92 h 269"/>
                <a:gd name="T22" fmla="*/ 63 w 150"/>
                <a:gd name="T23" fmla="*/ 86 h 269"/>
                <a:gd name="T24" fmla="*/ 119 w 150"/>
                <a:gd name="T25" fmla="*/ 104 h 269"/>
                <a:gd name="T26" fmla="*/ 136 w 150"/>
                <a:gd name="T27" fmla="*/ 159 h 269"/>
                <a:gd name="T28" fmla="*/ 136 w 150"/>
                <a:gd name="T29" fmla="*/ 222 h 269"/>
                <a:gd name="T30" fmla="*/ 150 w 150"/>
                <a:gd name="T31" fmla="*/ 253 h 269"/>
                <a:gd name="T32" fmla="*/ 150 w 150"/>
                <a:gd name="T33" fmla="*/ 269 h 269"/>
                <a:gd name="T34" fmla="*/ 122 w 150"/>
                <a:gd name="T35" fmla="*/ 263 h 269"/>
                <a:gd name="T36" fmla="*/ 108 w 150"/>
                <a:gd name="T37" fmla="*/ 245 h 269"/>
                <a:gd name="T38" fmla="*/ 105 w 150"/>
                <a:gd name="T39" fmla="*/ 179 h 269"/>
                <a:gd name="T40" fmla="*/ 84 w 150"/>
                <a:gd name="T41" fmla="*/ 176 h 269"/>
                <a:gd name="T42" fmla="*/ 46 w 150"/>
                <a:gd name="T43" fmla="*/ 188 h 269"/>
                <a:gd name="T44" fmla="*/ 31 w 150"/>
                <a:gd name="T45" fmla="*/ 217 h 269"/>
                <a:gd name="T46" fmla="*/ 63 w 150"/>
                <a:gd name="T47" fmla="*/ 244 h 269"/>
                <a:gd name="T48" fmla="*/ 105 w 150"/>
                <a:gd name="T49" fmla="*/ 222 h 269"/>
                <a:gd name="T50" fmla="*/ 105 w 150"/>
                <a:gd name="T51" fmla="*/ 179 h 269"/>
                <a:gd name="T52" fmla="*/ 112 w 150"/>
                <a:gd name="T53" fmla="*/ 0 h 269"/>
                <a:gd name="T54" fmla="*/ 75 w 150"/>
                <a:gd name="T55" fmla="*/ 55 h 269"/>
                <a:gd name="T56" fmla="*/ 52 w 150"/>
                <a:gd name="T57" fmla="*/ 55 h 269"/>
                <a:gd name="T58" fmla="*/ 80 w 150"/>
                <a:gd name="T59" fmla="*/ 0 h 269"/>
                <a:gd name="T60" fmla="*/ 112 w 150"/>
                <a:gd name="T61"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0" h="269">
                  <a:moveTo>
                    <a:pt x="108" y="245"/>
                  </a:moveTo>
                  <a:cubicBezTo>
                    <a:pt x="96" y="261"/>
                    <a:pt x="76" y="269"/>
                    <a:pt x="51" y="269"/>
                  </a:cubicBezTo>
                  <a:cubicBezTo>
                    <a:pt x="37" y="269"/>
                    <a:pt x="25" y="264"/>
                    <a:pt x="15" y="254"/>
                  </a:cubicBezTo>
                  <a:cubicBezTo>
                    <a:pt x="5" y="244"/>
                    <a:pt x="0" y="231"/>
                    <a:pt x="0" y="216"/>
                  </a:cubicBezTo>
                  <a:cubicBezTo>
                    <a:pt x="0" y="199"/>
                    <a:pt x="7" y="184"/>
                    <a:pt x="23" y="171"/>
                  </a:cubicBezTo>
                  <a:cubicBezTo>
                    <a:pt x="39" y="159"/>
                    <a:pt x="59" y="153"/>
                    <a:pt x="83" y="153"/>
                  </a:cubicBezTo>
                  <a:cubicBezTo>
                    <a:pt x="89" y="153"/>
                    <a:pt x="97" y="154"/>
                    <a:pt x="105" y="157"/>
                  </a:cubicBezTo>
                  <a:cubicBezTo>
                    <a:pt x="105" y="129"/>
                    <a:pt x="92" y="114"/>
                    <a:pt x="67" y="114"/>
                  </a:cubicBezTo>
                  <a:cubicBezTo>
                    <a:pt x="47" y="114"/>
                    <a:pt x="32" y="120"/>
                    <a:pt x="22" y="130"/>
                  </a:cubicBezTo>
                  <a:lnTo>
                    <a:pt x="9" y="104"/>
                  </a:lnTo>
                  <a:cubicBezTo>
                    <a:pt x="15" y="99"/>
                    <a:pt x="23" y="95"/>
                    <a:pt x="33" y="92"/>
                  </a:cubicBezTo>
                  <a:cubicBezTo>
                    <a:pt x="44" y="88"/>
                    <a:pt x="54" y="86"/>
                    <a:pt x="63" y="86"/>
                  </a:cubicBezTo>
                  <a:cubicBezTo>
                    <a:pt x="89" y="86"/>
                    <a:pt x="107" y="92"/>
                    <a:pt x="119" y="104"/>
                  </a:cubicBezTo>
                  <a:cubicBezTo>
                    <a:pt x="131" y="115"/>
                    <a:pt x="136" y="134"/>
                    <a:pt x="136" y="159"/>
                  </a:cubicBezTo>
                  <a:lnTo>
                    <a:pt x="136" y="222"/>
                  </a:lnTo>
                  <a:cubicBezTo>
                    <a:pt x="136" y="238"/>
                    <a:pt x="141" y="248"/>
                    <a:pt x="150" y="253"/>
                  </a:cubicBezTo>
                  <a:lnTo>
                    <a:pt x="150" y="269"/>
                  </a:lnTo>
                  <a:cubicBezTo>
                    <a:pt x="137" y="269"/>
                    <a:pt x="128" y="267"/>
                    <a:pt x="122" y="263"/>
                  </a:cubicBezTo>
                  <a:cubicBezTo>
                    <a:pt x="115" y="260"/>
                    <a:pt x="111" y="254"/>
                    <a:pt x="108" y="245"/>
                  </a:cubicBezTo>
                  <a:close/>
                  <a:moveTo>
                    <a:pt x="105" y="179"/>
                  </a:moveTo>
                  <a:cubicBezTo>
                    <a:pt x="95" y="177"/>
                    <a:pt x="88" y="176"/>
                    <a:pt x="84" y="176"/>
                  </a:cubicBezTo>
                  <a:cubicBezTo>
                    <a:pt x="69" y="176"/>
                    <a:pt x="56" y="180"/>
                    <a:pt x="46" y="188"/>
                  </a:cubicBezTo>
                  <a:cubicBezTo>
                    <a:pt x="36" y="196"/>
                    <a:pt x="31" y="206"/>
                    <a:pt x="31" y="217"/>
                  </a:cubicBezTo>
                  <a:cubicBezTo>
                    <a:pt x="31" y="235"/>
                    <a:pt x="42" y="244"/>
                    <a:pt x="63" y="244"/>
                  </a:cubicBezTo>
                  <a:cubicBezTo>
                    <a:pt x="79" y="244"/>
                    <a:pt x="93" y="237"/>
                    <a:pt x="105" y="222"/>
                  </a:cubicBezTo>
                  <a:lnTo>
                    <a:pt x="105" y="179"/>
                  </a:lnTo>
                  <a:close/>
                  <a:moveTo>
                    <a:pt x="112" y="0"/>
                  </a:moveTo>
                  <a:lnTo>
                    <a:pt x="75" y="55"/>
                  </a:lnTo>
                  <a:lnTo>
                    <a:pt x="52" y="55"/>
                  </a:lnTo>
                  <a:lnTo>
                    <a:pt x="80" y="0"/>
                  </a:lnTo>
                  <a:lnTo>
                    <a:pt x="1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51" name="Freeform 142"/>
            <p:cNvSpPr>
              <a:spLocks/>
            </p:cNvSpPr>
            <p:nvPr/>
          </p:nvSpPr>
          <p:spPr bwMode="auto">
            <a:xfrm>
              <a:off x="6266" y="3308"/>
              <a:ext cx="37" cy="42"/>
            </a:xfrm>
            <a:custGeom>
              <a:avLst/>
              <a:gdLst>
                <a:gd name="T0" fmla="*/ 84 w 161"/>
                <a:gd name="T1" fmla="*/ 180 h 180"/>
                <a:gd name="T2" fmla="*/ 76 w 161"/>
                <a:gd name="T3" fmla="*/ 180 h 180"/>
                <a:gd name="T4" fmla="*/ 0 w 161"/>
                <a:gd name="T5" fmla="*/ 0 h 180"/>
                <a:gd name="T6" fmla="*/ 34 w 161"/>
                <a:gd name="T7" fmla="*/ 0 h 180"/>
                <a:gd name="T8" fmla="*/ 81 w 161"/>
                <a:gd name="T9" fmla="*/ 123 h 180"/>
                <a:gd name="T10" fmla="*/ 128 w 161"/>
                <a:gd name="T11" fmla="*/ 0 h 180"/>
                <a:gd name="T12" fmla="*/ 161 w 161"/>
                <a:gd name="T13" fmla="*/ 0 h 180"/>
                <a:gd name="T14" fmla="*/ 84 w 161"/>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80">
                  <a:moveTo>
                    <a:pt x="84" y="180"/>
                  </a:moveTo>
                  <a:lnTo>
                    <a:pt x="76" y="180"/>
                  </a:lnTo>
                  <a:lnTo>
                    <a:pt x="0" y="0"/>
                  </a:lnTo>
                  <a:lnTo>
                    <a:pt x="34" y="0"/>
                  </a:lnTo>
                  <a:lnTo>
                    <a:pt x="81" y="123"/>
                  </a:lnTo>
                  <a:lnTo>
                    <a:pt x="128" y="0"/>
                  </a:lnTo>
                  <a:lnTo>
                    <a:pt x="161" y="0"/>
                  </a:lnTo>
                  <a:lnTo>
                    <a:pt x="84" y="1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52" name="Freeform 143"/>
            <p:cNvSpPr>
              <a:spLocks noEditPoints="1"/>
            </p:cNvSpPr>
            <p:nvPr/>
          </p:nvSpPr>
          <p:spPr bwMode="auto">
            <a:xfrm>
              <a:off x="6306" y="3287"/>
              <a:ext cx="35" cy="63"/>
            </a:xfrm>
            <a:custGeom>
              <a:avLst/>
              <a:gdLst>
                <a:gd name="T0" fmla="*/ 108 w 150"/>
                <a:gd name="T1" fmla="*/ 245 h 269"/>
                <a:gd name="T2" fmla="*/ 51 w 150"/>
                <a:gd name="T3" fmla="*/ 269 h 269"/>
                <a:gd name="T4" fmla="*/ 15 w 150"/>
                <a:gd name="T5" fmla="*/ 254 h 269"/>
                <a:gd name="T6" fmla="*/ 0 w 150"/>
                <a:gd name="T7" fmla="*/ 216 h 269"/>
                <a:gd name="T8" fmla="*/ 23 w 150"/>
                <a:gd name="T9" fmla="*/ 171 h 269"/>
                <a:gd name="T10" fmla="*/ 83 w 150"/>
                <a:gd name="T11" fmla="*/ 153 h 269"/>
                <a:gd name="T12" fmla="*/ 105 w 150"/>
                <a:gd name="T13" fmla="*/ 157 h 269"/>
                <a:gd name="T14" fmla="*/ 67 w 150"/>
                <a:gd name="T15" fmla="*/ 114 h 269"/>
                <a:gd name="T16" fmla="*/ 22 w 150"/>
                <a:gd name="T17" fmla="*/ 130 h 269"/>
                <a:gd name="T18" fmla="*/ 9 w 150"/>
                <a:gd name="T19" fmla="*/ 104 h 269"/>
                <a:gd name="T20" fmla="*/ 34 w 150"/>
                <a:gd name="T21" fmla="*/ 92 h 269"/>
                <a:gd name="T22" fmla="*/ 64 w 150"/>
                <a:gd name="T23" fmla="*/ 86 h 269"/>
                <a:gd name="T24" fmla="*/ 119 w 150"/>
                <a:gd name="T25" fmla="*/ 104 h 269"/>
                <a:gd name="T26" fmla="*/ 137 w 150"/>
                <a:gd name="T27" fmla="*/ 159 h 269"/>
                <a:gd name="T28" fmla="*/ 137 w 150"/>
                <a:gd name="T29" fmla="*/ 222 h 269"/>
                <a:gd name="T30" fmla="*/ 150 w 150"/>
                <a:gd name="T31" fmla="*/ 253 h 269"/>
                <a:gd name="T32" fmla="*/ 150 w 150"/>
                <a:gd name="T33" fmla="*/ 269 h 269"/>
                <a:gd name="T34" fmla="*/ 122 w 150"/>
                <a:gd name="T35" fmla="*/ 263 h 269"/>
                <a:gd name="T36" fmla="*/ 108 w 150"/>
                <a:gd name="T37" fmla="*/ 245 h 269"/>
                <a:gd name="T38" fmla="*/ 105 w 150"/>
                <a:gd name="T39" fmla="*/ 179 h 269"/>
                <a:gd name="T40" fmla="*/ 85 w 150"/>
                <a:gd name="T41" fmla="*/ 176 h 269"/>
                <a:gd name="T42" fmla="*/ 46 w 150"/>
                <a:gd name="T43" fmla="*/ 188 h 269"/>
                <a:gd name="T44" fmla="*/ 31 w 150"/>
                <a:gd name="T45" fmla="*/ 217 h 269"/>
                <a:gd name="T46" fmla="*/ 64 w 150"/>
                <a:gd name="T47" fmla="*/ 244 h 269"/>
                <a:gd name="T48" fmla="*/ 105 w 150"/>
                <a:gd name="T49" fmla="*/ 222 h 269"/>
                <a:gd name="T50" fmla="*/ 105 w 150"/>
                <a:gd name="T51" fmla="*/ 179 h 269"/>
                <a:gd name="T52" fmla="*/ 113 w 150"/>
                <a:gd name="T53" fmla="*/ 0 h 269"/>
                <a:gd name="T54" fmla="*/ 75 w 150"/>
                <a:gd name="T55" fmla="*/ 55 h 269"/>
                <a:gd name="T56" fmla="*/ 52 w 150"/>
                <a:gd name="T57" fmla="*/ 55 h 269"/>
                <a:gd name="T58" fmla="*/ 80 w 150"/>
                <a:gd name="T59" fmla="*/ 0 h 269"/>
                <a:gd name="T60" fmla="*/ 113 w 150"/>
                <a:gd name="T61"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0" h="269">
                  <a:moveTo>
                    <a:pt x="108" y="245"/>
                  </a:moveTo>
                  <a:cubicBezTo>
                    <a:pt x="96" y="261"/>
                    <a:pt x="77" y="269"/>
                    <a:pt x="51" y="269"/>
                  </a:cubicBezTo>
                  <a:cubicBezTo>
                    <a:pt x="37" y="269"/>
                    <a:pt x="25" y="264"/>
                    <a:pt x="15" y="254"/>
                  </a:cubicBezTo>
                  <a:cubicBezTo>
                    <a:pt x="5" y="244"/>
                    <a:pt x="0" y="231"/>
                    <a:pt x="0" y="216"/>
                  </a:cubicBezTo>
                  <a:cubicBezTo>
                    <a:pt x="0" y="199"/>
                    <a:pt x="8" y="184"/>
                    <a:pt x="23" y="171"/>
                  </a:cubicBezTo>
                  <a:cubicBezTo>
                    <a:pt x="39" y="159"/>
                    <a:pt x="59" y="153"/>
                    <a:pt x="83" y="153"/>
                  </a:cubicBezTo>
                  <a:cubicBezTo>
                    <a:pt x="90" y="153"/>
                    <a:pt x="97" y="154"/>
                    <a:pt x="105" y="157"/>
                  </a:cubicBezTo>
                  <a:cubicBezTo>
                    <a:pt x="105" y="129"/>
                    <a:pt x="93" y="114"/>
                    <a:pt x="67" y="114"/>
                  </a:cubicBezTo>
                  <a:cubicBezTo>
                    <a:pt x="48" y="114"/>
                    <a:pt x="33" y="120"/>
                    <a:pt x="22" y="130"/>
                  </a:cubicBezTo>
                  <a:lnTo>
                    <a:pt x="9" y="104"/>
                  </a:lnTo>
                  <a:cubicBezTo>
                    <a:pt x="15" y="99"/>
                    <a:pt x="23" y="95"/>
                    <a:pt x="34" y="92"/>
                  </a:cubicBezTo>
                  <a:cubicBezTo>
                    <a:pt x="44" y="88"/>
                    <a:pt x="54" y="86"/>
                    <a:pt x="64" y="86"/>
                  </a:cubicBezTo>
                  <a:cubicBezTo>
                    <a:pt x="89" y="86"/>
                    <a:pt x="108" y="92"/>
                    <a:pt x="119" y="104"/>
                  </a:cubicBezTo>
                  <a:cubicBezTo>
                    <a:pt x="131" y="115"/>
                    <a:pt x="137" y="134"/>
                    <a:pt x="137" y="159"/>
                  </a:cubicBezTo>
                  <a:lnTo>
                    <a:pt x="137" y="222"/>
                  </a:lnTo>
                  <a:cubicBezTo>
                    <a:pt x="137" y="238"/>
                    <a:pt x="141" y="248"/>
                    <a:pt x="150" y="253"/>
                  </a:cubicBezTo>
                  <a:lnTo>
                    <a:pt x="150" y="269"/>
                  </a:lnTo>
                  <a:cubicBezTo>
                    <a:pt x="138" y="269"/>
                    <a:pt x="128" y="267"/>
                    <a:pt x="122" y="263"/>
                  </a:cubicBezTo>
                  <a:cubicBezTo>
                    <a:pt x="116" y="260"/>
                    <a:pt x="111" y="254"/>
                    <a:pt x="108" y="245"/>
                  </a:cubicBezTo>
                  <a:close/>
                  <a:moveTo>
                    <a:pt x="105" y="179"/>
                  </a:moveTo>
                  <a:cubicBezTo>
                    <a:pt x="96" y="177"/>
                    <a:pt x="89" y="176"/>
                    <a:pt x="85" y="176"/>
                  </a:cubicBezTo>
                  <a:cubicBezTo>
                    <a:pt x="69" y="176"/>
                    <a:pt x="56" y="180"/>
                    <a:pt x="46" y="188"/>
                  </a:cubicBezTo>
                  <a:cubicBezTo>
                    <a:pt x="36" y="196"/>
                    <a:pt x="31" y="206"/>
                    <a:pt x="31" y="217"/>
                  </a:cubicBezTo>
                  <a:cubicBezTo>
                    <a:pt x="31" y="235"/>
                    <a:pt x="42" y="244"/>
                    <a:pt x="64" y="244"/>
                  </a:cubicBezTo>
                  <a:cubicBezTo>
                    <a:pt x="79" y="244"/>
                    <a:pt x="93" y="237"/>
                    <a:pt x="105" y="222"/>
                  </a:cubicBezTo>
                  <a:lnTo>
                    <a:pt x="105" y="179"/>
                  </a:lnTo>
                  <a:close/>
                  <a:moveTo>
                    <a:pt x="113" y="0"/>
                  </a:moveTo>
                  <a:lnTo>
                    <a:pt x="75" y="55"/>
                  </a:lnTo>
                  <a:lnTo>
                    <a:pt x="52" y="55"/>
                  </a:lnTo>
                  <a:lnTo>
                    <a:pt x="80" y="0"/>
                  </a:lnTo>
                  <a:lnTo>
                    <a:pt x="1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53" name="Freeform 144"/>
            <p:cNvSpPr>
              <a:spLocks/>
            </p:cNvSpPr>
            <p:nvPr/>
          </p:nvSpPr>
          <p:spPr bwMode="auto">
            <a:xfrm>
              <a:off x="6348" y="3307"/>
              <a:ext cx="32" cy="42"/>
            </a:xfrm>
            <a:custGeom>
              <a:avLst/>
              <a:gdLst>
                <a:gd name="T0" fmla="*/ 108 w 139"/>
                <a:gd name="T1" fmla="*/ 180 h 180"/>
                <a:gd name="T2" fmla="*/ 108 w 139"/>
                <a:gd name="T3" fmla="*/ 77 h 180"/>
                <a:gd name="T4" fmla="*/ 100 w 139"/>
                <a:gd name="T5" fmla="*/ 38 h 180"/>
                <a:gd name="T6" fmla="*/ 71 w 139"/>
                <a:gd name="T7" fmla="*/ 27 h 180"/>
                <a:gd name="T8" fmla="*/ 49 w 139"/>
                <a:gd name="T9" fmla="*/ 33 h 180"/>
                <a:gd name="T10" fmla="*/ 31 w 139"/>
                <a:gd name="T11" fmla="*/ 49 h 180"/>
                <a:gd name="T12" fmla="*/ 31 w 139"/>
                <a:gd name="T13" fmla="*/ 180 h 180"/>
                <a:gd name="T14" fmla="*/ 0 w 139"/>
                <a:gd name="T15" fmla="*/ 180 h 180"/>
                <a:gd name="T16" fmla="*/ 0 w 139"/>
                <a:gd name="T17" fmla="*/ 4 h 180"/>
                <a:gd name="T18" fmla="*/ 21 w 139"/>
                <a:gd name="T19" fmla="*/ 4 h 180"/>
                <a:gd name="T20" fmla="*/ 31 w 139"/>
                <a:gd name="T21" fmla="*/ 26 h 180"/>
                <a:gd name="T22" fmla="*/ 81 w 139"/>
                <a:gd name="T23" fmla="*/ 0 h 180"/>
                <a:gd name="T24" fmla="*/ 139 w 139"/>
                <a:gd name="T25" fmla="*/ 71 h 180"/>
                <a:gd name="T26" fmla="*/ 139 w 139"/>
                <a:gd name="T27" fmla="*/ 180 h 180"/>
                <a:gd name="T28" fmla="*/ 108 w 139"/>
                <a:gd name="T2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180">
                  <a:moveTo>
                    <a:pt x="108" y="180"/>
                  </a:moveTo>
                  <a:lnTo>
                    <a:pt x="108" y="77"/>
                  </a:lnTo>
                  <a:cubicBezTo>
                    <a:pt x="108" y="59"/>
                    <a:pt x="105" y="45"/>
                    <a:pt x="100" y="38"/>
                  </a:cubicBezTo>
                  <a:cubicBezTo>
                    <a:pt x="94" y="30"/>
                    <a:pt x="84" y="27"/>
                    <a:pt x="71" y="27"/>
                  </a:cubicBezTo>
                  <a:cubicBezTo>
                    <a:pt x="64" y="27"/>
                    <a:pt x="57" y="29"/>
                    <a:pt x="49" y="33"/>
                  </a:cubicBezTo>
                  <a:cubicBezTo>
                    <a:pt x="41" y="37"/>
                    <a:pt x="35" y="43"/>
                    <a:pt x="31" y="49"/>
                  </a:cubicBezTo>
                  <a:lnTo>
                    <a:pt x="31" y="180"/>
                  </a:lnTo>
                  <a:lnTo>
                    <a:pt x="0" y="180"/>
                  </a:lnTo>
                  <a:lnTo>
                    <a:pt x="0" y="4"/>
                  </a:lnTo>
                  <a:lnTo>
                    <a:pt x="21" y="4"/>
                  </a:lnTo>
                  <a:lnTo>
                    <a:pt x="31" y="26"/>
                  </a:lnTo>
                  <a:cubicBezTo>
                    <a:pt x="41" y="9"/>
                    <a:pt x="58" y="0"/>
                    <a:pt x="81" y="0"/>
                  </a:cubicBezTo>
                  <a:cubicBezTo>
                    <a:pt x="120" y="0"/>
                    <a:pt x="139" y="24"/>
                    <a:pt x="139" y="71"/>
                  </a:cubicBezTo>
                  <a:lnTo>
                    <a:pt x="139" y="180"/>
                  </a:lnTo>
                  <a:lnTo>
                    <a:pt x="108" y="1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sp>
          <p:nvSpPr>
            <p:cNvPr id="154" name="Freeform 145"/>
            <p:cNvSpPr>
              <a:spLocks noEditPoints="1"/>
            </p:cNvSpPr>
            <p:nvPr/>
          </p:nvSpPr>
          <p:spPr bwMode="auto">
            <a:xfrm>
              <a:off x="6388" y="3287"/>
              <a:ext cx="17" cy="62"/>
            </a:xfrm>
            <a:custGeom>
              <a:avLst/>
              <a:gdLst>
                <a:gd name="T0" fmla="*/ 25 w 76"/>
                <a:gd name="T1" fmla="*/ 266 h 266"/>
                <a:gd name="T2" fmla="*/ 25 w 76"/>
                <a:gd name="T3" fmla="*/ 116 h 266"/>
                <a:gd name="T4" fmla="*/ 0 w 76"/>
                <a:gd name="T5" fmla="*/ 116 h 266"/>
                <a:gd name="T6" fmla="*/ 0 w 76"/>
                <a:gd name="T7" fmla="*/ 90 h 266"/>
                <a:gd name="T8" fmla="*/ 56 w 76"/>
                <a:gd name="T9" fmla="*/ 90 h 266"/>
                <a:gd name="T10" fmla="*/ 56 w 76"/>
                <a:gd name="T11" fmla="*/ 266 h 266"/>
                <a:gd name="T12" fmla="*/ 25 w 76"/>
                <a:gd name="T13" fmla="*/ 266 h 266"/>
                <a:gd name="T14" fmla="*/ 76 w 76"/>
                <a:gd name="T15" fmla="*/ 0 h 266"/>
                <a:gd name="T16" fmla="*/ 39 w 76"/>
                <a:gd name="T17" fmla="*/ 55 h 266"/>
                <a:gd name="T18" fmla="*/ 16 w 76"/>
                <a:gd name="T19" fmla="*/ 55 h 266"/>
                <a:gd name="T20" fmla="*/ 44 w 76"/>
                <a:gd name="T21" fmla="*/ 0 h 266"/>
                <a:gd name="T22" fmla="*/ 76 w 76"/>
                <a:gd name="T23"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266">
                  <a:moveTo>
                    <a:pt x="25" y="266"/>
                  </a:moveTo>
                  <a:lnTo>
                    <a:pt x="25" y="116"/>
                  </a:lnTo>
                  <a:lnTo>
                    <a:pt x="0" y="116"/>
                  </a:lnTo>
                  <a:lnTo>
                    <a:pt x="0" y="90"/>
                  </a:lnTo>
                  <a:lnTo>
                    <a:pt x="56" y="90"/>
                  </a:lnTo>
                  <a:lnTo>
                    <a:pt x="56" y="266"/>
                  </a:lnTo>
                  <a:lnTo>
                    <a:pt x="25" y="266"/>
                  </a:lnTo>
                  <a:close/>
                  <a:moveTo>
                    <a:pt x="76" y="0"/>
                  </a:moveTo>
                  <a:lnTo>
                    <a:pt x="39" y="55"/>
                  </a:lnTo>
                  <a:lnTo>
                    <a:pt x="16" y="55"/>
                  </a:lnTo>
                  <a:lnTo>
                    <a:pt x="44" y="0"/>
                  </a:lnTo>
                  <a:lnTo>
                    <a:pt x="7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dirty="0">
                <a:solidFill>
                  <a:srgbClr val="0A091B"/>
                </a:solidFill>
                <a:latin typeface="Arial" panose="020B0604020202020204" pitchFamily="34" charset="0"/>
              </a:endParaRPr>
            </a:p>
          </p:txBody>
        </p:sp>
      </p:grpSp>
    </p:spTree>
    <p:extLst>
      <p:ext uri="{BB962C8B-B14F-4D97-AF65-F5344CB8AC3E}">
        <p14:creationId xmlns:p14="http://schemas.microsoft.com/office/powerpoint/2010/main" val="512096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0"/>
            <a:ext cx="8928992" cy="692696"/>
          </a:xfrm>
        </p:spPr>
        <p:txBody>
          <a:bodyPr>
            <a:normAutofit fontScale="90000"/>
          </a:bodyPr>
          <a:lstStyle/>
          <a:p>
            <a:r>
              <a:rPr lang="cs-CZ" b="1" dirty="0">
                <a:solidFill>
                  <a:srgbClr val="C00000"/>
                </a:solidFill>
              </a:rPr>
              <a:t>1. Základy vinohradnictví  (4)</a:t>
            </a:r>
          </a:p>
        </p:txBody>
      </p:sp>
      <p:sp>
        <p:nvSpPr>
          <p:cNvPr id="3" name="Zástupný symbol pro obsah 2"/>
          <p:cNvSpPr>
            <a:spLocks noGrp="1"/>
          </p:cNvSpPr>
          <p:nvPr>
            <p:ph idx="1"/>
          </p:nvPr>
        </p:nvSpPr>
        <p:spPr>
          <a:xfrm>
            <a:off x="0" y="692696"/>
            <a:ext cx="9144000" cy="6165304"/>
          </a:xfrm>
        </p:spPr>
        <p:txBody>
          <a:bodyPr>
            <a:normAutofit fontScale="32500" lnSpcReduction="20000"/>
          </a:bodyPr>
          <a:lstStyle/>
          <a:p>
            <a:pPr marL="0" indent="0">
              <a:buNone/>
            </a:pPr>
            <a:r>
              <a:rPr lang="cs-CZ" sz="4900" b="1" dirty="0">
                <a:solidFill>
                  <a:srgbClr val="C00000"/>
                </a:solidFill>
              </a:rPr>
              <a:t>IV</a:t>
            </a:r>
            <a:r>
              <a:rPr lang="cs-CZ" sz="4900" b="1" dirty="0"/>
              <a:t>. 	</a:t>
            </a:r>
            <a:r>
              <a:rPr lang="cs-CZ" sz="4900" b="1" dirty="0">
                <a:solidFill>
                  <a:srgbClr val="C00000"/>
                </a:solidFill>
              </a:rPr>
              <a:t>Letní práce na vinici </a:t>
            </a:r>
          </a:p>
          <a:p>
            <a:pPr>
              <a:buFont typeface="Wingdings" panose="05000000000000000000" pitchFamily="2" charset="2"/>
              <a:buChar char="v"/>
            </a:pPr>
            <a:r>
              <a:rPr lang="cs-CZ" sz="4900" dirty="0"/>
              <a:t>ruční obdělávání vinohradu v jarním a letním období s cílem získat co nejvíce listů na přímé sluneční záření,</a:t>
            </a:r>
          </a:p>
          <a:p>
            <a:pPr>
              <a:buFont typeface="Wingdings" panose="05000000000000000000" pitchFamily="2" charset="2"/>
              <a:buChar char="v"/>
            </a:pPr>
            <a:r>
              <a:rPr lang="cs-CZ" sz="4900" dirty="0"/>
              <a:t>zredukujeme letorosty (tzv. podlom), listy a zkrátíme výhonky (tzv. vylamování zálistků),</a:t>
            </a:r>
          </a:p>
          <a:p>
            <a:pPr>
              <a:buFont typeface="Wingdings" panose="05000000000000000000" pitchFamily="2" charset="2"/>
              <a:buChar char="v"/>
            </a:pPr>
            <a:r>
              <a:rPr lang="cs-CZ" sz="4900" dirty="0"/>
              <a:t>tzv. probírka hroznů  - na každém letorostu jedno květenství (větší hrozen a větší bobule).</a:t>
            </a:r>
          </a:p>
          <a:p>
            <a:pPr marL="0" indent="0">
              <a:buNone/>
            </a:pPr>
            <a:endParaRPr lang="cs-CZ" sz="4900" dirty="0"/>
          </a:p>
          <a:p>
            <a:pPr marL="571500" indent="-571500">
              <a:buAutoNum type="romanUcPeriod" startAt="5"/>
            </a:pPr>
            <a:r>
              <a:rPr lang="cs-CZ" sz="4900" b="1" dirty="0">
                <a:solidFill>
                  <a:srgbClr val="C00000"/>
                </a:solidFill>
              </a:rPr>
              <a:t>        Výživa révy vinné a hnojení vinice   </a:t>
            </a:r>
            <a:r>
              <a:rPr lang="cs-CZ" sz="4900" b="1" dirty="0"/>
              <a:t>(</a:t>
            </a:r>
            <a:r>
              <a:rPr lang="cs-CZ" sz="4900" dirty="0"/>
              <a:t>organické hnojivo a minerální látky), </a:t>
            </a:r>
            <a:r>
              <a:rPr lang="cs-CZ" sz="4900" b="1" dirty="0">
                <a:solidFill>
                  <a:srgbClr val="C00000"/>
                </a:solidFill>
              </a:rPr>
              <a:t>obdělávání půdy </a:t>
            </a:r>
            <a:endParaRPr lang="cs-CZ" sz="4900" dirty="0"/>
          </a:p>
          <a:p>
            <a:pPr marL="342900" lvl="1" indent="-342900">
              <a:buFont typeface="Wingdings" panose="05000000000000000000" pitchFamily="2" charset="2"/>
              <a:buChar char="v"/>
            </a:pPr>
            <a:r>
              <a:rPr lang="cs-CZ" sz="4900" dirty="0"/>
              <a:t>organické hnojivo (hmota a z ní vzniklý humus) – zlepšují půdní strukturu a  bakteriální stav půdy</a:t>
            </a:r>
          </a:p>
          <a:p>
            <a:pPr>
              <a:buFont typeface="Wingdings" panose="05000000000000000000" pitchFamily="2" charset="2"/>
              <a:buChar char="v"/>
            </a:pPr>
            <a:r>
              <a:rPr lang="cs-CZ" sz="4900" dirty="0"/>
              <a:t>nezbytné </a:t>
            </a:r>
            <a:r>
              <a:rPr lang="cs-CZ" sz="4900" b="1" dirty="0"/>
              <a:t>minerální látky </a:t>
            </a:r>
            <a:r>
              <a:rPr lang="cs-CZ" sz="4900" dirty="0"/>
              <a:t>pro efektivní pěstování:</a:t>
            </a:r>
          </a:p>
          <a:p>
            <a:pPr lvl="1">
              <a:buFont typeface="Wingdings" panose="05000000000000000000" pitchFamily="2" charset="2"/>
              <a:buChar char="§"/>
            </a:pPr>
            <a:r>
              <a:rPr lang="cs-CZ" sz="4900" dirty="0"/>
              <a:t>dusík - stavební látka, urychluje růst, ve 2 dávkách, používá se ledek vápenatý,</a:t>
            </a:r>
          </a:p>
          <a:p>
            <a:pPr lvl="1">
              <a:buFont typeface="Wingdings" panose="05000000000000000000" pitchFamily="2" charset="2"/>
              <a:buChar char="§"/>
            </a:pPr>
            <a:r>
              <a:rPr lang="cs-CZ" sz="4900" dirty="0"/>
              <a:t>fosfor - podporuje rozvoj půdních bakterií – tvorbu semen, květů i plodů (pouze 1x za 3 roky), </a:t>
            </a:r>
          </a:p>
          <a:p>
            <a:pPr lvl="1">
              <a:buFont typeface="Wingdings" panose="05000000000000000000" pitchFamily="2" charset="2"/>
              <a:buChar char="§"/>
            </a:pPr>
            <a:r>
              <a:rPr lang="cs-CZ" sz="4900" dirty="0"/>
              <a:t>vápník - chrání révu před toxickými látkami, </a:t>
            </a:r>
          </a:p>
          <a:p>
            <a:pPr lvl="1">
              <a:buFont typeface="Wingdings" panose="05000000000000000000" pitchFamily="2" charset="2"/>
              <a:buChar char="§"/>
            </a:pPr>
            <a:r>
              <a:rPr lang="cs-CZ" sz="4900" dirty="0"/>
              <a:t>hořčík - stavební látka chlorofylu pro lehké a hlinité půdy, </a:t>
            </a:r>
          </a:p>
          <a:p>
            <a:pPr lvl="1">
              <a:buFont typeface="Wingdings" panose="05000000000000000000" pitchFamily="2" charset="2"/>
              <a:buChar char="§"/>
            </a:pPr>
            <a:r>
              <a:rPr lang="cs-CZ" sz="4900" dirty="0"/>
              <a:t>draslík – pro lepší ukládání cukrů (pouze 1x za 3 roky) .</a:t>
            </a:r>
            <a:endParaRPr lang="cs-CZ" sz="4900" b="1" dirty="0">
              <a:solidFill>
                <a:srgbClr val="C00000"/>
              </a:solidFill>
            </a:endParaRPr>
          </a:p>
          <a:p>
            <a:pPr>
              <a:buFont typeface="Wingdings" panose="05000000000000000000" pitchFamily="2" charset="2"/>
              <a:buChar char="v"/>
            </a:pPr>
            <a:r>
              <a:rPr lang="cs-CZ" sz="4900" dirty="0"/>
              <a:t>v rámci obdělávání půdy se používá:</a:t>
            </a:r>
          </a:p>
          <a:p>
            <a:pPr lvl="1">
              <a:buFont typeface="Wingdings" panose="05000000000000000000" pitchFamily="2" charset="2"/>
              <a:buChar char="v"/>
            </a:pPr>
            <a:r>
              <a:rPr lang="cs-CZ" sz="4900" dirty="0"/>
              <a:t>tzv. </a:t>
            </a:r>
            <a:r>
              <a:rPr lang="cs-CZ" sz="4900" b="1" dirty="0"/>
              <a:t>zelené hnojení </a:t>
            </a:r>
            <a:r>
              <a:rPr lang="cs-CZ" sz="4900" dirty="0"/>
              <a:t>(biomasa rostlin obohacující půdu o organickou hmotu i rostlinné živiny zvyšuje půdní úrodnost)</a:t>
            </a:r>
          </a:p>
          <a:p>
            <a:pPr lvl="1">
              <a:buFont typeface="Wingdings" panose="05000000000000000000" pitchFamily="2" charset="2"/>
              <a:buChar char="v"/>
            </a:pPr>
            <a:r>
              <a:rPr lang="cs-CZ" sz="4900" dirty="0"/>
              <a:t>kypření půdy a udržování bezplevelného stavu</a:t>
            </a:r>
          </a:p>
          <a:p>
            <a:pPr marL="0" indent="0">
              <a:buNone/>
            </a:pPr>
            <a:endParaRPr lang="cs-CZ" sz="4900" dirty="0"/>
          </a:p>
          <a:p>
            <a:pPr marL="0" indent="0">
              <a:buNone/>
            </a:pPr>
            <a:r>
              <a:rPr lang="cs-CZ" sz="4900" b="1" dirty="0">
                <a:solidFill>
                  <a:srgbClr val="C00000"/>
                </a:solidFill>
              </a:rPr>
              <a:t>VI. 	Ochrana révy proti škůdcům – prevence (postřiky, sítě proti ptákům)</a:t>
            </a:r>
          </a:p>
          <a:p>
            <a:pPr>
              <a:buFont typeface="Wingdings" panose="05000000000000000000" pitchFamily="2" charset="2"/>
              <a:buChar char="v"/>
            </a:pPr>
            <a:r>
              <a:rPr lang="cs-CZ" sz="4900" dirty="0"/>
              <a:t>révokaz (mšička – hmyz), padlí révové (houba, tzv. </a:t>
            </a:r>
            <a:r>
              <a:rPr lang="cs-CZ" sz="4900" dirty="0" err="1"/>
              <a:t>moučnatka</a:t>
            </a:r>
            <a:r>
              <a:rPr lang="cs-CZ" sz="4900" dirty="0"/>
              <a:t>),plíseň révová, housenky obaleče mramorovaného a obaleče </a:t>
            </a:r>
            <a:r>
              <a:rPr lang="cs-CZ" sz="4900" dirty="0" err="1"/>
              <a:t>jednopasného</a:t>
            </a:r>
            <a:r>
              <a:rPr lang="cs-CZ" sz="4900" dirty="0"/>
              <a:t> (šedá plíseň), hejna špačků; v zimních měsících okusují keře zajíci, bažanti, srnky…</a:t>
            </a:r>
          </a:p>
        </p:txBody>
      </p:sp>
    </p:spTree>
    <p:extLst>
      <p:ext uri="{BB962C8B-B14F-4D97-AF65-F5344CB8AC3E}">
        <p14:creationId xmlns:p14="http://schemas.microsoft.com/office/powerpoint/2010/main" val="35742633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484784"/>
          </a:xfrm>
        </p:spPr>
        <p:txBody>
          <a:bodyPr>
            <a:normAutofit fontScale="90000"/>
          </a:bodyPr>
          <a:lstStyle/>
          <a:p>
            <a:r>
              <a:rPr lang="cs-CZ" b="1" dirty="0">
                <a:solidFill>
                  <a:srgbClr val="C00000"/>
                </a:solidFill>
              </a:rPr>
              <a:t/>
            </a:r>
            <a:br>
              <a:rPr lang="cs-CZ" b="1" dirty="0">
                <a:solidFill>
                  <a:srgbClr val="C00000"/>
                </a:solidFill>
              </a:rPr>
            </a:br>
            <a:r>
              <a:rPr lang="cs-CZ" b="1" dirty="0">
                <a:solidFill>
                  <a:srgbClr val="C00000"/>
                </a:solidFill>
              </a:rPr>
              <a:t>1. Základy vinohradnictví  (5)</a:t>
            </a:r>
            <a:br>
              <a:rPr lang="cs-CZ" b="1" dirty="0">
                <a:solidFill>
                  <a:srgbClr val="C00000"/>
                </a:solidFill>
              </a:rPr>
            </a:br>
            <a:r>
              <a:rPr lang="cs-CZ" b="1" dirty="0">
                <a:solidFill>
                  <a:srgbClr val="C00000"/>
                </a:solidFill>
              </a:rPr>
              <a:t>Réva vinná – morfologický popis</a:t>
            </a:r>
            <a:r>
              <a:rPr lang="cs-CZ" dirty="0"/>
              <a:t/>
            </a:r>
            <a:br>
              <a:rPr lang="cs-CZ" dirty="0"/>
            </a:br>
            <a:endParaRPr lang="cs-CZ"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12776"/>
            <a:ext cx="3851920"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5065010"/>
            <a:ext cx="3888432" cy="1792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4159" y="3356992"/>
            <a:ext cx="2888321" cy="3501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3910" y="1340768"/>
            <a:ext cx="4480498"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02836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
            <a:ext cx="9144000" cy="1157389"/>
          </a:xfrm>
        </p:spPr>
        <p:txBody>
          <a:bodyPr>
            <a:normAutofit fontScale="90000"/>
          </a:bodyPr>
          <a:lstStyle/>
          <a:p>
            <a:r>
              <a:rPr lang="cs-CZ" b="1" dirty="0">
                <a:solidFill>
                  <a:srgbClr val="C00000"/>
                </a:solidFill>
              </a:rPr>
              <a:t>1. Základy vinohradnictví  (6)</a:t>
            </a:r>
            <a:br>
              <a:rPr lang="cs-CZ" b="1" dirty="0">
                <a:solidFill>
                  <a:srgbClr val="C00000"/>
                </a:solidFill>
              </a:rPr>
            </a:br>
            <a:r>
              <a:rPr lang="cs-CZ" b="1" dirty="0">
                <a:solidFill>
                  <a:srgbClr val="C00000"/>
                </a:solidFill>
              </a:rPr>
              <a:t>Réva vinná – morfologický popis</a:t>
            </a:r>
          </a:p>
        </p:txBody>
      </p:sp>
      <p:pic>
        <p:nvPicPr>
          <p:cNvPr id="717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268760"/>
            <a:ext cx="2695575"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2" y="1157389"/>
            <a:ext cx="1819275"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68760"/>
            <a:ext cx="2657475" cy="1793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3062033"/>
            <a:ext cx="3024336" cy="3319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4593" y="3671989"/>
            <a:ext cx="4475808" cy="3212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42973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0"/>
            <a:ext cx="9036496" cy="1052736"/>
          </a:xfrm>
        </p:spPr>
        <p:txBody>
          <a:bodyPr>
            <a:normAutofit fontScale="90000"/>
          </a:bodyPr>
          <a:lstStyle/>
          <a:p>
            <a:r>
              <a:rPr lang="cs-CZ" b="1" dirty="0">
                <a:solidFill>
                  <a:srgbClr val="C00000"/>
                </a:solidFill>
              </a:rPr>
              <a:t>1. Základy vinohradnictví </a:t>
            </a:r>
            <a:br>
              <a:rPr lang="cs-CZ" b="1" dirty="0">
                <a:solidFill>
                  <a:srgbClr val="C00000"/>
                </a:solidFill>
              </a:rPr>
            </a:br>
            <a:r>
              <a:rPr lang="cs-CZ" b="1" dirty="0">
                <a:solidFill>
                  <a:srgbClr val="C00000"/>
                </a:solidFill>
              </a:rPr>
              <a:t>a vinařské oblasti v ČR (7)</a:t>
            </a:r>
          </a:p>
        </p:txBody>
      </p:sp>
      <p:sp>
        <p:nvSpPr>
          <p:cNvPr id="3" name="Zástupný symbol pro obsah 2"/>
          <p:cNvSpPr>
            <a:spLocks noGrp="1"/>
          </p:cNvSpPr>
          <p:nvPr>
            <p:ph idx="1"/>
          </p:nvPr>
        </p:nvSpPr>
        <p:spPr>
          <a:xfrm>
            <a:off x="0" y="1052736"/>
            <a:ext cx="9144000" cy="5805264"/>
          </a:xfrm>
        </p:spPr>
        <p:txBody>
          <a:bodyPr>
            <a:noAutofit/>
          </a:bodyPr>
          <a:lstStyle/>
          <a:p>
            <a:pPr marL="0" indent="0">
              <a:buNone/>
            </a:pPr>
            <a:r>
              <a:rPr lang="cs-CZ" sz="1600" dirty="0"/>
              <a:t>Hlavními prioritami vinařského zákona je:</a:t>
            </a:r>
          </a:p>
          <a:p>
            <a:pPr>
              <a:buFont typeface="Wingdings" panose="05000000000000000000" pitchFamily="2" charset="2"/>
              <a:buChar char="v"/>
            </a:pPr>
            <a:r>
              <a:rPr lang="cs-CZ" sz="1600" dirty="0"/>
              <a:t>vymezit území vinařských oblastí a </a:t>
            </a:r>
          </a:p>
          <a:p>
            <a:pPr>
              <a:buFont typeface="Wingdings" panose="05000000000000000000" pitchFamily="2" charset="2"/>
              <a:buChar char="v"/>
            </a:pPr>
            <a:r>
              <a:rPr lang="cs-CZ" sz="1600" dirty="0"/>
              <a:t>způsoby geografického označení vín vyprodukovaných v Česku.</a:t>
            </a:r>
          </a:p>
          <a:p>
            <a:pPr marL="0" indent="0">
              <a:buNone/>
            </a:pPr>
            <a:endParaRPr lang="cs-CZ" sz="1600" dirty="0"/>
          </a:p>
          <a:p>
            <a:pPr marL="0" indent="0">
              <a:buNone/>
            </a:pPr>
            <a:r>
              <a:rPr lang="cs-CZ" sz="1600" b="1" dirty="0"/>
              <a:t>Zákon</a:t>
            </a:r>
            <a:r>
              <a:rPr lang="cs-CZ" sz="1600" dirty="0"/>
              <a:t> rozděluje Česko na </a:t>
            </a:r>
            <a:r>
              <a:rPr lang="cs-CZ" sz="1600" b="1" dirty="0">
                <a:solidFill>
                  <a:srgbClr val="C00000"/>
                </a:solidFill>
              </a:rPr>
              <a:t>dvě vinařské oblasti:</a:t>
            </a:r>
          </a:p>
          <a:p>
            <a:pPr lvl="2"/>
            <a:endParaRPr lang="cs-CZ" sz="800" dirty="0"/>
          </a:p>
          <a:p>
            <a:pPr marL="514350" indent="-514350">
              <a:buFont typeface="+mj-lt"/>
              <a:buAutoNum type="arabicPeriod"/>
            </a:pPr>
            <a:r>
              <a:rPr lang="cs-CZ" sz="1600" dirty="0"/>
              <a:t>Vinařská oblast </a:t>
            </a:r>
            <a:r>
              <a:rPr lang="cs-CZ" sz="1600" b="1" dirty="0">
                <a:solidFill>
                  <a:srgbClr val="C00000"/>
                </a:solidFill>
              </a:rPr>
              <a:t>Čechy</a:t>
            </a:r>
          </a:p>
          <a:p>
            <a:pPr marL="514350" indent="-514350">
              <a:buFont typeface="+mj-lt"/>
              <a:buAutoNum type="arabicPeriod"/>
            </a:pPr>
            <a:r>
              <a:rPr lang="cs-CZ" sz="1600" dirty="0"/>
              <a:t>Vinařská oblast </a:t>
            </a:r>
            <a:r>
              <a:rPr lang="cs-CZ" sz="1600" b="1" dirty="0">
                <a:solidFill>
                  <a:srgbClr val="C00000"/>
                </a:solidFill>
              </a:rPr>
              <a:t>Morava</a:t>
            </a:r>
          </a:p>
          <a:p>
            <a:pPr marL="0" indent="0">
              <a:buNone/>
            </a:pPr>
            <a:endParaRPr lang="cs-CZ" sz="1600" dirty="0"/>
          </a:p>
          <a:p>
            <a:pPr marL="0" indent="0">
              <a:buNone/>
            </a:pPr>
            <a:r>
              <a:rPr lang="cs-CZ" sz="1600" b="1" dirty="0"/>
              <a:t>Tyto oblasti jsou dále děleny </a:t>
            </a:r>
            <a:r>
              <a:rPr lang="cs-CZ" sz="1600" dirty="0"/>
              <a:t>na:</a:t>
            </a:r>
          </a:p>
          <a:p>
            <a:pPr>
              <a:buFont typeface="Wingdings" panose="05000000000000000000" pitchFamily="2" charset="2"/>
              <a:buChar char="v"/>
            </a:pPr>
            <a:r>
              <a:rPr lang="cs-CZ" sz="1600" dirty="0"/>
              <a:t>podoblasti, </a:t>
            </a:r>
          </a:p>
          <a:p>
            <a:pPr>
              <a:buFont typeface="Wingdings" panose="05000000000000000000" pitchFamily="2" charset="2"/>
              <a:buChar char="v"/>
            </a:pPr>
            <a:r>
              <a:rPr lang="cs-CZ" sz="1600" dirty="0"/>
              <a:t>vinařské obce a </a:t>
            </a:r>
          </a:p>
          <a:p>
            <a:pPr>
              <a:buFont typeface="Wingdings" panose="05000000000000000000" pitchFamily="2" charset="2"/>
              <a:buChar char="v"/>
            </a:pPr>
            <a:r>
              <a:rPr lang="cs-CZ" sz="1600" dirty="0"/>
              <a:t>viniční tratě, </a:t>
            </a:r>
          </a:p>
          <a:p>
            <a:pPr marL="0" indent="0">
              <a:buNone/>
            </a:pPr>
            <a:r>
              <a:rPr lang="cs-CZ" sz="1600" dirty="0"/>
              <a:t>přičemž konkrétní rozdělení specifikuje prováděcí vyhláška č. 254/2010 Sb. (dříve 324/2004 Sb.). </a:t>
            </a:r>
          </a:p>
          <a:p>
            <a:pPr marL="0" indent="0">
              <a:buNone/>
            </a:pPr>
            <a:r>
              <a:rPr lang="cs-CZ" sz="1600" dirty="0"/>
              <a:t>Zákon zároveň </a:t>
            </a:r>
            <a:r>
              <a:rPr lang="cs-CZ" sz="1600" b="1" dirty="0"/>
              <a:t>povoluje </a:t>
            </a:r>
            <a:r>
              <a:rPr lang="cs-CZ" sz="1600" dirty="0"/>
              <a:t>pouze pěstování </a:t>
            </a:r>
            <a:r>
              <a:rPr lang="cs-CZ" sz="1600" b="1" dirty="0"/>
              <a:t>odrůd vinné révy, </a:t>
            </a:r>
            <a:r>
              <a:rPr lang="cs-CZ" sz="1600" dirty="0"/>
              <a:t>které jsou </a:t>
            </a:r>
            <a:r>
              <a:rPr lang="cs-CZ" sz="1600" b="1" dirty="0"/>
              <a:t>schváleny</a:t>
            </a:r>
            <a:r>
              <a:rPr lang="cs-CZ" sz="1600" dirty="0"/>
              <a:t> pro danou vinařskou oblast. </a:t>
            </a:r>
          </a:p>
          <a:p>
            <a:pPr marL="0" indent="0">
              <a:buNone/>
            </a:pPr>
            <a:r>
              <a:rPr lang="cs-CZ" sz="1600" dirty="0"/>
              <a:t>Tyto odrůdy jsou specifikovány prováděcí vyhláškou č. 323/2004 Sb., ve znění vyhlášky č. 437/2005 Sb.</a:t>
            </a:r>
          </a:p>
          <a:p>
            <a:pPr marL="0" indent="0">
              <a:buNone/>
            </a:pPr>
            <a:endParaRPr lang="cs-CZ" sz="1600" dirty="0"/>
          </a:p>
          <a:p>
            <a:pPr marL="0" indent="0">
              <a:buNone/>
            </a:pPr>
            <a:r>
              <a:rPr lang="cs-CZ" sz="1600" dirty="0"/>
              <a:t>V souladu s evropským právem byl tímto zákonem nově zaveden zákaz označovat vína jako určená                   </a:t>
            </a:r>
          </a:p>
          <a:p>
            <a:pPr marL="0" indent="0">
              <a:buNone/>
            </a:pPr>
            <a:r>
              <a:rPr lang="cs-CZ" sz="1600" dirty="0"/>
              <a:t>                                                                  k náboženskému účelu (např. mešní víno) bez souhlasu příslušné církve </a:t>
            </a:r>
          </a:p>
          <a:p>
            <a:pPr marL="0" indent="0">
              <a:buNone/>
            </a:pPr>
            <a:r>
              <a:rPr lang="cs-CZ" sz="1600" dirty="0"/>
              <a:t>                                                                  či náboženského společenství.</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3355" y="1988840"/>
            <a:ext cx="4392488"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77887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628800"/>
          </a:xfrm>
        </p:spPr>
        <p:txBody>
          <a:bodyPr>
            <a:normAutofit fontScale="90000"/>
          </a:bodyPr>
          <a:lstStyle/>
          <a:p>
            <a:r>
              <a:rPr lang="cs-CZ" b="1" dirty="0">
                <a:solidFill>
                  <a:srgbClr val="C00000"/>
                </a:solidFill>
              </a:rPr>
              <a:t>1. Základy vinohradnictví </a:t>
            </a:r>
            <a:br>
              <a:rPr lang="cs-CZ" b="1" dirty="0">
                <a:solidFill>
                  <a:srgbClr val="C00000"/>
                </a:solidFill>
              </a:rPr>
            </a:br>
            <a:r>
              <a:rPr lang="cs-CZ" b="1" dirty="0">
                <a:solidFill>
                  <a:srgbClr val="C00000"/>
                </a:solidFill>
              </a:rPr>
              <a:t>a vinařské oblasti v ČR (8)</a:t>
            </a:r>
            <a:br>
              <a:rPr lang="cs-CZ" b="1" dirty="0">
                <a:solidFill>
                  <a:srgbClr val="C00000"/>
                </a:solidFill>
              </a:rPr>
            </a:br>
            <a:endParaRPr lang="cs-CZ" b="1" dirty="0">
              <a:solidFill>
                <a:srgbClr val="C00000"/>
              </a:solidFill>
            </a:endParaRPr>
          </a:p>
        </p:txBody>
      </p:sp>
      <p:sp>
        <p:nvSpPr>
          <p:cNvPr id="3" name="Zástupný symbol pro obsah 2"/>
          <p:cNvSpPr>
            <a:spLocks noGrp="1"/>
          </p:cNvSpPr>
          <p:nvPr>
            <p:ph idx="1"/>
          </p:nvPr>
        </p:nvSpPr>
        <p:spPr>
          <a:xfrm>
            <a:off x="0" y="1268760"/>
            <a:ext cx="9144000" cy="5589240"/>
          </a:xfrm>
        </p:spPr>
        <p:txBody>
          <a:bodyPr>
            <a:normAutofit fontScale="62500" lnSpcReduction="20000"/>
          </a:bodyPr>
          <a:lstStyle/>
          <a:p>
            <a:pPr marL="571500" indent="-571500">
              <a:buAutoNum type="romanUcPeriod"/>
            </a:pPr>
            <a:r>
              <a:rPr lang="cs-CZ" sz="4600" b="1" dirty="0">
                <a:solidFill>
                  <a:srgbClr val="C00000"/>
                </a:solidFill>
              </a:rPr>
              <a:t>Vinařská oblast Čechy:</a:t>
            </a:r>
          </a:p>
          <a:p>
            <a:pPr marL="0" indent="0">
              <a:buNone/>
            </a:pPr>
            <a:endParaRPr lang="cs-CZ" b="1" dirty="0">
              <a:solidFill>
                <a:srgbClr val="C00000"/>
              </a:solidFill>
            </a:endParaRPr>
          </a:p>
          <a:p>
            <a:pPr>
              <a:buFont typeface="Wingdings" panose="05000000000000000000" pitchFamily="2" charset="2"/>
              <a:buChar char="v"/>
            </a:pPr>
            <a:r>
              <a:rPr lang="cs-CZ" dirty="0"/>
              <a:t>vinařská oblast, která obsahuje schválená území pro pěstování révy vinné v prostoru </a:t>
            </a:r>
            <a:r>
              <a:rPr lang="cs-CZ" b="1" dirty="0"/>
              <a:t>středních a severních Čech</a:t>
            </a:r>
            <a:r>
              <a:rPr lang="cs-CZ" dirty="0"/>
              <a:t>,</a:t>
            </a:r>
          </a:p>
          <a:p>
            <a:pPr marL="0" indent="0">
              <a:buNone/>
            </a:pPr>
            <a:endParaRPr lang="cs-CZ" dirty="0"/>
          </a:p>
          <a:p>
            <a:pPr>
              <a:buFont typeface="Wingdings" panose="05000000000000000000" pitchFamily="2" charset="2"/>
              <a:buChar char="v"/>
            </a:pPr>
            <a:r>
              <a:rPr lang="cs-CZ" dirty="0"/>
              <a:t>tvoří ji dvě vinařské podoblasti - </a:t>
            </a:r>
            <a:r>
              <a:rPr lang="cs-CZ" b="1" dirty="0">
                <a:solidFill>
                  <a:srgbClr val="C00000"/>
                </a:solidFill>
              </a:rPr>
              <a:t>mělnická a litoměřická</a:t>
            </a:r>
            <a:r>
              <a:rPr lang="cs-CZ" dirty="0"/>
              <a:t>,</a:t>
            </a:r>
          </a:p>
          <a:p>
            <a:pPr marL="0" indent="0">
              <a:buNone/>
            </a:pPr>
            <a:endParaRPr lang="cs-CZ" dirty="0"/>
          </a:p>
          <a:p>
            <a:pPr>
              <a:buFont typeface="Wingdings" panose="05000000000000000000" pitchFamily="2" charset="2"/>
              <a:buChar char="v"/>
            </a:pPr>
            <a:r>
              <a:rPr lang="cs-CZ" dirty="0"/>
              <a:t>oblast zahrnuje 75 vinařských obcí, které oproti vinařské oblasti Morava netvoří velké spojité území, ale jsou </a:t>
            </a:r>
            <a:r>
              <a:rPr lang="cs-CZ" b="1" dirty="0"/>
              <a:t>roztroušeny </a:t>
            </a:r>
            <a:r>
              <a:rPr lang="cs-CZ" dirty="0"/>
              <a:t>po územích s příznivými klimatickými podmínkami a vhodnou půdou zejména v severní části středních Čech kolem řek Labe a Ohře a v severozápadních Čechách v Podkrušnohoří kolem řeky Bíliny,</a:t>
            </a:r>
          </a:p>
          <a:p>
            <a:pPr marL="0" indent="0">
              <a:buNone/>
            </a:pPr>
            <a:endParaRPr lang="cs-CZ" dirty="0"/>
          </a:p>
          <a:p>
            <a:pPr>
              <a:buFont typeface="Wingdings" panose="05000000000000000000" pitchFamily="2" charset="2"/>
              <a:buChar char="v"/>
            </a:pPr>
            <a:r>
              <a:rPr lang="cs-CZ" dirty="0"/>
              <a:t>celková výměra vinic ve vinařské oblasti Čechy v roce 2017 činila 653 ha                   (tj. </a:t>
            </a:r>
            <a:r>
              <a:rPr lang="cs-CZ" b="1" dirty="0"/>
              <a:t>4 % plochy vinic v Česku</a:t>
            </a:r>
            <a:r>
              <a:rPr lang="cs-CZ" dirty="0"/>
              <a:t>),</a:t>
            </a:r>
          </a:p>
          <a:p>
            <a:pPr marL="0" indent="0">
              <a:buNone/>
            </a:pPr>
            <a:endParaRPr lang="cs-CZ" dirty="0"/>
          </a:p>
          <a:p>
            <a:pPr>
              <a:buFont typeface="Wingdings" panose="05000000000000000000" pitchFamily="2" charset="2"/>
              <a:buChar char="v"/>
            </a:pPr>
            <a:r>
              <a:rPr lang="cs-CZ" dirty="0"/>
              <a:t>oblast vznikla v květnu 2004 v souvislosti s novým uspořádáním vinařských oblastí,   </a:t>
            </a:r>
          </a:p>
          <a:p>
            <a:pPr marL="0" indent="0">
              <a:buNone/>
            </a:pPr>
            <a:r>
              <a:rPr lang="cs-CZ" dirty="0"/>
              <a:t>                                            které přinesl vinařský zákon č. 321/2004 Sb. a jeho prováděcí </a:t>
            </a:r>
          </a:p>
          <a:p>
            <a:pPr marL="0" indent="0">
              <a:buNone/>
            </a:pPr>
            <a:r>
              <a:rPr lang="cs-CZ" dirty="0"/>
              <a:t>                                            vyhláška č. 324/2004 Sb. (později č. 254/2010 Sb.).</a:t>
            </a:r>
          </a:p>
        </p:txBody>
      </p:sp>
    </p:spTree>
    <p:extLst>
      <p:ext uri="{BB962C8B-B14F-4D97-AF65-F5344CB8AC3E}">
        <p14:creationId xmlns:p14="http://schemas.microsoft.com/office/powerpoint/2010/main" val="34810376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268760"/>
          </a:xfrm>
        </p:spPr>
        <p:txBody>
          <a:bodyPr>
            <a:normAutofit fontScale="90000"/>
          </a:bodyPr>
          <a:lstStyle/>
          <a:p>
            <a:r>
              <a:rPr lang="cs-CZ" b="1" dirty="0">
                <a:solidFill>
                  <a:srgbClr val="C00000"/>
                </a:solidFill>
              </a:rPr>
              <a:t/>
            </a:r>
            <a:br>
              <a:rPr lang="cs-CZ" b="1" dirty="0">
                <a:solidFill>
                  <a:srgbClr val="C00000"/>
                </a:solidFill>
              </a:rPr>
            </a:br>
            <a:r>
              <a:rPr lang="cs-CZ" b="1" dirty="0">
                <a:solidFill>
                  <a:srgbClr val="C00000"/>
                </a:solidFill>
              </a:rPr>
              <a:t>1. Základy vinohradnictví </a:t>
            </a:r>
            <a:br>
              <a:rPr lang="cs-CZ" b="1" dirty="0">
                <a:solidFill>
                  <a:srgbClr val="C00000"/>
                </a:solidFill>
              </a:rPr>
            </a:br>
            <a:r>
              <a:rPr lang="cs-CZ" b="1" dirty="0">
                <a:solidFill>
                  <a:srgbClr val="C00000"/>
                </a:solidFill>
              </a:rPr>
              <a:t>a vinařské oblasti v ČR (9)</a:t>
            </a:r>
            <a:br>
              <a:rPr lang="cs-CZ" b="1" dirty="0">
                <a:solidFill>
                  <a:srgbClr val="C00000"/>
                </a:solidFill>
              </a:rPr>
            </a:br>
            <a:endParaRPr lang="cs-CZ" b="1" dirty="0">
              <a:solidFill>
                <a:srgbClr val="C00000"/>
              </a:solidFill>
            </a:endParaRP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16016" y="3742336"/>
            <a:ext cx="4320480"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3861048"/>
            <a:ext cx="3240360" cy="2534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1182462"/>
            <a:ext cx="4536504" cy="2559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00" y="1315464"/>
            <a:ext cx="2431157" cy="2426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21897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052736"/>
          </a:xfrm>
        </p:spPr>
        <p:txBody>
          <a:bodyPr>
            <a:normAutofit fontScale="90000"/>
          </a:bodyPr>
          <a:lstStyle/>
          <a:p>
            <a:r>
              <a:rPr lang="cs-CZ" b="1" dirty="0">
                <a:solidFill>
                  <a:srgbClr val="C00000"/>
                </a:solidFill>
              </a:rPr>
              <a:t> </a:t>
            </a:r>
            <a:br>
              <a:rPr lang="cs-CZ" b="1" dirty="0">
                <a:solidFill>
                  <a:srgbClr val="C00000"/>
                </a:solidFill>
              </a:rPr>
            </a:br>
            <a:r>
              <a:rPr lang="cs-CZ" b="1" dirty="0">
                <a:solidFill>
                  <a:srgbClr val="C00000"/>
                </a:solidFill>
              </a:rPr>
              <a:t>1. Základy vinohradnictví </a:t>
            </a:r>
            <a:br>
              <a:rPr lang="cs-CZ" b="1" dirty="0">
                <a:solidFill>
                  <a:srgbClr val="C00000"/>
                </a:solidFill>
              </a:rPr>
            </a:br>
            <a:r>
              <a:rPr lang="cs-CZ" b="1" dirty="0">
                <a:solidFill>
                  <a:srgbClr val="C00000"/>
                </a:solidFill>
              </a:rPr>
              <a:t>a vinařské oblasti v ČR (10)</a:t>
            </a:r>
            <a:br>
              <a:rPr lang="cs-CZ" b="1" dirty="0">
                <a:solidFill>
                  <a:srgbClr val="C00000"/>
                </a:solidFill>
              </a:rPr>
            </a:br>
            <a:endParaRPr lang="cs-CZ" b="1" dirty="0">
              <a:solidFill>
                <a:srgbClr val="C00000"/>
              </a:solidFill>
            </a:endParaRPr>
          </a:p>
        </p:txBody>
      </p:sp>
      <p:sp>
        <p:nvSpPr>
          <p:cNvPr id="3" name="Zástupný symbol pro obsah 2"/>
          <p:cNvSpPr>
            <a:spLocks noGrp="1"/>
          </p:cNvSpPr>
          <p:nvPr>
            <p:ph idx="1"/>
          </p:nvPr>
        </p:nvSpPr>
        <p:spPr>
          <a:xfrm>
            <a:off x="0" y="1052736"/>
            <a:ext cx="9144000" cy="5688632"/>
          </a:xfrm>
        </p:spPr>
        <p:txBody>
          <a:bodyPr>
            <a:normAutofit fontScale="70000" lnSpcReduction="20000"/>
          </a:bodyPr>
          <a:lstStyle/>
          <a:p>
            <a:pPr marL="0" indent="0">
              <a:buNone/>
            </a:pPr>
            <a:endParaRPr lang="cs-CZ" b="1" dirty="0"/>
          </a:p>
          <a:p>
            <a:pPr marL="0" indent="0">
              <a:buNone/>
            </a:pPr>
            <a:r>
              <a:rPr lang="cs-CZ" b="1" dirty="0">
                <a:solidFill>
                  <a:srgbClr val="C00000"/>
                </a:solidFill>
              </a:rPr>
              <a:t>Bílá vína </a:t>
            </a:r>
            <a:r>
              <a:rPr lang="cs-CZ" dirty="0"/>
              <a:t>z vinařské oblasti Čechy jsou přirovnávána typově k vínům               </a:t>
            </a:r>
          </a:p>
          <a:p>
            <a:pPr marL="0" indent="0">
              <a:buNone/>
            </a:pPr>
            <a:r>
              <a:rPr lang="cs-CZ" dirty="0"/>
              <a:t>                 z Porýní, kde je podobné klima. </a:t>
            </a:r>
          </a:p>
          <a:p>
            <a:pPr marL="0" indent="0">
              <a:buNone/>
            </a:pPr>
            <a:endParaRPr lang="cs-CZ" dirty="0"/>
          </a:p>
          <a:p>
            <a:pPr marL="0" indent="0">
              <a:buNone/>
            </a:pPr>
            <a:r>
              <a:rPr lang="cs-CZ" dirty="0"/>
              <a:t>Typická </a:t>
            </a:r>
            <a:r>
              <a:rPr lang="cs-CZ" b="1" dirty="0"/>
              <a:t>odrůdová skladba:</a:t>
            </a:r>
          </a:p>
          <a:p>
            <a:pPr>
              <a:buFont typeface="Wingdings" panose="05000000000000000000" pitchFamily="2" charset="2"/>
              <a:buChar char="v"/>
            </a:pPr>
            <a:r>
              <a:rPr lang="cs-CZ" dirty="0"/>
              <a:t> Rulandské šedé a Rulandské bílé, </a:t>
            </a:r>
          </a:p>
          <a:p>
            <a:pPr>
              <a:buFont typeface="Wingdings" panose="05000000000000000000" pitchFamily="2" charset="2"/>
              <a:buChar char="v"/>
            </a:pPr>
            <a:r>
              <a:rPr lang="cs-CZ" dirty="0"/>
              <a:t> Ryzlink rýnský, </a:t>
            </a:r>
          </a:p>
          <a:p>
            <a:pPr>
              <a:buFont typeface="Wingdings" panose="05000000000000000000" pitchFamily="2" charset="2"/>
              <a:buChar char="v"/>
            </a:pPr>
            <a:r>
              <a:rPr lang="cs-CZ" dirty="0"/>
              <a:t> Müller </a:t>
            </a:r>
            <a:r>
              <a:rPr lang="cs-CZ" dirty="0" err="1"/>
              <a:t>Thurgau</a:t>
            </a:r>
            <a:r>
              <a:rPr lang="cs-CZ" dirty="0"/>
              <a:t>, </a:t>
            </a:r>
          </a:p>
          <a:p>
            <a:pPr>
              <a:buFont typeface="Wingdings" panose="05000000000000000000" pitchFamily="2" charset="2"/>
              <a:buChar char="v"/>
            </a:pPr>
            <a:r>
              <a:rPr lang="cs-CZ" dirty="0"/>
              <a:t> Muškát </a:t>
            </a:r>
            <a:r>
              <a:rPr lang="cs-CZ" dirty="0" err="1"/>
              <a:t>Othonel</a:t>
            </a:r>
            <a:r>
              <a:rPr lang="cs-CZ" dirty="0"/>
              <a:t> a </a:t>
            </a:r>
          </a:p>
          <a:p>
            <a:pPr>
              <a:buFont typeface="Wingdings" panose="05000000000000000000" pitchFamily="2" charset="2"/>
              <a:buChar char="v"/>
            </a:pPr>
            <a:r>
              <a:rPr lang="cs-CZ" dirty="0"/>
              <a:t> </a:t>
            </a:r>
            <a:r>
              <a:rPr lang="cs-CZ" dirty="0" err="1"/>
              <a:t>Kerner</a:t>
            </a:r>
            <a:r>
              <a:rPr lang="cs-CZ" dirty="0"/>
              <a:t>. </a:t>
            </a:r>
          </a:p>
          <a:p>
            <a:pPr marL="0" indent="0">
              <a:buNone/>
            </a:pPr>
            <a:endParaRPr lang="cs-CZ" dirty="0"/>
          </a:p>
          <a:p>
            <a:pPr marL="0" indent="0">
              <a:buNone/>
            </a:pPr>
            <a:r>
              <a:rPr lang="cs-CZ" b="1" dirty="0">
                <a:solidFill>
                  <a:srgbClr val="C00000"/>
                </a:solidFill>
              </a:rPr>
              <a:t>Červená vína</a:t>
            </a:r>
            <a:r>
              <a:rPr lang="cs-CZ" b="1" dirty="0"/>
              <a:t>: </a:t>
            </a:r>
          </a:p>
          <a:p>
            <a:pPr>
              <a:buFont typeface="Wingdings" panose="05000000000000000000" pitchFamily="2" charset="2"/>
              <a:buChar char="v"/>
            </a:pPr>
            <a:r>
              <a:rPr lang="cs-CZ" dirty="0"/>
              <a:t>Modrý Portugal, </a:t>
            </a:r>
          </a:p>
          <a:p>
            <a:pPr>
              <a:buFont typeface="Wingdings" panose="05000000000000000000" pitchFamily="2" charset="2"/>
              <a:buChar char="v"/>
            </a:pPr>
            <a:r>
              <a:rPr lang="cs-CZ" dirty="0" err="1"/>
              <a:t>Dornfelder</a:t>
            </a:r>
            <a:r>
              <a:rPr lang="cs-CZ" dirty="0"/>
              <a:t> a </a:t>
            </a:r>
          </a:p>
          <a:p>
            <a:pPr>
              <a:buFont typeface="Wingdings" panose="05000000000000000000" pitchFamily="2" charset="2"/>
              <a:buChar char="v"/>
            </a:pPr>
            <a:r>
              <a:rPr lang="cs-CZ" dirty="0"/>
              <a:t>Rulandské modré</a:t>
            </a:r>
          </a:p>
          <a:p>
            <a:pPr marL="0" indent="0">
              <a:buNone/>
            </a:pPr>
            <a:endParaRPr lang="cs-CZ"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1" y="3068959"/>
            <a:ext cx="2590260" cy="2550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19" y="4221088"/>
            <a:ext cx="2560315" cy="263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1916832"/>
            <a:ext cx="2706466"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50140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417638"/>
          </a:xfrm>
        </p:spPr>
        <p:txBody>
          <a:bodyPr>
            <a:normAutofit fontScale="90000"/>
          </a:bodyPr>
          <a:lstStyle/>
          <a:p>
            <a:r>
              <a:rPr lang="cs-CZ" b="1" dirty="0">
                <a:solidFill>
                  <a:srgbClr val="C00000"/>
                </a:solidFill>
              </a:rPr>
              <a:t/>
            </a:r>
            <a:br>
              <a:rPr lang="cs-CZ" b="1" dirty="0">
                <a:solidFill>
                  <a:srgbClr val="C00000"/>
                </a:solidFill>
              </a:rPr>
            </a:br>
            <a:r>
              <a:rPr lang="cs-CZ" b="1" dirty="0">
                <a:solidFill>
                  <a:srgbClr val="C00000"/>
                </a:solidFill>
              </a:rPr>
              <a:t/>
            </a:r>
            <a:br>
              <a:rPr lang="cs-CZ" b="1" dirty="0">
                <a:solidFill>
                  <a:srgbClr val="C00000"/>
                </a:solidFill>
              </a:rPr>
            </a:br>
            <a:r>
              <a:rPr lang="cs-CZ" b="1" dirty="0">
                <a:solidFill>
                  <a:srgbClr val="C00000"/>
                </a:solidFill>
              </a:rPr>
              <a:t>1. Základy vinohradnictví </a:t>
            </a:r>
            <a:br>
              <a:rPr lang="cs-CZ" b="1" dirty="0">
                <a:solidFill>
                  <a:srgbClr val="C00000"/>
                </a:solidFill>
              </a:rPr>
            </a:br>
            <a:r>
              <a:rPr lang="cs-CZ" b="1" dirty="0">
                <a:solidFill>
                  <a:srgbClr val="C00000"/>
                </a:solidFill>
              </a:rPr>
              <a:t>a vinařské oblasti v ČR (11)</a:t>
            </a:r>
            <a:br>
              <a:rPr lang="cs-CZ" b="1" dirty="0">
                <a:solidFill>
                  <a:srgbClr val="C00000"/>
                </a:solidFill>
              </a:rPr>
            </a:br>
            <a:r>
              <a:rPr lang="cs-CZ" b="1" dirty="0">
                <a:solidFill>
                  <a:srgbClr val="C00000"/>
                </a:solidFill>
              </a:rPr>
              <a:t/>
            </a:r>
            <a:br>
              <a:rPr lang="cs-CZ" b="1" dirty="0">
                <a:solidFill>
                  <a:srgbClr val="C00000"/>
                </a:solidFill>
              </a:rPr>
            </a:br>
            <a:endParaRPr lang="cs-CZ" b="1" dirty="0">
              <a:solidFill>
                <a:srgbClr val="C00000"/>
              </a:solidFill>
            </a:endParaRPr>
          </a:p>
        </p:txBody>
      </p:sp>
      <p:sp>
        <p:nvSpPr>
          <p:cNvPr id="3" name="Zástupný symbol pro obsah 2"/>
          <p:cNvSpPr>
            <a:spLocks noGrp="1"/>
          </p:cNvSpPr>
          <p:nvPr>
            <p:ph idx="1"/>
          </p:nvPr>
        </p:nvSpPr>
        <p:spPr>
          <a:xfrm>
            <a:off x="0" y="1412776"/>
            <a:ext cx="9144000" cy="5445224"/>
          </a:xfrm>
        </p:spPr>
        <p:txBody>
          <a:bodyPr>
            <a:normAutofit fontScale="70000" lnSpcReduction="20000"/>
          </a:bodyPr>
          <a:lstStyle/>
          <a:p>
            <a:pPr marL="0" indent="0">
              <a:buNone/>
            </a:pPr>
            <a:r>
              <a:rPr lang="cs-CZ" sz="4100" b="1" dirty="0">
                <a:solidFill>
                  <a:srgbClr val="C00000"/>
                </a:solidFill>
              </a:rPr>
              <a:t>II. Vinařská oblast Morava</a:t>
            </a:r>
          </a:p>
          <a:p>
            <a:pPr marL="0" indent="0">
              <a:buNone/>
            </a:pPr>
            <a:endParaRPr lang="cs-CZ" sz="2900" b="1" dirty="0">
              <a:solidFill>
                <a:srgbClr val="C00000"/>
              </a:solidFill>
            </a:endParaRPr>
          </a:p>
          <a:p>
            <a:pPr>
              <a:buFont typeface="Wingdings" panose="05000000000000000000" pitchFamily="2" charset="2"/>
              <a:buChar char="v"/>
            </a:pPr>
            <a:r>
              <a:rPr lang="cs-CZ" sz="2900" dirty="0"/>
              <a:t>vinařská oblast, která obsahuje schválená území pro pěstování révy vinné                  v prostoru </a:t>
            </a:r>
            <a:r>
              <a:rPr lang="cs-CZ" sz="2900" b="1" dirty="0"/>
              <a:t>jižní a jihovýchodní Moravy</a:t>
            </a:r>
            <a:r>
              <a:rPr lang="cs-CZ" sz="2900" dirty="0"/>
              <a:t>,</a:t>
            </a:r>
          </a:p>
          <a:p>
            <a:pPr marL="0" indent="0">
              <a:buNone/>
            </a:pPr>
            <a:endParaRPr lang="cs-CZ" sz="2900" dirty="0"/>
          </a:p>
          <a:p>
            <a:pPr>
              <a:buFont typeface="Wingdings" panose="05000000000000000000" pitchFamily="2" charset="2"/>
              <a:buChar char="v"/>
            </a:pPr>
            <a:r>
              <a:rPr lang="cs-CZ" sz="2900" dirty="0"/>
              <a:t>tvoří ji čtyři vinařské podoblasti: </a:t>
            </a:r>
            <a:r>
              <a:rPr lang="cs-CZ" sz="2900" b="1" dirty="0">
                <a:solidFill>
                  <a:srgbClr val="C00000"/>
                </a:solidFill>
              </a:rPr>
              <a:t>mikulovská, velkopavlovická, slovácká                     a znojemská,</a:t>
            </a:r>
          </a:p>
          <a:p>
            <a:pPr marL="0" indent="0">
              <a:buNone/>
            </a:pPr>
            <a:endParaRPr lang="cs-CZ" sz="2900" b="1" dirty="0">
              <a:solidFill>
                <a:srgbClr val="C00000"/>
              </a:solidFill>
            </a:endParaRPr>
          </a:p>
          <a:p>
            <a:pPr>
              <a:buFont typeface="Wingdings" panose="05000000000000000000" pitchFamily="2" charset="2"/>
              <a:buChar char="v"/>
            </a:pPr>
            <a:r>
              <a:rPr lang="cs-CZ" sz="2900" dirty="0"/>
              <a:t>oblast zahrnuje 308 vinařských obcí, které společně tvoří </a:t>
            </a:r>
            <a:r>
              <a:rPr lang="cs-CZ" sz="2900" b="1" dirty="0"/>
              <a:t>rozsáhlé území v úrodných nížinách</a:t>
            </a:r>
            <a:r>
              <a:rPr lang="cs-CZ" sz="2900" dirty="0"/>
              <a:t> v Jihomoravském kraji a v jižní části Zlínského kraje, kolem řek Dyje, Jihlavy, Svratky a Moravy,</a:t>
            </a:r>
          </a:p>
          <a:p>
            <a:pPr marL="0" indent="0">
              <a:buNone/>
            </a:pPr>
            <a:endParaRPr lang="cs-CZ" sz="2900" dirty="0"/>
          </a:p>
          <a:p>
            <a:pPr>
              <a:buFont typeface="Wingdings" panose="05000000000000000000" pitchFamily="2" charset="2"/>
              <a:buChar char="v"/>
            </a:pPr>
            <a:r>
              <a:rPr lang="cs-CZ" sz="2900" dirty="0"/>
              <a:t>celková výměra vinic ve vinařské oblasti Morava v roce 2017 činila 16 514 ha          (tj. </a:t>
            </a:r>
            <a:r>
              <a:rPr lang="cs-CZ" sz="2900" b="1" dirty="0"/>
              <a:t>96 % plochy vinic v Česku</a:t>
            </a:r>
            <a:r>
              <a:rPr lang="cs-CZ" sz="2900" dirty="0"/>
              <a:t>),</a:t>
            </a:r>
          </a:p>
          <a:p>
            <a:pPr>
              <a:buFont typeface="Wingdings" panose="05000000000000000000" pitchFamily="2" charset="2"/>
              <a:buChar char="v"/>
            </a:pPr>
            <a:endParaRPr lang="cs-CZ" sz="2900" dirty="0"/>
          </a:p>
          <a:p>
            <a:pPr>
              <a:buFont typeface="Wingdings" panose="05000000000000000000" pitchFamily="2" charset="2"/>
              <a:buChar char="v"/>
            </a:pPr>
            <a:r>
              <a:rPr lang="cs-CZ" sz="2900" dirty="0"/>
              <a:t>oblast vznikla v květnu 2004 v souvislosti s novým uspořádáním vinařských oblastí, </a:t>
            </a:r>
          </a:p>
          <a:p>
            <a:pPr marL="0" indent="0">
              <a:buNone/>
            </a:pPr>
            <a:r>
              <a:rPr lang="cs-CZ" sz="2900" dirty="0"/>
              <a:t>                                které přinesl vinařský zákon č. 321/2004 Sb.  a jeho prováděcí </a:t>
            </a:r>
          </a:p>
          <a:p>
            <a:pPr marL="0" indent="0">
              <a:buNone/>
            </a:pPr>
            <a:r>
              <a:rPr lang="cs-CZ" sz="2900" dirty="0"/>
              <a:t>                                vyhláška č. 324/2004 Sb. (později č. 254/2010 Sb.).</a:t>
            </a:r>
          </a:p>
          <a:p>
            <a:pPr marL="0" indent="0">
              <a:buNone/>
            </a:pPr>
            <a:endParaRPr lang="cs-CZ" sz="2900" b="1" dirty="0">
              <a:solidFill>
                <a:srgbClr val="C00000"/>
              </a:solidFill>
            </a:endParaRPr>
          </a:p>
        </p:txBody>
      </p:sp>
    </p:spTree>
    <p:extLst>
      <p:ext uri="{BB962C8B-B14F-4D97-AF65-F5344CB8AC3E}">
        <p14:creationId xmlns:p14="http://schemas.microsoft.com/office/powerpoint/2010/main" val="38867788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16632"/>
            <a:ext cx="9036496" cy="1301006"/>
          </a:xfrm>
        </p:spPr>
        <p:txBody>
          <a:bodyPr>
            <a:normAutofit fontScale="90000"/>
          </a:bodyPr>
          <a:lstStyle/>
          <a:p>
            <a:r>
              <a:rPr lang="cs-CZ" dirty="0"/>
              <a:t/>
            </a:r>
            <a:br>
              <a:rPr lang="cs-CZ" dirty="0"/>
            </a:br>
            <a:r>
              <a:rPr lang="cs-CZ" b="1" dirty="0">
                <a:solidFill>
                  <a:srgbClr val="C00000"/>
                </a:solidFill>
              </a:rPr>
              <a:t>1. Základy vinohradnictví </a:t>
            </a:r>
            <a:br>
              <a:rPr lang="cs-CZ" b="1" dirty="0">
                <a:solidFill>
                  <a:srgbClr val="C00000"/>
                </a:solidFill>
              </a:rPr>
            </a:br>
            <a:r>
              <a:rPr lang="cs-CZ" b="1" dirty="0">
                <a:solidFill>
                  <a:srgbClr val="C00000"/>
                </a:solidFill>
              </a:rPr>
              <a:t>a vinařské oblasti v ČR (12)</a:t>
            </a:r>
            <a:br>
              <a:rPr lang="cs-CZ" b="1" dirty="0">
                <a:solidFill>
                  <a:srgbClr val="C00000"/>
                </a:solidFill>
              </a:rPr>
            </a:br>
            <a:endParaRPr lang="cs-CZ" b="1" dirty="0">
              <a:solidFill>
                <a:srgbClr val="C00000"/>
              </a:solidFill>
            </a:endParaRPr>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1640" y="1249890"/>
            <a:ext cx="4787999" cy="2683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3933056"/>
            <a:ext cx="3816424" cy="2728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1595397"/>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0" y="4073185"/>
            <a:ext cx="3973493" cy="2588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88450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268760"/>
          </a:xfrm>
        </p:spPr>
        <p:txBody>
          <a:bodyPr>
            <a:normAutofit fontScale="90000"/>
          </a:bodyPr>
          <a:lstStyle/>
          <a:p>
            <a:r>
              <a:rPr lang="cs-CZ" b="1" dirty="0">
                <a:solidFill>
                  <a:srgbClr val="C00000"/>
                </a:solidFill>
              </a:rPr>
              <a:t/>
            </a:r>
            <a:br>
              <a:rPr lang="cs-CZ" b="1" dirty="0">
                <a:solidFill>
                  <a:srgbClr val="C00000"/>
                </a:solidFill>
              </a:rPr>
            </a:br>
            <a:r>
              <a:rPr lang="cs-CZ" b="1" dirty="0">
                <a:solidFill>
                  <a:srgbClr val="C00000"/>
                </a:solidFill>
              </a:rPr>
              <a:t>1.</a:t>
            </a:r>
            <a:r>
              <a:rPr lang="cs-CZ" dirty="0"/>
              <a:t> </a:t>
            </a:r>
            <a:r>
              <a:rPr lang="cs-CZ" b="1" dirty="0">
                <a:solidFill>
                  <a:srgbClr val="C00000"/>
                </a:solidFill>
              </a:rPr>
              <a:t>Základy vinohradnictví </a:t>
            </a:r>
            <a:br>
              <a:rPr lang="cs-CZ" b="1" dirty="0">
                <a:solidFill>
                  <a:srgbClr val="C00000"/>
                </a:solidFill>
              </a:rPr>
            </a:br>
            <a:r>
              <a:rPr lang="cs-CZ" b="1" dirty="0">
                <a:solidFill>
                  <a:srgbClr val="C00000"/>
                </a:solidFill>
              </a:rPr>
              <a:t>a vinařské oblasti v ČR (13)</a:t>
            </a:r>
            <a:br>
              <a:rPr lang="cs-CZ" b="1" dirty="0">
                <a:solidFill>
                  <a:srgbClr val="C00000"/>
                </a:solidFill>
              </a:rPr>
            </a:br>
            <a:endParaRPr lang="cs-CZ" b="1" dirty="0">
              <a:solidFill>
                <a:srgbClr val="C00000"/>
              </a:solidFill>
            </a:endParaRPr>
          </a:p>
        </p:txBody>
      </p:sp>
      <p:sp>
        <p:nvSpPr>
          <p:cNvPr id="3" name="Zástupný symbol pro obsah 2"/>
          <p:cNvSpPr>
            <a:spLocks noGrp="1"/>
          </p:cNvSpPr>
          <p:nvPr>
            <p:ph idx="1"/>
          </p:nvPr>
        </p:nvSpPr>
        <p:spPr>
          <a:xfrm>
            <a:off x="0" y="1268760"/>
            <a:ext cx="8892480" cy="5589240"/>
          </a:xfrm>
        </p:spPr>
        <p:txBody>
          <a:bodyPr>
            <a:normAutofit fontScale="70000" lnSpcReduction="20000"/>
          </a:bodyPr>
          <a:lstStyle/>
          <a:p>
            <a:pPr marL="0" indent="0">
              <a:buNone/>
            </a:pPr>
            <a:r>
              <a:rPr lang="cs-CZ" b="1" dirty="0">
                <a:solidFill>
                  <a:srgbClr val="C00000"/>
                </a:solidFill>
              </a:rPr>
              <a:t>Vinařská obec </a:t>
            </a:r>
          </a:p>
          <a:p>
            <a:pPr>
              <a:buFont typeface="Wingdings" panose="05000000000000000000" pitchFamily="2" charset="2"/>
              <a:buChar char="v"/>
            </a:pPr>
            <a:r>
              <a:rPr lang="cs-CZ" dirty="0"/>
              <a:t>je v Česku obec, v jejímž katastru se nachází jedna nebo více viničních tratí,</a:t>
            </a:r>
          </a:p>
          <a:p>
            <a:pPr>
              <a:buFont typeface="Wingdings" panose="05000000000000000000" pitchFamily="2" charset="2"/>
              <a:buChar char="v"/>
            </a:pPr>
            <a:r>
              <a:rPr lang="cs-CZ" dirty="0"/>
              <a:t>jedná se o </a:t>
            </a:r>
            <a:r>
              <a:rPr lang="cs-CZ" b="1" dirty="0"/>
              <a:t>základní jednotku geografického rozdělení území</a:t>
            </a:r>
            <a:r>
              <a:rPr lang="cs-CZ" dirty="0"/>
              <a:t>, na kterém je schváleno pěstování vinné révy,</a:t>
            </a:r>
          </a:p>
          <a:p>
            <a:pPr>
              <a:buFont typeface="Wingdings" panose="05000000000000000000" pitchFamily="2" charset="2"/>
              <a:buChar char="v"/>
            </a:pPr>
            <a:r>
              <a:rPr lang="cs-CZ" dirty="0"/>
              <a:t>nadřazenou jednotkou jsou vinařské podoblasti, jejichž území je definováno výčtem vinařských obcí, které je tvoří (seznam vinařských podoblastí a příslušných vinařských obcí je uveden v prováděcí vyhlášce vinařského zákona),</a:t>
            </a:r>
          </a:p>
          <a:p>
            <a:pPr>
              <a:buFont typeface="Wingdings" panose="05000000000000000000" pitchFamily="2" charset="2"/>
              <a:buChar char="v"/>
            </a:pPr>
            <a:r>
              <a:rPr lang="cs-CZ" dirty="0"/>
              <a:t>v Česku je celkem </a:t>
            </a:r>
            <a:r>
              <a:rPr lang="cs-CZ" b="1" dirty="0"/>
              <a:t>383 vinařských obcí</a:t>
            </a:r>
            <a:r>
              <a:rPr lang="cs-CZ" dirty="0"/>
              <a:t>, z toho 75 ve vinařské oblasti Čechy a 308 ve vinařské oblasti Morava.</a:t>
            </a:r>
          </a:p>
          <a:p>
            <a:pPr marL="0" indent="0">
              <a:buNone/>
            </a:pPr>
            <a:endParaRPr lang="cs-CZ" dirty="0"/>
          </a:p>
          <a:p>
            <a:pPr marL="0" indent="0">
              <a:buNone/>
            </a:pPr>
            <a:r>
              <a:rPr lang="cs-CZ" b="1" dirty="0">
                <a:solidFill>
                  <a:srgbClr val="C00000"/>
                </a:solidFill>
              </a:rPr>
              <a:t>Viniční trať </a:t>
            </a:r>
          </a:p>
          <a:p>
            <a:pPr>
              <a:buFont typeface="Wingdings" panose="05000000000000000000" pitchFamily="2" charset="2"/>
              <a:buChar char="v"/>
            </a:pPr>
            <a:r>
              <a:rPr lang="cs-CZ" dirty="0"/>
              <a:t>jako pozemek, část pozemku, soubor pozemků, soubor pozemku a části pozemku, nebo kombinaci pozemků, případně částí pozemků, tvořících souvislý celek, </a:t>
            </a:r>
            <a:r>
              <a:rPr lang="cs-CZ" b="1" dirty="0"/>
              <a:t>v jedné vinařské oblasti</a:t>
            </a:r>
            <a:r>
              <a:rPr lang="cs-CZ" dirty="0"/>
              <a:t>, případně </a:t>
            </a:r>
            <a:r>
              <a:rPr lang="cs-CZ" b="1" dirty="0"/>
              <a:t>podoblasti</a:t>
            </a:r>
            <a:r>
              <a:rPr lang="cs-CZ" dirty="0"/>
              <a:t>, splňující  </a:t>
            </a:r>
          </a:p>
          <a:p>
            <a:pPr marL="0" indent="0">
              <a:buNone/>
            </a:pPr>
            <a:r>
              <a:rPr lang="cs-CZ" b="1" dirty="0"/>
              <a:t>                     předpoklady pro pěstování </a:t>
            </a:r>
            <a:r>
              <a:rPr lang="cs-CZ" dirty="0"/>
              <a:t>révy z hlediska zeměpisné polohy, </a:t>
            </a:r>
          </a:p>
          <a:p>
            <a:pPr marL="0" indent="0">
              <a:buNone/>
            </a:pPr>
            <a:r>
              <a:rPr lang="cs-CZ" dirty="0"/>
              <a:t>                     svažitosti, délky oslunění a půdně klimatických vlastností.</a:t>
            </a:r>
          </a:p>
        </p:txBody>
      </p:sp>
    </p:spTree>
    <p:extLst>
      <p:ext uri="{BB962C8B-B14F-4D97-AF65-F5344CB8AC3E}">
        <p14:creationId xmlns:p14="http://schemas.microsoft.com/office/powerpoint/2010/main" val="24162555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0" y="1"/>
            <a:ext cx="9144000" cy="1412775"/>
          </a:xfrm>
        </p:spPr>
        <p:txBody>
          <a:bodyPr/>
          <a:lstStyle/>
          <a:p>
            <a:r>
              <a:rPr lang="cs-CZ" b="1" dirty="0"/>
              <a:t>ZÁKLADY   SOMMELIÉRSTVÍ</a:t>
            </a:r>
          </a:p>
        </p:txBody>
      </p:sp>
      <p:sp>
        <p:nvSpPr>
          <p:cNvPr id="3" name="Podnadpis 2"/>
          <p:cNvSpPr>
            <a:spLocks noGrp="1"/>
          </p:cNvSpPr>
          <p:nvPr>
            <p:ph type="subTitle" idx="1"/>
          </p:nvPr>
        </p:nvSpPr>
        <p:spPr>
          <a:xfrm>
            <a:off x="179512" y="1052736"/>
            <a:ext cx="8784976" cy="5805264"/>
          </a:xfrm>
        </p:spPr>
        <p:txBody>
          <a:bodyPr>
            <a:normAutofit/>
          </a:bodyPr>
          <a:lstStyle/>
          <a:p>
            <a:r>
              <a:rPr lang="cs-CZ" sz="5400" b="1" dirty="0" err="1">
                <a:solidFill>
                  <a:srgbClr val="FF0000"/>
                </a:solidFill>
              </a:rPr>
              <a:t>Sommeliérská</a:t>
            </a:r>
            <a:r>
              <a:rPr lang="cs-CZ" sz="5400" b="1" dirty="0">
                <a:solidFill>
                  <a:srgbClr val="FF0000"/>
                </a:solidFill>
              </a:rPr>
              <a:t> příručka</a:t>
            </a:r>
          </a:p>
          <a:p>
            <a:endParaRPr lang="cs-CZ" sz="5400" b="1" dirty="0">
              <a:solidFill>
                <a:srgbClr val="FF0000"/>
              </a:solidFill>
            </a:endParaRPr>
          </a:p>
          <a:p>
            <a:pPr algn="l"/>
            <a:r>
              <a:rPr lang="cs-CZ" sz="2800" b="1" dirty="0">
                <a:solidFill>
                  <a:schemeClr val="tx1"/>
                </a:solidFill>
              </a:rPr>
              <a:t>1. </a:t>
            </a:r>
            <a:r>
              <a:rPr lang="cs-CZ" b="1" dirty="0">
                <a:solidFill>
                  <a:schemeClr val="tx1"/>
                </a:solidFill>
              </a:rPr>
              <a:t>Základy vinohradnictví a vinařské oblasti v ČR</a:t>
            </a:r>
          </a:p>
          <a:p>
            <a:pPr algn="l"/>
            <a:r>
              <a:rPr lang="cs-CZ" b="1" dirty="0">
                <a:solidFill>
                  <a:schemeClr val="tx1"/>
                </a:solidFill>
              </a:rPr>
              <a:t>2. Vinařský zákon a klasifikace vín</a:t>
            </a:r>
          </a:p>
          <a:p>
            <a:pPr algn="l"/>
            <a:r>
              <a:rPr lang="cs-CZ" b="1" dirty="0">
                <a:solidFill>
                  <a:schemeClr val="tx1"/>
                </a:solidFill>
              </a:rPr>
              <a:t>3. Výroba vína a technologie zpracování hroznů</a:t>
            </a:r>
          </a:p>
          <a:p>
            <a:pPr algn="l"/>
            <a:r>
              <a:rPr lang="cs-CZ" b="1" dirty="0">
                <a:solidFill>
                  <a:schemeClr val="tx1"/>
                </a:solidFill>
              </a:rPr>
              <a:t>4. Vinný lístek</a:t>
            </a:r>
          </a:p>
          <a:p>
            <a:pPr algn="l"/>
            <a:r>
              <a:rPr lang="cs-CZ" b="1" dirty="0">
                <a:solidFill>
                  <a:schemeClr val="tx1"/>
                </a:solidFill>
              </a:rPr>
              <a:t>5. Ošetřování a skladování vína</a:t>
            </a:r>
          </a:p>
          <a:p>
            <a:endParaRPr lang="cs-CZ" sz="5400" b="1" dirty="0">
              <a:solidFill>
                <a:srgbClr val="FF0000"/>
              </a:solidFill>
            </a:endParaRPr>
          </a:p>
          <a:p>
            <a:endParaRPr lang="cs-CZ" b="1" dirty="0">
              <a:solidFill>
                <a:srgbClr val="FF0000"/>
              </a:solidFill>
            </a:endParaRPr>
          </a:p>
        </p:txBody>
      </p:sp>
    </p:spTree>
    <p:extLst>
      <p:ext uri="{BB962C8B-B14F-4D97-AF65-F5344CB8AC3E}">
        <p14:creationId xmlns:p14="http://schemas.microsoft.com/office/powerpoint/2010/main" val="7875692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052736"/>
          </a:xfrm>
        </p:spPr>
        <p:txBody>
          <a:bodyPr>
            <a:normAutofit fontScale="90000"/>
          </a:bodyPr>
          <a:lstStyle/>
          <a:p>
            <a:r>
              <a:rPr lang="cs-CZ" dirty="0"/>
              <a:t> </a:t>
            </a:r>
            <a:r>
              <a:rPr lang="cs-CZ" b="1" dirty="0">
                <a:solidFill>
                  <a:srgbClr val="C00000"/>
                </a:solidFill>
              </a:rPr>
              <a:t>2. Vinařský zákon a klasifikace vín (1)</a:t>
            </a:r>
            <a:r>
              <a:rPr lang="cs-CZ" dirty="0"/>
              <a:t/>
            </a:r>
            <a:br>
              <a:rPr lang="cs-CZ" dirty="0"/>
            </a:br>
            <a:endParaRPr lang="cs-CZ" dirty="0"/>
          </a:p>
        </p:txBody>
      </p:sp>
      <p:sp>
        <p:nvSpPr>
          <p:cNvPr id="3" name="Zástupný symbol pro obsah 2"/>
          <p:cNvSpPr>
            <a:spLocks noGrp="1"/>
          </p:cNvSpPr>
          <p:nvPr>
            <p:ph idx="1"/>
          </p:nvPr>
        </p:nvSpPr>
        <p:spPr>
          <a:xfrm>
            <a:off x="0" y="836712"/>
            <a:ext cx="9144000" cy="6021288"/>
          </a:xfrm>
        </p:spPr>
        <p:txBody>
          <a:bodyPr>
            <a:normAutofit/>
          </a:bodyPr>
          <a:lstStyle/>
          <a:p>
            <a:pPr marL="0" indent="0">
              <a:buNone/>
            </a:pPr>
            <a:r>
              <a:rPr lang="cs-CZ" sz="2600" b="1" dirty="0">
                <a:solidFill>
                  <a:srgbClr val="C00000"/>
                </a:solidFill>
              </a:rPr>
              <a:t>Vinařský zákon </a:t>
            </a:r>
            <a:r>
              <a:rPr lang="cs-CZ" sz="2600" dirty="0"/>
              <a:t>je zkrácený název zákona č. 321/2004 Sb.,                    o vinohradnictví a vinařství a o změně některých souvisejících zákonů (zákon o vinohradnictví a vinařství), který je základním předpisem regulujícím vinohradnictví   a vinařství.</a:t>
            </a:r>
          </a:p>
          <a:p>
            <a:pPr marL="0" indent="0">
              <a:buNone/>
            </a:pPr>
            <a:endParaRPr lang="cs-CZ" sz="2600" dirty="0"/>
          </a:p>
          <a:p>
            <a:pPr marL="0" indent="0">
              <a:buNone/>
            </a:pPr>
            <a:r>
              <a:rPr lang="cs-CZ" sz="2600" b="1" dirty="0">
                <a:solidFill>
                  <a:srgbClr val="C00000"/>
                </a:solidFill>
              </a:rPr>
              <a:t>Cílem zákona </a:t>
            </a:r>
            <a:r>
              <a:rPr lang="cs-CZ" sz="2600" dirty="0"/>
              <a:t>je sladit zákon s předpisy EU a zároveň v rámci místních podmínek postihnout současné právní trendy v této oblasti. </a:t>
            </a:r>
          </a:p>
          <a:p>
            <a:pPr marL="0" indent="0">
              <a:buNone/>
            </a:pPr>
            <a:r>
              <a:rPr lang="cs-CZ" sz="2600" dirty="0"/>
              <a:t>Za největší </a:t>
            </a:r>
            <a:r>
              <a:rPr lang="cs-CZ" sz="2600" b="1" dirty="0"/>
              <a:t>problém</a:t>
            </a:r>
            <a:r>
              <a:rPr lang="cs-CZ" sz="2600" dirty="0"/>
              <a:t> bývá označováno problematické </a:t>
            </a:r>
            <a:r>
              <a:rPr lang="cs-CZ" sz="2600" b="1" dirty="0"/>
              <a:t>dodržování kvót rozsahů vinic </a:t>
            </a:r>
            <a:r>
              <a:rPr lang="cs-CZ" sz="2600" dirty="0"/>
              <a:t>a byrokratické překážky ohledně nové výsadby. Evropský trend však sleduje spíše opačný cíl, tj. snižování stavu vinic.</a:t>
            </a:r>
          </a:p>
          <a:p>
            <a:pPr marL="0" indent="0">
              <a:buNone/>
            </a:pPr>
            <a:endParaRPr lang="cs-CZ" sz="3000" dirty="0"/>
          </a:p>
          <a:p>
            <a:pPr marL="0" indent="0">
              <a:buNone/>
            </a:pPr>
            <a:endParaRPr lang="cs-CZ" dirty="0"/>
          </a:p>
          <a:p>
            <a:pPr marL="0" indent="0">
              <a:buNone/>
            </a:pPr>
            <a:endParaRPr lang="cs-CZ" dirty="0"/>
          </a:p>
          <a:p>
            <a:pPr marL="0" indent="0">
              <a:buNone/>
            </a:pPr>
            <a:endParaRPr lang="cs-CZ" dirty="0"/>
          </a:p>
          <a:p>
            <a:endParaRPr lang="cs-CZ" dirty="0"/>
          </a:p>
        </p:txBody>
      </p:sp>
    </p:spTree>
    <p:extLst>
      <p:ext uri="{BB962C8B-B14F-4D97-AF65-F5344CB8AC3E}">
        <p14:creationId xmlns:p14="http://schemas.microsoft.com/office/powerpoint/2010/main" val="7684594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052736"/>
          </a:xfrm>
        </p:spPr>
        <p:txBody>
          <a:bodyPr/>
          <a:lstStyle/>
          <a:p>
            <a:r>
              <a:rPr lang="cs-CZ" b="1" dirty="0">
                <a:solidFill>
                  <a:srgbClr val="C00000"/>
                </a:solidFill>
              </a:rPr>
              <a:t>2. Vinařský zákon a klasifikace vín (2)</a:t>
            </a:r>
          </a:p>
        </p:txBody>
      </p:sp>
      <p:sp>
        <p:nvSpPr>
          <p:cNvPr id="3" name="Zástupný symbol pro obsah 2"/>
          <p:cNvSpPr>
            <a:spLocks noGrp="1"/>
          </p:cNvSpPr>
          <p:nvPr>
            <p:ph idx="1"/>
          </p:nvPr>
        </p:nvSpPr>
        <p:spPr>
          <a:xfrm>
            <a:off x="0" y="1124744"/>
            <a:ext cx="9144000" cy="5733256"/>
          </a:xfrm>
        </p:spPr>
        <p:txBody>
          <a:bodyPr>
            <a:normAutofit fontScale="55000" lnSpcReduction="20000"/>
          </a:bodyPr>
          <a:lstStyle/>
          <a:p>
            <a:pPr marL="0" indent="0">
              <a:buNone/>
            </a:pPr>
            <a:r>
              <a:rPr lang="cs-CZ" b="1" dirty="0">
                <a:solidFill>
                  <a:srgbClr val="C00000"/>
                </a:solidFill>
              </a:rPr>
              <a:t>Většina ustanovení tohoto zákona </a:t>
            </a:r>
            <a:r>
              <a:rPr lang="cs-CZ" dirty="0"/>
              <a:t>vychází z příslušných </a:t>
            </a:r>
            <a:r>
              <a:rPr lang="cs-CZ" b="1" dirty="0"/>
              <a:t>právních předpisů Evropské unie</a:t>
            </a:r>
            <a:r>
              <a:rPr lang="cs-CZ" dirty="0"/>
              <a:t>, důvodová zpráva ze dne 5. listopadu 2003 informuje mj. o tom, že jednou z hlavních příčin vydání nového zákona v této oblasti, byla snaha zohlednit evropskou legislativu v této otázce, jelikož předchozí zákon č. 115/1995 Sb., o vinohradnictví a vinařství, tak nečinil dostatečně.</a:t>
            </a:r>
          </a:p>
          <a:p>
            <a:pPr marL="0" indent="0">
              <a:buNone/>
            </a:pPr>
            <a:endParaRPr lang="cs-CZ" dirty="0"/>
          </a:p>
          <a:p>
            <a:pPr marL="0" indent="0">
              <a:buNone/>
            </a:pPr>
            <a:r>
              <a:rPr lang="cs-CZ" dirty="0"/>
              <a:t>Na tento zákon </a:t>
            </a:r>
            <a:r>
              <a:rPr lang="cs-CZ" b="1" dirty="0"/>
              <a:t>navazují prováděcí vyhlášky </a:t>
            </a:r>
            <a:r>
              <a:rPr lang="cs-CZ" dirty="0"/>
              <a:t>č. 323/2004 Sb., ve znění vyhlášky č. 437/2005 Sb., a č. 254/2010 Sb.(dříve 324/2004 Sb.). </a:t>
            </a:r>
          </a:p>
          <a:p>
            <a:pPr marL="0" indent="0">
              <a:buNone/>
            </a:pPr>
            <a:endParaRPr lang="cs-CZ" dirty="0"/>
          </a:p>
          <a:p>
            <a:pPr marL="0" indent="0">
              <a:buNone/>
            </a:pPr>
            <a:r>
              <a:rPr lang="cs-CZ" b="1" dirty="0"/>
              <a:t>Zákon mimo jiné stanovuje </a:t>
            </a:r>
            <a:r>
              <a:rPr lang="cs-CZ" dirty="0"/>
              <a:t>(či výrazně zasahuje):</a:t>
            </a:r>
          </a:p>
          <a:p>
            <a:pPr>
              <a:buFont typeface="Wingdings" panose="05000000000000000000" pitchFamily="2" charset="2"/>
              <a:buChar char="v"/>
            </a:pPr>
            <a:r>
              <a:rPr lang="cs-CZ" dirty="0"/>
              <a:t>maximální hektarový výnos vinic a enologické postupy,</a:t>
            </a:r>
          </a:p>
          <a:p>
            <a:pPr>
              <a:buFont typeface="Wingdings" panose="05000000000000000000" pitchFamily="2" charset="2"/>
              <a:buChar char="v"/>
            </a:pPr>
            <a:r>
              <a:rPr lang="cs-CZ" dirty="0"/>
              <a:t>způsob ošetřování vína při jeho výrobě, </a:t>
            </a:r>
          </a:p>
          <a:p>
            <a:pPr>
              <a:buFont typeface="Wingdings" panose="05000000000000000000" pitchFamily="2" charset="2"/>
              <a:buChar char="v"/>
            </a:pPr>
            <a:r>
              <a:rPr lang="cs-CZ" dirty="0"/>
              <a:t>způsob zatřiďování vína,</a:t>
            </a:r>
          </a:p>
          <a:p>
            <a:pPr>
              <a:buFont typeface="Wingdings" panose="05000000000000000000" pitchFamily="2" charset="2"/>
              <a:buChar char="v"/>
            </a:pPr>
            <a:r>
              <a:rPr lang="cs-CZ" dirty="0"/>
              <a:t>podmínky pro distribuci v České republice,</a:t>
            </a:r>
          </a:p>
          <a:p>
            <a:pPr>
              <a:buFont typeface="Wingdings" panose="05000000000000000000" pitchFamily="2" charset="2"/>
              <a:buChar char="v"/>
            </a:pPr>
            <a:r>
              <a:rPr lang="cs-CZ" dirty="0"/>
              <a:t>stanovuje formu a obsah registru vinic (např. nepřekročit limity stanovené Evropskou unií)</a:t>
            </a:r>
          </a:p>
          <a:p>
            <a:pPr marL="0" indent="0">
              <a:buNone/>
            </a:pPr>
            <a:endParaRPr lang="cs-CZ" dirty="0"/>
          </a:p>
          <a:p>
            <a:pPr marL="0" indent="0">
              <a:buNone/>
            </a:pPr>
            <a:r>
              <a:rPr lang="cs-CZ" dirty="0"/>
              <a:t>Důležitým krokem je zřízení </a:t>
            </a:r>
            <a:r>
              <a:rPr lang="cs-CZ" b="1" dirty="0">
                <a:solidFill>
                  <a:srgbClr val="C00000"/>
                </a:solidFill>
              </a:rPr>
              <a:t>Vinařského fondu </a:t>
            </a:r>
            <a:r>
              <a:rPr lang="cs-CZ" dirty="0"/>
              <a:t>se sídlem v Brně a stanovení jeho pravidel. Vinařský fond byl určen jako právnická osoba.</a:t>
            </a:r>
          </a:p>
          <a:p>
            <a:pPr marL="0" indent="0">
              <a:buNone/>
            </a:pPr>
            <a:endParaRPr lang="cs-CZ" dirty="0"/>
          </a:p>
          <a:p>
            <a:pPr marL="0" indent="0">
              <a:buNone/>
            </a:pPr>
            <a:r>
              <a:rPr lang="cs-CZ" dirty="0"/>
              <a:t>Dalším významným prvkem je </a:t>
            </a:r>
            <a:r>
              <a:rPr lang="cs-CZ" b="1" dirty="0"/>
              <a:t>stanovení státního dozoru a sankcí </a:t>
            </a:r>
            <a:r>
              <a:rPr lang="cs-CZ" dirty="0"/>
              <a:t>za nedodržení předpisů </a:t>
            </a:r>
          </a:p>
          <a:p>
            <a:pPr marL="0" indent="0">
              <a:buNone/>
            </a:pPr>
            <a:r>
              <a:rPr lang="cs-CZ" dirty="0"/>
              <a:t>                                   Evropských společenství nebo tohoto zákona. </a:t>
            </a:r>
            <a:r>
              <a:rPr lang="cs-CZ" b="1" dirty="0"/>
              <a:t>Výrobce nese plnou </a:t>
            </a:r>
          </a:p>
          <a:p>
            <a:pPr marL="0" indent="0">
              <a:buNone/>
            </a:pPr>
            <a:r>
              <a:rPr lang="cs-CZ" b="1" dirty="0"/>
              <a:t>                                   zodpovědnost </a:t>
            </a:r>
            <a:r>
              <a:rPr lang="cs-CZ" dirty="0"/>
              <a:t>i za neúmyslnou škodu.</a:t>
            </a:r>
          </a:p>
          <a:p>
            <a:pPr marL="0" indent="0">
              <a:buNone/>
            </a:pPr>
            <a:endParaRPr lang="cs-CZ" dirty="0"/>
          </a:p>
          <a:p>
            <a:pPr marL="0" indent="0">
              <a:buNone/>
            </a:pPr>
            <a:endParaRPr lang="cs-CZ" dirty="0"/>
          </a:p>
        </p:txBody>
      </p:sp>
    </p:spTree>
    <p:extLst>
      <p:ext uri="{BB962C8B-B14F-4D97-AF65-F5344CB8AC3E}">
        <p14:creationId xmlns:p14="http://schemas.microsoft.com/office/powerpoint/2010/main" val="6180383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88640"/>
            <a:ext cx="9144000" cy="864096"/>
          </a:xfrm>
        </p:spPr>
        <p:txBody>
          <a:bodyPr/>
          <a:lstStyle/>
          <a:p>
            <a:r>
              <a:rPr lang="cs-CZ" b="1" dirty="0">
                <a:solidFill>
                  <a:srgbClr val="C00000"/>
                </a:solidFill>
              </a:rPr>
              <a:t>2. Vinařský zákon a klasifikace vín (3)</a:t>
            </a:r>
          </a:p>
        </p:txBody>
      </p:sp>
      <p:sp>
        <p:nvSpPr>
          <p:cNvPr id="3" name="Zástupný symbol pro obsah 2"/>
          <p:cNvSpPr>
            <a:spLocks noGrp="1"/>
          </p:cNvSpPr>
          <p:nvPr>
            <p:ph idx="1"/>
          </p:nvPr>
        </p:nvSpPr>
        <p:spPr>
          <a:xfrm>
            <a:off x="0" y="1268760"/>
            <a:ext cx="9144000" cy="5589240"/>
          </a:xfrm>
        </p:spPr>
        <p:txBody>
          <a:bodyPr/>
          <a:lstStyle/>
          <a:p>
            <a:pPr marL="0" indent="0" algn="ctr">
              <a:buNone/>
            </a:pPr>
            <a:r>
              <a:rPr lang="cs-CZ" sz="2400" b="1" dirty="0">
                <a:solidFill>
                  <a:srgbClr val="C00000"/>
                </a:solidFill>
              </a:rPr>
              <a:t>VÍNO</a:t>
            </a:r>
            <a:r>
              <a:rPr lang="cs-CZ" sz="2400" dirty="0"/>
              <a:t> je alkoholický nápoj vznikající kvašením moštu plodů vinné révy.</a:t>
            </a:r>
          </a:p>
          <a:p>
            <a:pPr marL="0" indent="0" algn="ctr">
              <a:buNone/>
            </a:pPr>
            <a:r>
              <a:rPr lang="cs-CZ" sz="2400" dirty="0"/>
              <a:t> </a:t>
            </a:r>
          </a:p>
          <a:p>
            <a:pPr marL="0" indent="0" algn="ctr">
              <a:buNone/>
            </a:pPr>
            <a:r>
              <a:rPr lang="cs-CZ" sz="2400" dirty="0"/>
              <a:t>Slovo víno, stejně jako názvy vína v mnoha dalších jazycích,                     pochází z latinského názvu vína </a:t>
            </a:r>
            <a:r>
              <a:rPr lang="cs-CZ" sz="2400" b="1" dirty="0" err="1">
                <a:solidFill>
                  <a:srgbClr val="C00000"/>
                </a:solidFill>
              </a:rPr>
              <a:t>vinum</a:t>
            </a:r>
            <a:r>
              <a:rPr lang="cs-CZ" sz="2400" dirty="0"/>
              <a:t>. </a:t>
            </a:r>
          </a:p>
          <a:p>
            <a:pPr marL="0" indent="0" algn="ctr">
              <a:buNone/>
            </a:pPr>
            <a:endParaRPr lang="cs-CZ" sz="2400" dirty="0"/>
          </a:p>
          <a:p>
            <a:pPr marL="0" indent="0" algn="ctr">
              <a:buNone/>
            </a:pPr>
            <a:r>
              <a:rPr lang="cs-CZ" sz="2400" dirty="0"/>
              <a:t>Na území dnešní Itálie se popíjelo víno už před téměř 6000 lety.</a:t>
            </a:r>
          </a:p>
          <a:p>
            <a:pPr marL="0" indent="0">
              <a:buNone/>
            </a:pPr>
            <a:endParaRPr lang="cs-CZ"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3861048"/>
            <a:ext cx="2286000"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4581128"/>
            <a:ext cx="5400600" cy="1848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8054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08720"/>
          </a:xfrm>
        </p:spPr>
        <p:txBody>
          <a:bodyPr>
            <a:normAutofit/>
          </a:bodyPr>
          <a:lstStyle/>
          <a:p>
            <a:r>
              <a:rPr lang="cs-CZ" b="1" dirty="0">
                <a:solidFill>
                  <a:srgbClr val="C00000"/>
                </a:solidFill>
              </a:rPr>
              <a:t>2. Vinařský zákon a klasifikace vín (4)</a:t>
            </a:r>
          </a:p>
        </p:txBody>
      </p:sp>
      <p:sp>
        <p:nvSpPr>
          <p:cNvPr id="3" name="Zástupný symbol pro obsah 2"/>
          <p:cNvSpPr>
            <a:spLocks noGrp="1"/>
          </p:cNvSpPr>
          <p:nvPr>
            <p:ph idx="1"/>
          </p:nvPr>
        </p:nvSpPr>
        <p:spPr>
          <a:xfrm>
            <a:off x="0" y="1124744"/>
            <a:ext cx="9036496" cy="5733256"/>
          </a:xfrm>
        </p:spPr>
        <p:txBody>
          <a:bodyPr>
            <a:noAutofit/>
          </a:bodyPr>
          <a:lstStyle/>
          <a:p>
            <a:pPr marL="0" indent="0">
              <a:buNone/>
            </a:pPr>
            <a:r>
              <a:rPr lang="cs-CZ" sz="1800" dirty="0"/>
              <a:t>Odrůdy vinné révy je možné třídit podle řady kritérií, nejčastěji se třídí podle místa vzniku do tzv. geograficko-ekologických skupin a podle použití.</a:t>
            </a:r>
          </a:p>
          <a:p>
            <a:endParaRPr lang="cs-CZ" sz="1800" dirty="0"/>
          </a:p>
          <a:p>
            <a:pPr marL="0" indent="0">
              <a:buNone/>
            </a:pPr>
            <a:r>
              <a:rPr lang="cs-CZ" sz="1800" b="1" dirty="0">
                <a:solidFill>
                  <a:srgbClr val="C00000"/>
                </a:solidFill>
              </a:rPr>
              <a:t>Třídění dle použití: </a:t>
            </a:r>
          </a:p>
          <a:p>
            <a:pPr marL="514350" indent="-514350">
              <a:buFont typeface="+mj-lt"/>
              <a:buAutoNum type="alphaUcPeriod"/>
            </a:pPr>
            <a:r>
              <a:rPr lang="cs-CZ" sz="1800" b="1" dirty="0">
                <a:solidFill>
                  <a:srgbClr val="C00000"/>
                </a:solidFill>
              </a:rPr>
              <a:t>moštové odrůdy</a:t>
            </a:r>
            <a:r>
              <a:rPr lang="cs-CZ" sz="1800" dirty="0"/>
              <a:t>, které jsou určeny především </a:t>
            </a:r>
            <a:r>
              <a:rPr lang="cs-CZ" sz="1800" b="1" dirty="0"/>
              <a:t>pro výrobu moštu a vína</a:t>
            </a:r>
            <a:r>
              <a:rPr lang="cs-CZ" sz="1800" dirty="0"/>
              <a:t>, mívají spíše menší bobule a je u nich kladen důraz na vysoký obsah aromatických látek a pokud možno na odolnost vůči houbovým chorobám a cizopasníkům, dělí se na</a:t>
            </a:r>
          </a:p>
          <a:p>
            <a:pPr lvl="1"/>
            <a:r>
              <a:rPr lang="cs-CZ" sz="1800" dirty="0"/>
              <a:t>odrůdy určené </a:t>
            </a:r>
            <a:r>
              <a:rPr lang="cs-CZ" sz="1800" b="1" dirty="0"/>
              <a:t>na výrobu bílých vín </a:t>
            </a:r>
            <a:r>
              <a:rPr lang="cs-CZ" sz="1800" dirty="0"/>
              <a:t>(bílé , růžové a červené odrůdy)</a:t>
            </a:r>
          </a:p>
          <a:p>
            <a:pPr lvl="1"/>
            <a:r>
              <a:rPr lang="cs-CZ" sz="1800" dirty="0"/>
              <a:t>odrůdy určené </a:t>
            </a:r>
            <a:r>
              <a:rPr lang="cs-CZ" sz="1800" b="1" dirty="0"/>
              <a:t>k výrobě červených vín </a:t>
            </a:r>
            <a:r>
              <a:rPr lang="cs-CZ" sz="1800" dirty="0"/>
              <a:t>(modré odrůdy),</a:t>
            </a:r>
          </a:p>
          <a:p>
            <a:pPr marL="457200" lvl="1" indent="0">
              <a:buNone/>
            </a:pPr>
            <a:endParaRPr lang="cs-CZ" sz="1800" dirty="0"/>
          </a:p>
          <a:p>
            <a:pPr marL="514350" indent="-514350">
              <a:buFont typeface="+mj-lt"/>
              <a:buAutoNum type="alphaUcPeriod"/>
            </a:pPr>
            <a:r>
              <a:rPr lang="cs-CZ" sz="1800" b="1" dirty="0">
                <a:solidFill>
                  <a:srgbClr val="C00000"/>
                </a:solidFill>
              </a:rPr>
              <a:t>stolní odrůdy</a:t>
            </a:r>
            <a:r>
              <a:rPr lang="cs-CZ" sz="1800" dirty="0"/>
              <a:t>, které jsou určeny </a:t>
            </a:r>
            <a:r>
              <a:rPr lang="cs-CZ" sz="1800" b="1" dirty="0"/>
              <a:t>k přímé konzumaci</a:t>
            </a:r>
            <a:r>
              <a:rPr lang="cs-CZ" sz="1800" dirty="0"/>
              <a:t>, mají obvykle velké hrozny a velké sladké bobule s pevnou dužninou. Není u nich kladen příliš velký důraz na vysoký obsah aromatických látek v bobulích a nejsou vhodné k výrobě vína,</a:t>
            </a:r>
          </a:p>
          <a:p>
            <a:pPr marL="514350" indent="-514350">
              <a:buFont typeface="+mj-lt"/>
              <a:buAutoNum type="alphaUcPeriod"/>
            </a:pPr>
            <a:endParaRPr lang="cs-CZ" sz="1800" dirty="0"/>
          </a:p>
          <a:p>
            <a:pPr marL="514350" indent="-514350">
              <a:buFont typeface="+mj-lt"/>
              <a:buAutoNum type="alphaUcPeriod"/>
            </a:pPr>
            <a:r>
              <a:rPr lang="cs-CZ" sz="1800" b="1" dirty="0">
                <a:solidFill>
                  <a:srgbClr val="C00000"/>
                </a:solidFill>
              </a:rPr>
              <a:t>podnožové odrůdy </a:t>
            </a:r>
            <a:r>
              <a:rPr lang="cs-CZ" sz="1800" dirty="0"/>
              <a:t>- pro </a:t>
            </a:r>
            <a:r>
              <a:rPr lang="cs-CZ" sz="1800" b="1" dirty="0"/>
              <a:t>sazenice běžných odrůd </a:t>
            </a:r>
            <a:r>
              <a:rPr lang="cs-CZ" sz="1800" dirty="0"/>
              <a:t>vinné révy, aby byla zajištěna větší odolnost sazenic proti cizopasníkům (zejména révokazu). Kvalita a vlastnosti hroznů           </a:t>
            </a:r>
          </a:p>
          <a:p>
            <a:pPr marL="0" indent="0">
              <a:buNone/>
            </a:pPr>
            <a:r>
              <a:rPr lang="cs-CZ" sz="1800" dirty="0"/>
              <a:t>                                         a bobulí jsou nepodstatné. Podnožové odrůdy bývají obvykle potomkem </a:t>
            </a:r>
          </a:p>
          <a:p>
            <a:pPr marL="0" indent="0">
              <a:buNone/>
            </a:pPr>
            <a:r>
              <a:rPr lang="cs-CZ" sz="1800" dirty="0"/>
              <a:t>                                         americké révy (</a:t>
            </a:r>
            <a:r>
              <a:rPr lang="cs-CZ" sz="1800" dirty="0" err="1"/>
              <a:t>Vitis</a:t>
            </a:r>
            <a:r>
              <a:rPr lang="cs-CZ" sz="1800" dirty="0"/>
              <a:t> </a:t>
            </a:r>
            <a:r>
              <a:rPr lang="cs-CZ" sz="1800" dirty="0" err="1"/>
              <a:t>labrusca</a:t>
            </a:r>
            <a:r>
              <a:rPr lang="cs-CZ" sz="1800" dirty="0"/>
              <a:t>) a často ani hrozny netvoří.</a:t>
            </a:r>
          </a:p>
        </p:txBody>
      </p:sp>
    </p:spTree>
    <p:extLst>
      <p:ext uri="{BB962C8B-B14F-4D97-AF65-F5344CB8AC3E}">
        <p14:creationId xmlns:p14="http://schemas.microsoft.com/office/powerpoint/2010/main" val="11090058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16632"/>
            <a:ext cx="9144000" cy="1301006"/>
          </a:xfrm>
        </p:spPr>
        <p:txBody>
          <a:bodyPr/>
          <a:lstStyle/>
          <a:p>
            <a:r>
              <a:rPr lang="cs-CZ" b="1" dirty="0">
                <a:solidFill>
                  <a:srgbClr val="C00000"/>
                </a:solidFill>
              </a:rPr>
              <a:t>2. Vinařský zákon a klasifikace vín (5)</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12372" y="4365104"/>
            <a:ext cx="3347864" cy="236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06" y="1196752"/>
            <a:ext cx="2831043"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5049" y="1909390"/>
            <a:ext cx="3312368" cy="2239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4" y="1187819"/>
            <a:ext cx="2915816"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080" y="4365104"/>
            <a:ext cx="3528392" cy="2115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75661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08720"/>
          </a:xfrm>
        </p:spPr>
        <p:txBody>
          <a:bodyPr>
            <a:normAutofit/>
          </a:bodyPr>
          <a:lstStyle/>
          <a:p>
            <a:r>
              <a:rPr lang="cs-CZ" b="1" dirty="0">
                <a:solidFill>
                  <a:srgbClr val="C00000"/>
                </a:solidFill>
              </a:rPr>
              <a:t>2. Vinařský zákon a klasifikace vín (6)</a:t>
            </a:r>
          </a:p>
        </p:txBody>
      </p:sp>
      <p:sp>
        <p:nvSpPr>
          <p:cNvPr id="3" name="Zástupný symbol pro obsah 2"/>
          <p:cNvSpPr>
            <a:spLocks noGrp="1"/>
          </p:cNvSpPr>
          <p:nvPr>
            <p:ph idx="1"/>
          </p:nvPr>
        </p:nvSpPr>
        <p:spPr>
          <a:xfrm>
            <a:off x="0" y="908720"/>
            <a:ext cx="9144000" cy="5949280"/>
          </a:xfrm>
        </p:spPr>
        <p:txBody>
          <a:bodyPr>
            <a:normAutofit fontScale="70000" lnSpcReduction="20000"/>
          </a:bodyPr>
          <a:lstStyle/>
          <a:p>
            <a:pPr marL="0" indent="0">
              <a:buNone/>
            </a:pPr>
            <a:endParaRPr lang="cs-CZ" sz="4400" b="1" dirty="0">
              <a:solidFill>
                <a:srgbClr val="C00000"/>
              </a:solidFill>
            </a:endParaRPr>
          </a:p>
          <a:p>
            <a:pPr marL="0" indent="0">
              <a:buNone/>
            </a:pPr>
            <a:r>
              <a:rPr lang="cs-CZ" sz="4400" b="1" dirty="0">
                <a:solidFill>
                  <a:srgbClr val="C00000"/>
                </a:solidFill>
              </a:rPr>
              <a:t>Třídění dle barvy </a:t>
            </a:r>
            <a:r>
              <a:rPr lang="cs-CZ" sz="4400" dirty="0"/>
              <a:t>je základní</a:t>
            </a:r>
            <a:r>
              <a:rPr lang="cs-CZ" sz="4400" b="1" dirty="0">
                <a:solidFill>
                  <a:srgbClr val="C00000"/>
                </a:solidFill>
              </a:rPr>
              <a:t>:</a:t>
            </a:r>
            <a:endParaRPr lang="cs-CZ" dirty="0"/>
          </a:p>
          <a:p>
            <a:pPr marL="0" indent="0">
              <a:buNone/>
            </a:pPr>
            <a:endParaRPr lang="cs-CZ" dirty="0"/>
          </a:p>
          <a:p>
            <a:pPr marL="514350" indent="-514350">
              <a:buFont typeface="+mj-lt"/>
              <a:buAutoNum type="alphaUcPeriod"/>
            </a:pPr>
            <a:r>
              <a:rPr lang="cs-CZ" b="1" dirty="0">
                <a:solidFill>
                  <a:srgbClr val="C00000"/>
                </a:solidFill>
              </a:rPr>
              <a:t>Bílé víno </a:t>
            </a:r>
            <a:r>
              <a:rPr lang="cs-CZ" dirty="0"/>
              <a:t>je</a:t>
            </a:r>
            <a:r>
              <a:rPr lang="cs-CZ" b="1" dirty="0"/>
              <a:t> </a:t>
            </a:r>
            <a:r>
              <a:rPr lang="cs-CZ" dirty="0"/>
              <a:t>vyrobeno z bílých, růžových, červených nebo modrých hroznů révy vinné. Při jeho výrobě se rmut (narušené slupky hroznů) ihned lisuje  a získává se čistý mošt ke kvašení. Pevné zbytky po lisování se nazývají matoliny. </a:t>
            </a:r>
          </a:p>
          <a:p>
            <a:pPr marL="0" indent="0">
              <a:buNone/>
            </a:pPr>
            <a:r>
              <a:rPr lang="cs-CZ" dirty="0"/>
              <a:t>        </a:t>
            </a:r>
            <a:r>
              <a:rPr lang="cs-CZ" b="1" dirty="0"/>
              <a:t>Klaret</a:t>
            </a:r>
            <a:r>
              <a:rPr lang="cs-CZ" dirty="0"/>
              <a:t> = bílá vína vyrobená </a:t>
            </a:r>
            <a:r>
              <a:rPr lang="cs-CZ" b="1" dirty="0"/>
              <a:t>z červených nebo modrých hroznů</a:t>
            </a:r>
            <a:r>
              <a:rPr lang="cs-CZ" b="1" dirty="0">
                <a:solidFill>
                  <a:srgbClr val="C00000"/>
                </a:solidFill>
              </a:rPr>
              <a:t>.</a:t>
            </a:r>
          </a:p>
          <a:p>
            <a:pPr marL="0" indent="0">
              <a:buNone/>
            </a:pPr>
            <a:endParaRPr lang="cs-CZ" dirty="0"/>
          </a:p>
          <a:p>
            <a:pPr marL="514350" indent="-514350">
              <a:buFont typeface="+mj-lt"/>
              <a:buAutoNum type="alphaUcPeriod" startAt="2"/>
            </a:pPr>
            <a:r>
              <a:rPr lang="cs-CZ" b="1" dirty="0">
                <a:solidFill>
                  <a:srgbClr val="C00000"/>
                </a:solidFill>
              </a:rPr>
              <a:t>Růžové víno (</a:t>
            </a:r>
            <a:r>
              <a:rPr lang="cs-CZ" b="1" dirty="0" err="1">
                <a:solidFill>
                  <a:srgbClr val="C00000"/>
                </a:solidFill>
              </a:rPr>
              <a:t>rosé</a:t>
            </a:r>
            <a:r>
              <a:rPr lang="cs-CZ" b="1" dirty="0">
                <a:solidFill>
                  <a:srgbClr val="C00000"/>
                </a:solidFill>
              </a:rPr>
              <a:t>) </a:t>
            </a:r>
            <a:r>
              <a:rPr lang="cs-CZ" dirty="0"/>
              <a:t>je vyrobeno </a:t>
            </a:r>
            <a:r>
              <a:rPr lang="cs-CZ" b="1" dirty="0"/>
              <a:t>z modrých hroznů bez nakvašovaní</a:t>
            </a:r>
            <a:r>
              <a:rPr lang="cs-CZ" dirty="0"/>
              <a:t>,            u stolních vín šumivých i ze směsi bílého a červeného vína.</a:t>
            </a:r>
          </a:p>
          <a:p>
            <a:pPr marL="0" indent="0">
              <a:buNone/>
            </a:pPr>
            <a:endParaRPr lang="cs-CZ" dirty="0"/>
          </a:p>
          <a:p>
            <a:pPr marL="514350" indent="-514350">
              <a:buFont typeface="+mj-lt"/>
              <a:buAutoNum type="alphaUcPeriod" startAt="3"/>
            </a:pPr>
            <a:r>
              <a:rPr lang="cs-CZ" b="1" dirty="0">
                <a:solidFill>
                  <a:srgbClr val="C00000"/>
                </a:solidFill>
              </a:rPr>
              <a:t>Červené víno </a:t>
            </a:r>
            <a:r>
              <a:rPr lang="cs-CZ" dirty="0"/>
              <a:t>je vyrobené pouze </a:t>
            </a:r>
            <a:r>
              <a:rPr lang="cs-CZ" b="1" dirty="0"/>
              <a:t>z modrých hroznů </a:t>
            </a:r>
            <a:r>
              <a:rPr lang="cs-CZ" dirty="0"/>
              <a:t>(červené barvivo se nachází pouze v těchto odrůdách), a to </a:t>
            </a:r>
            <a:r>
              <a:rPr lang="cs-CZ" b="1" dirty="0"/>
              <a:t>nakvašováním</a:t>
            </a:r>
            <a:r>
              <a:rPr lang="cs-CZ" dirty="0"/>
              <a:t> nebo jejich tepelným zpracováním. Při jeho výrobě se </a:t>
            </a:r>
            <a:r>
              <a:rPr lang="cs-CZ" b="1" dirty="0"/>
              <a:t>rmut </a:t>
            </a:r>
            <a:r>
              <a:rPr lang="cs-CZ" dirty="0"/>
              <a:t>nechá několik dní kvasit. </a:t>
            </a:r>
          </a:p>
          <a:p>
            <a:pPr marL="0" indent="0">
              <a:buNone/>
            </a:pPr>
            <a:r>
              <a:rPr lang="cs-CZ" dirty="0"/>
              <a:t>                          Slupky tak zůstávají v kontaktu s kvasící šťávou. </a:t>
            </a:r>
          </a:p>
          <a:p>
            <a:pPr marL="0" indent="0">
              <a:buNone/>
            </a:pPr>
            <a:r>
              <a:rPr lang="cs-CZ" dirty="0"/>
              <a:t>                          Kvašení probíhá delší dobu a za vyšší teploty než u bílého vína. </a:t>
            </a: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678176"/>
            <a:ext cx="2843808"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678176"/>
            <a:ext cx="1908820"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95279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052736"/>
          </a:xfrm>
        </p:spPr>
        <p:txBody>
          <a:bodyPr/>
          <a:lstStyle/>
          <a:p>
            <a:r>
              <a:rPr lang="cs-CZ" b="1" dirty="0">
                <a:solidFill>
                  <a:srgbClr val="C00000"/>
                </a:solidFill>
              </a:rPr>
              <a:t>2. Vinařský zákon a klasifikace vín (7)</a:t>
            </a:r>
          </a:p>
        </p:txBody>
      </p:sp>
      <p:sp>
        <p:nvSpPr>
          <p:cNvPr id="3" name="Zástupný symbol pro obsah 2"/>
          <p:cNvSpPr>
            <a:spLocks noGrp="1"/>
          </p:cNvSpPr>
          <p:nvPr>
            <p:ph idx="1"/>
          </p:nvPr>
        </p:nvSpPr>
        <p:spPr>
          <a:xfrm>
            <a:off x="0" y="980728"/>
            <a:ext cx="9144000" cy="5877272"/>
          </a:xfrm>
        </p:spPr>
        <p:txBody>
          <a:bodyPr>
            <a:normAutofit fontScale="62500" lnSpcReduction="20000"/>
          </a:bodyPr>
          <a:lstStyle/>
          <a:p>
            <a:pPr marL="0" indent="0">
              <a:buNone/>
            </a:pPr>
            <a:r>
              <a:rPr lang="cs-CZ" sz="5100" b="1" dirty="0">
                <a:solidFill>
                  <a:srgbClr val="C00000"/>
                </a:solidFill>
              </a:rPr>
              <a:t>Víno dle obsahu zbytkového cukru:</a:t>
            </a:r>
          </a:p>
          <a:p>
            <a:pPr marL="0" indent="0">
              <a:buNone/>
            </a:pPr>
            <a:r>
              <a:rPr lang="cs-CZ" dirty="0"/>
              <a:t>Cukernatost vína se udává ve stupních normalizovaného moštoměru (°NM).</a:t>
            </a:r>
          </a:p>
          <a:p>
            <a:pPr marL="0" indent="0">
              <a:buNone/>
            </a:pPr>
            <a:endParaRPr lang="cs-CZ" dirty="0"/>
          </a:p>
          <a:p>
            <a:pPr marL="0" indent="0">
              <a:buNone/>
            </a:pPr>
            <a:r>
              <a:rPr lang="cs-CZ" b="1" dirty="0">
                <a:solidFill>
                  <a:srgbClr val="C00000"/>
                </a:solidFill>
              </a:rPr>
              <a:t>U vín rozlišujeme:</a:t>
            </a:r>
            <a:endParaRPr lang="cs-CZ" dirty="0"/>
          </a:p>
          <a:p>
            <a:pPr marL="0" indent="0">
              <a:buNone/>
            </a:pPr>
            <a:r>
              <a:rPr lang="cs-CZ" b="1" dirty="0"/>
              <a:t>suché</a:t>
            </a:r>
            <a:r>
              <a:rPr lang="cs-CZ" dirty="0"/>
              <a:t>: nejvýše 4 g zbytkového cukru / litr</a:t>
            </a:r>
          </a:p>
          <a:p>
            <a:pPr marL="0" indent="0">
              <a:buNone/>
            </a:pPr>
            <a:r>
              <a:rPr lang="cs-CZ" b="1" dirty="0"/>
              <a:t>polosuché</a:t>
            </a:r>
            <a:r>
              <a:rPr lang="cs-CZ" dirty="0"/>
              <a:t>: 4,1 – 12 g zbytkového cukru / litr</a:t>
            </a:r>
          </a:p>
          <a:p>
            <a:pPr marL="0" indent="0">
              <a:buNone/>
            </a:pPr>
            <a:r>
              <a:rPr lang="cs-CZ" b="1" dirty="0"/>
              <a:t>polosladké</a:t>
            </a:r>
            <a:r>
              <a:rPr lang="cs-CZ" dirty="0"/>
              <a:t>: 12,1 – 45 g zbytkového cukru / litr</a:t>
            </a:r>
          </a:p>
          <a:p>
            <a:pPr marL="0" indent="0">
              <a:buNone/>
            </a:pPr>
            <a:r>
              <a:rPr lang="cs-CZ" b="1" dirty="0"/>
              <a:t>sladké</a:t>
            </a:r>
            <a:r>
              <a:rPr lang="cs-CZ" dirty="0"/>
              <a:t>: minimální obsah 45 g zbytkového cukru / litr</a:t>
            </a:r>
          </a:p>
          <a:p>
            <a:pPr marL="0" indent="0">
              <a:buNone/>
            </a:pPr>
            <a:endParaRPr lang="cs-CZ" dirty="0"/>
          </a:p>
          <a:p>
            <a:pPr marL="0" indent="0">
              <a:buNone/>
            </a:pPr>
            <a:r>
              <a:rPr lang="cs-CZ" b="1" dirty="0">
                <a:solidFill>
                  <a:srgbClr val="C00000"/>
                </a:solidFill>
              </a:rPr>
              <a:t>U sektů rozlišujeme:</a:t>
            </a:r>
            <a:endParaRPr lang="cs-CZ" dirty="0"/>
          </a:p>
          <a:p>
            <a:pPr marL="0" indent="0">
              <a:buNone/>
            </a:pPr>
            <a:r>
              <a:rPr lang="cs-CZ" b="1" dirty="0"/>
              <a:t>"</a:t>
            </a:r>
            <a:r>
              <a:rPr lang="cs-CZ" b="1" dirty="0" err="1"/>
              <a:t>brut</a:t>
            </a:r>
            <a:r>
              <a:rPr lang="cs-CZ" b="1" dirty="0"/>
              <a:t> </a:t>
            </a:r>
            <a:r>
              <a:rPr lang="cs-CZ" b="1" dirty="0" err="1"/>
              <a:t>nature</a:t>
            </a:r>
            <a:r>
              <a:rPr lang="cs-CZ" b="1" dirty="0"/>
              <a:t>" </a:t>
            </a:r>
            <a:r>
              <a:rPr lang="cs-CZ" dirty="0"/>
              <a:t>"přírodně tvrdé": méně než 3 g cukru / litr</a:t>
            </a:r>
          </a:p>
          <a:p>
            <a:pPr marL="0" indent="0">
              <a:buNone/>
            </a:pPr>
            <a:r>
              <a:rPr lang="cs-CZ" b="1" dirty="0"/>
              <a:t>"extra </a:t>
            </a:r>
            <a:r>
              <a:rPr lang="cs-CZ" b="1" dirty="0" err="1"/>
              <a:t>brut</a:t>
            </a:r>
            <a:r>
              <a:rPr lang="cs-CZ" b="1" dirty="0"/>
              <a:t>" </a:t>
            </a:r>
            <a:r>
              <a:rPr lang="cs-CZ" dirty="0"/>
              <a:t>"zvláště tvrdé": 0 – 6 g cukru / litr</a:t>
            </a:r>
          </a:p>
          <a:p>
            <a:pPr marL="0" indent="0">
              <a:buNone/>
            </a:pPr>
            <a:r>
              <a:rPr lang="cs-CZ" b="1" dirty="0"/>
              <a:t>"</a:t>
            </a:r>
            <a:r>
              <a:rPr lang="cs-CZ" b="1" dirty="0" err="1"/>
              <a:t>brut</a:t>
            </a:r>
            <a:r>
              <a:rPr lang="cs-CZ" b="1" dirty="0"/>
              <a:t>"</a:t>
            </a:r>
            <a:r>
              <a:rPr lang="cs-CZ" dirty="0"/>
              <a:t> "tvrdé": obsah cukru nižší než 12 g cukru / litr</a:t>
            </a:r>
          </a:p>
          <a:p>
            <a:pPr marL="0" indent="0">
              <a:buNone/>
            </a:pPr>
            <a:r>
              <a:rPr lang="cs-CZ" b="1" dirty="0"/>
              <a:t>"extra sec" </a:t>
            </a:r>
            <a:r>
              <a:rPr lang="cs-CZ" dirty="0"/>
              <a:t>("extra dry") "zvláště suché": 12 – 17 g cukru / litr</a:t>
            </a:r>
          </a:p>
          <a:p>
            <a:pPr marL="0" indent="0">
              <a:buNone/>
            </a:pPr>
            <a:r>
              <a:rPr lang="cs-CZ" b="1" dirty="0"/>
              <a:t>"sec" </a:t>
            </a:r>
            <a:r>
              <a:rPr lang="cs-CZ" dirty="0"/>
              <a:t>"suché": 17 – 32 g cukru / litr</a:t>
            </a:r>
          </a:p>
          <a:p>
            <a:pPr marL="0" indent="0">
              <a:buNone/>
            </a:pPr>
            <a:r>
              <a:rPr lang="cs-CZ" b="1" dirty="0"/>
              <a:t>"</a:t>
            </a:r>
            <a:r>
              <a:rPr lang="cs-CZ" b="1" dirty="0" err="1"/>
              <a:t>demi</a:t>
            </a:r>
            <a:r>
              <a:rPr lang="cs-CZ" b="1" dirty="0"/>
              <a:t>-sec" </a:t>
            </a:r>
            <a:r>
              <a:rPr lang="cs-CZ" dirty="0"/>
              <a:t>"polosuché": od 32–50 g cukru / litr</a:t>
            </a:r>
          </a:p>
          <a:p>
            <a:pPr marL="0" indent="0">
              <a:buNone/>
            </a:pPr>
            <a:r>
              <a:rPr lang="cs-CZ" b="1" dirty="0"/>
              <a:t>"</a:t>
            </a:r>
            <a:r>
              <a:rPr lang="cs-CZ" b="1" dirty="0" err="1"/>
              <a:t>doux</a:t>
            </a:r>
            <a:r>
              <a:rPr lang="cs-CZ" b="1" dirty="0"/>
              <a:t>" </a:t>
            </a:r>
            <a:r>
              <a:rPr lang="cs-CZ" dirty="0"/>
              <a:t>"sladké": více než 50 g cukru / litr</a:t>
            </a:r>
          </a:p>
          <a:p>
            <a:pPr marL="0" indent="0">
              <a:buNone/>
            </a:pPr>
            <a:endParaRPr lang="cs-CZ" dirty="0"/>
          </a:p>
          <a:p>
            <a:pPr marL="0" indent="0">
              <a:buNone/>
            </a:pPr>
            <a:endParaRPr lang="cs-CZ" dirty="0"/>
          </a:p>
          <a:p>
            <a:pPr marL="0" indent="0">
              <a:buNone/>
            </a:pPr>
            <a:endParaRPr lang="cs-CZ"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4496" y="1916832"/>
            <a:ext cx="3779912" cy="2391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4509120"/>
            <a:ext cx="3328272"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9178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836712"/>
          </a:xfrm>
        </p:spPr>
        <p:txBody>
          <a:bodyPr/>
          <a:lstStyle/>
          <a:p>
            <a:r>
              <a:rPr lang="cs-CZ" b="1" dirty="0">
                <a:solidFill>
                  <a:srgbClr val="C00000"/>
                </a:solidFill>
              </a:rPr>
              <a:t>2. Vinařský zákon a klasifikace vín (8)</a:t>
            </a:r>
          </a:p>
        </p:txBody>
      </p:sp>
      <p:sp>
        <p:nvSpPr>
          <p:cNvPr id="3" name="Zástupný symbol pro obsah 2"/>
          <p:cNvSpPr>
            <a:spLocks noGrp="1"/>
          </p:cNvSpPr>
          <p:nvPr>
            <p:ph idx="1"/>
          </p:nvPr>
        </p:nvSpPr>
        <p:spPr>
          <a:xfrm>
            <a:off x="0" y="908720"/>
            <a:ext cx="9144000" cy="5949280"/>
          </a:xfrm>
        </p:spPr>
        <p:txBody>
          <a:bodyPr>
            <a:normAutofit fontScale="55000" lnSpcReduction="20000"/>
          </a:bodyPr>
          <a:lstStyle/>
          <a:p>
            <a:pPr marL="0" indent="0">
              <a:buNone/>
            </a:pPr>
            <a:r>
              <a:rPr lang="cs-CZ" sz="5100" b="1" dirty="0">
                <a:solidFill>
                  <a:srgbClr val="C00000"/>
                </a:solidFill>
              </a:rPr>
              <a:t>Základní kategorie vína dle třídy a druhu:</a:t>
            </a:r>
          </a:p>
          <a:p>
            <a:pPr marL="0" indent="0">
              <a:buNone/>
            </a:pPr>
            <a:endParaRPr lang="cs-CZ" dirty="0"/>
          </a:p>
          <a:p>
            <a:pPr marL="514350" indent="-514350">
              <a:buFont typeface="+mj-lt"/>
              <a:buAutoNum type="alphaUcPeriod"/>
            </a:pPr>
            <a:r>
              <a:rPr lang="cs-CZ" sz="4400" b="1" dirty="0">
                <a:solidFill>
                  <a:srgbClr val="C00000"/>
                </a:solidFill>
              </a:rPr>
              <a:t>  Víno</a:t>
            </a:r>
            <a:r>
              <a:rPr lang="cs-CZ" dirty="0"/>
              <a:t> (do roku 2011 jako "Stolní víno") se vyrábí </a:t>
            </a:r>
            <a:r>
              <a:rPr lang="cs-CZ" b="1" dirty="0"/>
              <a:t>z hroznů sklizených na území jakéhokoli státu EU</a:t>
            </a:r>
            <a:r>
              <a:rPr lang="cs-CZ" dirty="0"/>
              <a:t>, které dosáhly </a:t>
            </a:r>
            <a:r>
              <a:rPr lang="cs-CZ" b="1" dirty="0"/>
              <a:t>nejméně 11 stupňů cukernatosti </a:t>
            </a:r>
            <a:r>
              <a:rPr lang="cs-CZ" dirty="0"/>
              <a:t> nebo rmutu, moštu či vína získaných z hroznů odrůd moštových a odrůd registrovaných jako stolní – i z dovozu. Víno </a:t>
            </a:r>
            <a:r>
              <a:rPr lang="cs-CZ" b="1" dirty="0"/>
              <a:t>nesmí být označováno </a:t>
            </a:r>
            <a:r>
              <a:rPr lang="cs-CZ" dirty="0"/>
              <a:t>názvem odrůdy (pokud není zastoupení jedné odrůdy alespoň       85 %) ani názvem vinařské oblasti (pokud alespoň 85 % nepochází z jedné oblasti). Kvalita "stolního vína" bývá zpravidla nejnižší.</a:t>
            </a:r>
          </a:p>
          <a:p>
            <a:pPr marL="0" indent="0">
              <a:buNone/>
            </a:pPr>
            <a:endParaRPr lang="cs-CZ" dirty="0"/>
          </a:p>
          <a:p>
            <a:pPr marL="0" indent="0">
              <a:buNone/>
            </a:pPr>
            <a:r>
              <a:rPr lang="cs-CZ" sz="4400" b="1" dirty="0">
                <a:solidFill>
                  <a:srgbClr val="C00000"/>
                </a:solidFill>
              </a:rPr>
              <a:t>B.      Zemské víno </a:t>
            </a:r>
            <a:r>
              <a:rPr lang="cs-CZ" dirty="0"/>
              <a:t>= druh stolního vína vyrobeného </a:t>
            </a:r>
            <a:r>
              <a:rPr lang="cs-CZ" b="1" dirty="0"/>
              <a:t>z hroznů sklizených na území ČR</a:t>
            </a:r>
            <a:r>
              <a:rPr lang="cs-CZ" dirty="0"/>
              <a:t>.  </a:t>
            </a:r>
          </a:p>
          <a:p>
            <a:pPr marL="0" indent="0">
              <a:buNone/>
            </a:pPr>
            <a:r>
              <a:rPr lang="cs-CZ" dirty="0"/>
              <a:t>           Smí být označováno </a:t>
            </a:r>
            <a:r>
              <a:rPr lang="cs-CZ" b="1" dirty="0"/>
              <a:t>názvem odrůdy či názvem vinařské oblasti</a:t>
            </a:r>
            <a:r>
              <a:rPr lang="cs-CZ" dirty="0"/>
              <a:t>. Cukernatost zemského   </a:t>
            </a:r>
          </a:p>
          <a:p>
            <a:pPr marL="0" indent="0">
              <a:buNone/>
            </a:pPr>
            <a:r>
              <a:rPr lang="cs-CZ" dirty="0"/>
              <a:t>           vína musí být </a:t>
            </a:r>
            <a:r>
              <a:rPr lang="cs-CZ" b="1" dirty="0"/>
              <a:t>alespoň 14°NM.</a:t>
            </a:r>
          </a:p>
          <a:p>
            <a:pPr marL="0" indent="0">
              <a:buNone/>
            </a:pPr>
            <a:endParaRPr lang="cs-CZ" dirty="0"/>
          </a:p>
          <a:p>
            <a:pPr marL="742950" indent="-742950">
              <a:buAutoNum type="alphaUcPeriod" startAt="3"/>
            </a:pPr>
            <a:r>
              <a:rPr lang="cs-CZ" sz="4400" b="1" dirty="0">
                <a:solidFill>
                  <a:srgbClr val="C00000"/>
                </a:solidFill>
              </a:rPr>
              <a:t>Jakostní víno </a:t>
            </a:r>
            <a:r>
              <a:rPr lang="cs-CZ" dirty="0"/>
              <a:t>= se vyrábí z hroznů moštových odrůd sklizených </a:t>
            </a:r>
            <a:r>
              <a:rPr lang="cs-CZ" b="1" dirty="0"/>
              <a:t>ve vinařských  </a:t>
            </a:r>
          </a:p>
          <a:p>
            <a:pPr marL="0" indent="0">
              <a:buNone/>
            </a:pPr>
            <a:r>
              <a:rPr lang="cs-CZ" b="1" dirty="0"/>
              <a:t>            oblastech ČR</a:t>
            </a:r>
            <a:r>
              <a:rPr lang="cs-CZ" dirty="0"/>
              <a:t>, které dosáhly </a:t>
            </a:r>
            <a:r>
              <a:rPr lang="cs-CZ" b="1" dirty="0"/>
              <a:t>nejméně 15 stupňů cukernatosti</a:t>
            </a:r>
            <a:r>
              <a:rPr lang="cs-CZ" dirty="0"/>
              <a:t>, nebo ze rmutu případně  </a:t>
            </a:r>
          </a:p>
          <a:p>
            <a:pPr marL="0" indent="0">
              <a:buNone/>
            </a:pPr>
            <a:r>
              <a:rPr lang="cs-CZ" dirty="0"/>
              <a:t>            moštu z těchto hroznů. Hrozny či mošt pod 19°NM se doslazují obvykle řepným cukrem. Jakostní víno bývá kromě základních údajů </a:t>
            </a:r>
            <a:r>
              <a:rPr lang="cs-CZ" b="1" dirty="0"/>
              <a:t>označeno názvem vinařské oblasti</a:t>
            </a:r>
            <a:r>
              <a:rPr lang="cs-CZ" dirty="0"/>
              <a:t>, ve které byly sklizeny hrozny pro jeho výrobu. Je vyráběno ve dvou druzích:</a:t>
            </a:r>
          </a:p>
          <a:p>
            <a:pPr marL="0" indent="0">
              <a:buNone/>
            </a:pPr>
            <a:r>
              <a:rPr lang="cs-CZ" b="1" dirty="0"/>
              <a:t>	  Odrůdové jakostní víno </a:t>
            </a:r>
            <a:r>
              <a:rPr lang="cs-CZ" dirty="0"/>
              <a:t>s určeným názvem odrůdy vína na obalu, ze které  </a:t>
            </a:r>
          </a:p>
          <a:p>
            <a:pPr marL="0" indent="0">
              <a:buNone/>
            </a:pPr>
            <a:r>
              <a:rPr lang="cs-CZ" dirty="0"/>
              <a:t>                      bylo vyrobeno a musí obsahovat nejméně 85 % vína vyrobeného z této odrůdy.</a:t>
            </a:r>
          </a:p>
          <a:p>
            <a:pPr marL="0" indent="0">
              <a:buNone/>
            </a:pPr>
            <a:r>
              <a:rPr lang="cs-CZ" b="1" dirty="0"/>
              <a:t>	  Známkové jakostní víno</a:t>
            </a:r>
            <a:r>
              <a:rPr lang="cs-CZ" dirty="0"/>
              <a:t>, které smí být vyráběno smísením odrůdových jakostních vín.</a:t>
            </a:r>
          </a:p>
        </p:txBody>
      </p:sp>
    </p:spTree>
    <p:extLst>
      <p:ext uri="{BB962C8B-B14F-4D97-AF65-F5344CB8AC3E}">
        <p14:creationId xmlns:p14="http://schemas.microsoft.com/office/powerpoint/2010/main" val="42088458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08720"/>
          </a:xfrm>
        </p:spPr>
        <p:txBody>
          <a:bodyPr>
            <a:normAutofit/>
          </a:bodyPr>
          <a:lstStyle/>
          <a:p>
            <a:r>
              <a:rPr lang="cs-CZ" b="1" dirty="0">
                <a:solidFill>
                  <a:srgbClr val="C00000"/>
                </a:solidFill>
              </a:rPr>
              <a:t>2. Vinařský zákon a klasifikace vín (9)</a:t>
            </a:r>
          </a:p>
        </p:txBody>
      </p:sp>
      <p:sp>
        <p:nvSpPr>
          <p:cNvPr id="3" name="Zástupný symbol pro obsah 2"/>
          <p:cNvSpPr>
            <a:spLocks noGrp="1"/>
          </p:cNvSpPr>
          <p:nvPr>
            <p:ph idx="1"/>
          </p:nvPr>
        </p:nvSpPr>
        <p:spPr>
          <a:xfrm>
            <a:off x="0" y="1052736"/>
            <a:ext cx="9144000" cy="5805264"/>
          </a:xfrm>
        </p:spPr>
        <p:txBody>
          <a:bodyPr>
            <a:normAutofit fontScale="47500" lnSpcReduction="20000"/>
          </a:bodyPr>
          <a:lstStyle/>
          <a:p>
            <a:pPr marL="0" indent="0">
              <a:buNone/>
            </a:pPr>
            <a:endParaRPr lang="cs-CZ" dirty="0"/>
          </a:p>
          <a:p>
            <a:pPr marL="914400" indent="-914400">
              <a:buAutoNum type="alphaUcPeriod" startAt="4"/>
            </a:pPr>
            <a:r>
              <a:rPr lang="cs-CZ" sz="5100" b="1" dirty="0">
                <a:solidFill>
                  <a:srgbClr val="C00000"/>
                </a:solidFill>
              </a:rPr>
              <a:t>Víno s přívlastkem </a:t>
            </a:r>
            <a:r>
              <a:rPr lang="cs-CZ" sz="5100" dirty="0"/>
              <a:t>= </a:t>
            </a:r>
            <a:r>
              <a:rPr lang="cs-CZ" sz="4200" dirty="0"/>
              <a:t>vyrábí se z hroznů, rmutu nebo moštu </a:t>
            </a:r>
            <a:r>
              <a:rPr lang="cs-CZ" sz="4200" b="1" dirty="0"/>
              <a:t>jedné moštové odrůdy révy vinné</a:t>
            </a:r>
            <a:r>
              <a:rPr lang="cs-CZ" sz="4200" dirty="0"/>
              <a:t> stanovené pro vinařskou oblast prováděcím právním předpisem, sklizených ve viničních tratích. Víno s přívlastkem bývá navíc </a:t>
            </a:r>
            <a:r>
              <a:rPr lang="cs-CZ" sz="4200" b="1" dirty="0"/>
              <a:t>označováno názvem přívlastku, názvem vinařské oblasti a vinařské obce a rokem sklizně hroznů. </a:t>
            </a:r>
          </a:p>
          <a:p>
            <a:pPr marL="0" indent="0">
              <a:buNone/>
            </a:pPr>
            <a:r>
              <a:rPr lang="cs-CZ" sz="4200" b="1" dirty="0"/>
              <a:t>Přívlastky</a:t>
            </a:r>
            <a:r>
              <a:rPr lang="cs-CZ" sz="4200" dirty="0"/>
              <a:t> jsou určeny jednak </a:t>
            </a:r>
            <a:r>
              <a:rPr lang="cs-CZ" sz="4200" b="1" dirty="0"/>
              <a:t>přírodní cukernatostí hroznů </a:t>
            </a:r>
            <a:r>
              <a:rPr lang="cs-CZ" sz="4200" dirty="0"/>
              <a:t>, případně moštu, </a:t>
            </a:r>
          </a:p>
          <a:p>
            <a:pPr marL="0" indent="0">
              <a:buNone/>
            </a:pPr>
            <a:r>
              <a:rPr lang="cs-CZ" sz="4200" dirty="0"/>
              <a:t>                   a jednak dalšími okolnostmi zpracování při jejich výrobě:</a:t>
            </a:r>
          </a:p>
          <a:p>
            <a:endParaRPr lang="cs-CZ" dirty="0"/>
          </a:p>
          <a:p>
            <a:r>
              <a:rPr lang="cs-CZ" sz="3800" b="1" dirty="0"/>
              <a:t>Kabinet</a:t>
            </a:r>
            <a:r>
              <a:rPr lang="cs-CZ" sz="3800" dirty="0"/>
              <a:t>: vyrábí se z hroznů, které dosáhly nejméně </a:t>
            </a:r>
            <a:r>
              <a:rPr lang="cs-CZ" sz="3800" b="1" dirty="0"/>
              <a:t>19 stupňů </a:t>
            </a:r>
            <a:r>
              <a:rPr lang="cs-CZ" sz="3800" dirty="0"/>
              <a:t>přírodní cukernatosti,</a:t>
            </a:r>
          </a:p>
          <a:p>
            <a:r>
              <a:rPr lang="cs-CZ" sz="3800" b="1" dirty="0"/>
              <a:t>Pozdní sběr</a:t>
            </a:r>
            <a:r>
              <a:rPr lang="cs-CZ" sz="3800" dirty="0"/>
              <a:t>: vyrábí se z hroznů, které dosáhly nejméně </a:t>
            </a:r>
            <a:r>
              <a:rPr lang="cs-CZ" sz="3800" b="1" dirty="0"/>
              <a:t>21 stupňů </a:t>
            </a:r>
            <a:r>
              <a:rPr lang="cs-CZ" sz="3800" dirty="0"/>
              <a:t>přírodní cukernatosti,</a:t>
            </a:r>
          </a:p>
          <a:p>
            <a:r>
              <a:rPr lang="cs-CZ" sz="3800" b="1" dirty="0"/>
              <a:t>Výběr z hroznů</a:t>
            </a:r>
            <a:r>
              <a:rPr lang="cs-CZ" sz="3800" dirty="0"/>
              <a:t>: vyrábí se z hroznů, které dosáhly nejméně </a:t>
            </a:r>
            <a:r>
              <a:rPr lang="cs-CZ" sz="3800" b="1" dirty="0"/>
              <a:t>24 stupňů </a:t>
            </a:r>
            <a:r>
              <a:rPr lang="cs-CZ" sz="3800" dirty="0"/>
              <a:t>přírodní cukernatosti,</a:t>
            </a:r>
          </a:p>
          <a:p>
            <a:r>
              <a:rPr lang="cs-CZ" sz="3800" b="1" dirty="0"/>
              <a:t>Výběr z bobulí</a:t>
            </a:r>
            <a:r>
              <a:rPr lang="cs-CZ" sz="3800" dirty="0"/>
              <a:t>: vyrábí se z hroznů, které dosáhly nejméně </a:t>
            </a:r>
            <a:r>
              <a:rPr lang="cs-CZ" sz="3800" b="1" dirty="0"/>
              <a:t>27 stupňů </a:t>
            </a:r>
            <a:r>
              <a:rPr lang="cs-CZ" sz="3800" dirty="0"/>
              <a:t>přírodní cukernatosti,</a:t>
            </a:r>
          </a:p>
          <a:p>
            <a:r>
              <a:rPr lang="cs-CZ" sz="3800" b="1" dirty="0"/>
              <a:t>Výběr z cibéb</a:t>
            </a:r>
            <a:r>
              <a:rPr lang="cs-CZ" sz="3800" dirty="0"/>
              <a:t>: vyrábí se z hroznů, které dosáhly nejméně </a:t>
            </a:r>
            <a:r>
              <a:rPr lang="cs-CZ" sz="3800" b="1" dirty="0"/>
              <a:t>32 stupňů </a:t>
            </a:r>
            <a:r>
              <a:rPr lang="cs-CZ" sz="3800" dirty="0"/>
              <a:t>přírodní cukernatosti,</a:t>
            </a:r>
          </a:p>
          <a:p>
            <a:r>
              <a:rPr lang="cs-CZ" sz="3800" b="1" dirty="0"/>
              <a:t>Ledové víno</a:t>
            </a:r>
            <a:r>
              <a:rPr lang="cs-CZ" sz="3800" dirty="0"/>
              <a:t>: vyrábí se z hroznů, které byly sklizeny při teplotách minus 7 °C a nižších,             v průběhu sklizně a zpracování zůstaly zmrazeny a získaný mošt vykazoval nejméně                </a:t>
            </a:r>
            <a:r>
              <a:rPr lang="cs-CZ" sz="3800" b="1" dirty="0"/>
              <a:t>27 stupňů </a:t>
            </a:r>
            <a:r>
              <a:rPr lang="cs-CZ" sz="3800" dirty="0"/>
              <a:t>přírodní cukernatosti,</a:t>
            </a:r>
          </a:p>
          <a:p>
            <a:r>
              <a:rPr lang="cs-CZ" sz="3800" b="1" dirty="0"/>
              <a:t>Slámové víno</a:t>
            </a:r>
            <a:r>
              <a:rPr lang="cs-CZ" sz="3800" dirty="0"/>
              <a:t>: vyrábí se z hroznů, které byly před zpracováním skladovány na slámě či rákosu nebo byly zavěšeny ve větraném prostoru po dobu alespoň 3 měsíců a získaný mošt vykazoval nejméně </a:t>
            </a:r>
            <a:r>
              <a:rPr lang="cs-CZ" sz="3800" b="1" dirty="0"/>
              <a:t>27 stupňů </a:t>
            </a:r>
            <a:r>
              <a:rPr lang="cs-CZ" sz="3800" dirty="0"/>
              <a:t>přírodní cukernatosti,</a:t>
            </a:r>
          </a:p>
          <a:p>
            <a:pPr marL="0" indent="0">
              <a:buNone/>
            </a:pPr>
            <a:r>
              <a:rPr lang="cs-CZ" sz="3800" b="1" dirty="0"/>
              <a:t>                            </a:t>
            </a:r>
            <a:r>
              <a:rPr lang="cs-CZ" sz="3800" b="1" dirty="0" err="1"/>
              <a:t>Botrytický</a:t>
            </a:r>
            <a:r>
              <a:rPr lang="cs-CZ" sz="3800" b="1" dirty="0"/>
              <a:t> výběr</a:t>
            </a:r>
            <a:r>
              <a:rPr lang="cs-CZ" sz="3800" dirty="0"/>
              <a:t>: vyrábí se z hroznů napadených </a:t>
            </a:r>
            <a:r>
              <a:rPr lang="cs-CZ" sz="3800" b="1" dirty="0"/>
              <a:t>ušlechtilou plísní šedou</a:t>
            </a:r>
            <a:r>
              <a:rPr lang="cs-CZ" sz="3800" dirty="0"/>
              <a:t>,</a:t>
            </a:r>
          </a:p>
          <a:p>
            <a:pPr marL="0" indent="0">
              <a:buNone/>
            </a:pPr>
            <a:r>
              <a:rPr lang="cs-CZ" sz="3800" b="1" dirty="0"/>
              <a:t>                            </a:t>
            </a:r>
            <a:r>
              <a:rPr lang="cs-CZ" sz="3800" b="1" dirty="0" err="1"/>
              <a:t>Barrique</a:t>
            </a:r>
            <a:r>
              <a:rPr lang="cs-CZ" sz="3800" dirty="0"/>
              <a:t>: víno zraje v </a:t>
            </a:r>
            <a:r>
              <a:rPr lang="cs-CZ" sz="3800" b="1" dirty="0"/>
              <a:t>dubových sudech </a:t>
            </a:r>
            <a:r>
              <a:rPr lang="cs-CZ" sz="3800" dirty="0"/>
              <a:t>a částečně přejímá jejich vůni.</a:t>
            </a:r>
          </a:p>
        </p:txBody>
      </p:sp>
    </p:spTree>
    <p:extLst>
      <p:ext uri="{BB962C8B-B14F-4D97-AF65-F5344CB8AC3E}">
        <p14:creationId xmlns:p14="http://schemas.microsoft.com/office/powerpoint/2010/main" val="42364900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80728"/>
          </a:xfrm>
        </p:spPr>
        <p:txBody>
          <a:bodyPr>
            <a:normAutofit/>
          </a:bodyPr>
          <a:lstStyle/>
          <a:p>
            <a:r>
              <a:rPr lang="cs-CZ" b="1" dirty="0">
                <a:solidFill>
                  <a:srgbClr val="C00000"/>
                </a:solidFill>
              </a:rPr>
              <a:t>2. Vinařský zákon a klasifikace vín (10)</a:t>
            </a:r>
          </a:p>
        </p:txBody>
      </p:sp>
      <p:sp>
        <p:nvSpPr>
          <p:cNvPr id="3" name="Zástupný symbol pro obsah 2"/>
          <p:cNvSpPr>
            <a:spLocks noGrp="1"/>
          </p:cNvSpPr>
          <p:nvPr>
            <p:ph idx="1"/>
          </p:nvPr>
        </p:nvSpPr>
        <p:spPr>
          <a:xfrm>
            <a:off x="0" y="1052736"/>
            <a:ext cx="9144000" cy="5805264"/>
          </a:xfrm>
        </p:spPr>
        <p:txBody>
          <a:bodyPr>
            <a:normAutofit fontScale="40000" lnSpcReduction="20000"/>
          </a:bodyPr>
          <a:lstStyle/>
          <a:p>
            <a:pPr marL="0" indent="0">
              <a:buNone/>
            </a:pPr>
            <a:r>
              <a:rPr lang="cs-CZ" sz="6000" b="1" dirty="0">
                <a:solidFill>
                  <a:srgbClr val="C00000"/>
                </a:solidFill>
              </a:rPr>
              <a:t>E.        Přírodní víno</a:t>
            </a:r>
            <a:r>
              <a:rPr lang="cs-CZ" dirty="0"/>
              <a:t> </a:t>
            </a:r>
            <a:r>
              <a:rPr lang="cs-CZ" sz="4500" dirty="0"/>
              <a:t>= není chemicky ošetřováno</a:t>
            </a:r>
            <a:r>
              <a:rPr lang="cs-CZ" dirty="0"/>
              <a:t>.</a:t>
            </a:r>
          </a:p>
          <a:p>
            <a:pPr marL="0" indent="0">
              <a:buNone/>
            </a:pPr>
            <a:r>
              <a:rPr lang="cs-CZ" dirty="0"/>
              <a:t> </a:t>
            </a:r>
          </a:p>
          <a:p>
            <a:pPr marL="0" indent="0">
              <a:buNone/>
            </a:pPr>
            <a:r>
              <a:rPr lang="cs-CZ" sz="6000" b="1" dirty="0">
                <a:solidFill>
                  <a:srgbClr val="C00000"/>
                </a:solidFill>
              </a:rPr>
              <a:t>F.         Mešní víno </a:t>
            </a:r>
            <a:r>
              <a:rPr lang="cs-CZ" sz="5100" dirty="0"/>
              <a:t>=</a:t>
            </a:r>
            <a:r>
              <a:rPr lang="cs-CZ" sz="4500" dirty="0"/>
              <a:t> zvláště pečlivě sledované přírodní víno, které není chemicky ošetřováno ani při růstu a zrání, ani </a:t>
            </a:r>
            <a:r>
              <a:rPr lang="cs-CZ" sz="4500" b="1" dirty="0"/>
              <a:t>není použito jakékoli chemie či aditiv </a:t>
            </a:r>
            <a:r>
              <a:rPr lang="cs-CZ" sz="4500" dirty="0"/>
              <a:t>při jeho výrobě. V minulosti se mešní víno vyrábělo převážně pouze v klášterech pro účely mše svaté.</a:t>
            </a:r>
          </a:p>
          <a:p>
            <a:pPr marL="0" indent="0">
              <a:buNone/>
            </a:pPr>
            <a:endParaRPr lang="cs-CZ" dirty="0"/>
          </a:p>
          <a:p>
            <a:pPr marL="0" indent="0">
              <a:buNone/>
            </a:pPr>
            <a:r>
              <a:rPr lang="cs-CZ" sz="6000" b="1" dirty="0">
                <a:solidFill>
                  <a:srgbClr val="C00000"/>
                </a:solidFill>
              </a:rPr>
              <a:t>G.        Košer víno </a:t>
            </a:r>
            <a:r>
              <a:rPr lang="cs-CZ" sz="4500" dirty="0"/>
              <a:t>= striktní pravidlo dodržet technologický postup po celou dobu trvání </a:t>
            </a:r>
            <a:r>
              <a:rPr lang="cs-CZ" sz="4500" b="1" dirty="0"/>
              <a:t>pod dohledem příslušného představitele židovské obce</a:t>
            </a:r>
            <a:r>
              <a:rPr lang="cs-CZ" sz="4500" dirty="0"/>
              <a:t>. </a:t>
            </a:r>
          </a:p>
          <a:p>
            <a:pPr marL="0" indent="0">
              <a:buNone/>
            </a:pPr>
            <a:endParaRPr lang="cs-CZ" dirty="0"/>
          </a:p>
          <a:p>
            <a:pPr marL="0" indent="0">
              <a:buNone/>
            </a:pPr>
            <a:r>
              <a:rPr lang="cs-CZ" sz="6000" b="1" dirty="0">
                <a:solidFill>
                  <a:srgbClr val="C00000"/>
                </a:solidFill>
              </a:rPr>
              <a:t>H.        Aromatizované víno </a:t>
            </a:r>
            <a:r>
              <a:rPr lang="cs-CZ" sz="6000" dirty="0"/>
              <a:t>=</a:t>
            </a:r>
            <a:r>
              <a:rPr lang="cs-CZ" sz="6000" dirty="0">
                <a:solidFill>
                  <a:srgbClr val="C00000"/>
                </a:solidFill>
              </a:rPr>
              <a:t> </a:t>
            </a:r>
            <a:r>
              <a:rPr lang="cs-CZ" sz="4500" dirty="0"/>
              <a:t>vyrábí se z vína nebo hroznového moštu (a jejich směsí), s přídavkem vody nejvýše 15 %. Aromatizují se </a:t>
            </a:r>
            <a:r>
              <a:rPr lang="cs-CZ" sz="4500" b="1" dirty="0"/>
              <a:t>pomocí přírodních aromatických látek </a:t>
            </a:r>
            <a:r>
              <a:rPr lang="cs-CZ" sz="4500" dirty="0"/>
              <a:t>nebo povolených </a:t>
            </a:r>
            <a:r>
              <a:rPr lang="cs-CZ" sz="4500" b="1" dirty="0"/>
              <a:t>aromatických extraktů</a:t>
            </a:r>
            <a:r>
              <a:rPr lang="cs-CZ" sz="4500" dirty="0"/>
              <a:t>, aromatických </a:t>
            </a:r>
            <a:r>
              <a:rPr lang="cs-CZ" sz="4500" b="1" dirty="0"/>
              <a:t>bylin nebo koření</a:t>
            </a:r>
            <a:r>
              <a:rPr lang="cs-CZ" sz="4500" dirty="0"/>
              <a:t>. Je možné také použít povolené přídatné ochucující látky. K doslazení se používá sacharóza, hroznový mošt nebo zahuštěný hroznový mošt. K </a:t>
            </a:r>
            <a:r>
              <a:rPr lang="cs-CZ" sz="4500" dirty="0" err="1"/>
              <a:t>doalkoholizování</a:t>
            </a:r>
            <a:r>
              <a:rPr lang="cs-CZ" sz="4500" dirty="0"/>
              <a:t> se používá </a:t>
            </a:r>
            <a:r>
              <a:rPr lang="cs-CZ" sz="4500" b="1" dirty="0"/>
              <a:t>přírodní líh </a:t>
            </a:r>
            <a:r>
              <a:rPr lang="cs-CZ" sz="4500" dirty="0"/>
              <a:t>tak, aby skutečný obsah </a:t>
            </a:r>
            <a:r>
              <a:rPr lang="cs-CZ" sz="4500" b="1" dirty="0"/>
              <a:t>alkoholu</a:t>
            </a:r>
            <a:r>
              <a:rPr lang="cs-CZ" sz="4500" dirty="0"/>
              <a:t> v konečném výrobku dosahoval </a:t>
            </a:r>
            <a:r>
              <a:rPr lang="cs-CZ" sz="4500" b="1" dirty="0"/>
              <a:t>nejméně 14,5 % a nejvýše 22 % </a:t>
            </a:r>
            <a:r>
              <a:rPr lang="cs-CZ" sz="4500" dirty="0"/>
              <a:t>objemových.</a:t>
            </a:r>
          </a:p>
          <a:p>
            <a:pPr marL="0" indent="0">
              <a:buNone/>
            </a:pPr>
            <a:endParaRPr lang="cs-CZ" dirty="0"/>
          </a:p>
          <a:p>
            <a:pPr marL="0" indent="0">
              <a:buNone/>
            </a:pPr>
            <a:r>
              <a:rPr lang="cs-CZ" sz="4000" b="1" dirty="0"/>
              <a:t>Vermut</a:t>
            </a:r>
            <a:r>
              <a:rPr lang="cs-CZ" sz="4000" dirty="0"/>
              <a:t>: označení bývá použito v případě, že aromatizace byla provedena aromatickými látkami získanými     z pelyňku a přislazení bylo provedeno pouze karamelizovaným cukrem, sacharózou, hroznovým moštem nebo zahuštěným hroznovým moštem.</a:t>
            </a:r>
          </a:p>
          <a:p>
            <a:pPr marL="0" indent="0">
              <a:buNone/>
            </a:pPr>
            <a:r>
              <a:rPr lang="cs-CZ" sz="4000" b="1" dirty="0" err="1"/>
              <a:t>Americano</a:t>
            </a:r>
            <a:r>
              <a:rPr lang="cs-CZ" sz="4000" dirty="0"/>
              <a:t>: je hořké aromatizované víno vykazující charakteristickou hořkou chuť. K aromatizaci se používají přírodní látky z pelyňku a hořce. Žlutého nebo červeného zabarvení se dosáhne použitím povolených přísad.</a:t>
            </a:r>
          </a:p>
          <a:p>
            <a:pPr marL="0" indent="0">
              <a:buNone/>
            </a:pPr>
            <a:r>
              <a:rPr lang="cs-CZ" sz="4000" b="1" dirty="0"/>
              <a:t>                        Levandulové víno</a:t>
            </a:r>
            <a:r>
              <a:rPr lang="cs-CZ" sz="4000" dirty="0"/>
              <a:t>: aromatizované víno, produkt hroznů révy vinné a bylinných částí </a:t>
            </a:r>
          </a:p>
          <a:p>
            <a:pPr marL="0" indent="0">
              <a:buNone/>
            </a:pPr>
            <a:r>
              <a:rPr lang="cs-CZ" sz="4000" dirty="0"/>
              <a:t>                        levandule lékařské. Zvláštností je použití přírodně sladkého vína a není tak potřeba doslazování.</a:t>
            </a:r>
          </a:p>
        </p:txBody>
      </p:sp>
    </p:spTree>
    <p:extLst>
      <p:ext uri="{BB962C8B-B14F-4D97-AF65-F5344CB8AC3E}">
        <p14:creationId xmlns:p14="http://schemas.microsoft.com/office/powerpoint/2010/main" val="1771940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8964488" cy="1124744"/>
          </a:xfrm>
        </p:spPr>
        <p:txBody>
          <a:bodyPr>
            <a:normAutofit/>
          </a:bodyPr>
          <a:lstStyle/>
          <a:p>
            <a:r>
              <a:rPr lang="cs-CZ" sz="5400" b="1" dirty="0">
                <a:solidFill>
                  <a:srgbClr val="C00000"/>
                </a:solidFill>
              </a:rPr>
              <a:t>Kdo je „</a:t>
            </a:r>
            <a:r>
              <a:rPr lang="cs-CZ" sz="5400" b="1" dirty="0" err="1">
                <a:solidFill>
                  <a:srgbClr val="C00000"/>
                </a:solidFill>
              </a:rPr>
              <a:t>sommeliér</a:t>
            </a:r>
            <a:r>
              <a:rPr lang="cs-CZ" b="1" dirty="0">
                <a:solidFill>
                  <a:srgbClr val="C00000"/>
                </a:solidFill>
              </a:rPr>
              <a:t>“</a:t>
            </a:r>
          </a:p>
        </p:txBody>
      </p:sp>
      <p:sp>
        <p:nvSpPr>
          <p:cNvPr id="3" name="Zástupný symbol pro obsah 2"/>
          <p:cNvSpPr>
            <a:spLocks noGrp="1"/>
          </p:cNvSpPr>
          <p:nvPr>
            <p:ph idx="1"/>
          </p:nvPr>
        </p:nvSpPr>
        <p:spPr>
          <a:xfrm>
            <a:off x="0" y="1052736"/>
            <a:ext cx="9144000" cy="5688632"/>
          </a:xfrm>
        </p:spPr>
        <p:txBody>
          <a:bodyPr>
            <a:normAutofit fontScale="77500" lnSpcReduction="20000"/>
          </a:bodyPr>
          <a:lstStyle/>
          <a:p>
            <a:pPr marL="0" indent="0">
              <a:buNone/>
            </a:pPr>
            <a:r>
              <a:rPr lang="cs-CZ" dirty="0"/>
              <a:t> - gastronomický odborník, specialista na víno, ostatní nápoje       </a:t>
            </a:r>
          </a:p>
          <a:p>
            <a:pPr marL="0" indent="0">
              <a:buNone/>
            </a:pPr>
            <a:r>
              <a:rPr lang="cs-CZ" dirty="0"/>
              <a:t>                            a na kombinace pokrmů, nápojů.</a:t>
            </a:r>
          </a:p>
          <a:p>
            <a:pPr marL="0" indent="0">
              <a:buNone/>
            </a:pPr>
            <a:endParaRPr lang="cs-CZ" dirty="0"/>
          </a:p>
          <a:p>
            <a:pPr marL="0" indent="0">
              <a:buNone/>
            </a:pPr>
            <a:r>
              <a:rPr lang="cs-CZ" dirty="0"/>
              <a:t>Slovo </a:t>
            </a:r>
            <a:r>
              <a:rPr lang="cs-CZ" b="1" dirty="0" err="1">
                <a:solidFill>
                  <a:srgbClr val="C00000"/>
                </a:solidFill>
              </a:rPr>
              <a:t>sommelier</a:t>
            </a:r>
            <a:r>
              <a:rPr lang="cs-CZ" dirty="0"/>
              <a:t> má svůj </a:t>
            </a:r>
            <a:r>
              <a:rPr lang="cs-CZ" u="sng" dirty="0"/>
              <a:t>původ</a:t>
            </a:r>
            <a:r>
              <a:rPr lang="cs-CZ" dirty="0"/>
              <a:t> ze slov:</a:t>
            </a:r>
          </a:p>
          <a:p>
            <a:pPr>
              <a:buFont typeface="Wingdings" panose="05000000000000000000" pitchFamily="2" charset="2"/>
              <a:buChar char="Ø"/>
            </a:pPr>
            <a:r>
              <a:rPr lang="cs-CZ" b="1" dirty="0" err="1"/>
              <a:t>Somme</a:t>
            </a:r>
            <a:r>
              <a:rPr lang="cs-CZ" b="1" dirty="0"/>
              <a:t> / </a:t>
            </a:r>
            <a:r>
              <a:rPr lang="cs-CZ" b="1" dirty="0" err="1"/>
              <a:t>Sommier</a:t>
            </a:r>
            <a:r>
              <a:rPr lang="cs-CZ" b="1" dirty="0"/>
              <a:t> </a:t>
            </a:r>
            <a:r>
              <a:rPr lang="cs-CZ" dirty="0"/>
              <a:t>v provensálského dialektu „</a:t>
            </a:r>
            <a:r>
              <a:rPr lang="cs-CZ" dirty="0" err="1"/>
              <a:t>saumalier</a:t>
            </a:r>
            <a:r>
              <a:rPr lang="cs-CZ" dirty="0"/>
              <a:t>“              – tzn. zodpovědný za zvířecí potah – doprava vína</a:t>
            </a:r>
          </a:p>
          <a:p>
            <a:pPr>
              <a:buFont typeface="Wingdings" panose="05000000000000000000" pitchFamily="2" charset="2"/>
              <a:buChar char="Ø"/>
            </a:pPr>
            <a:r>
              <a:rPr lang="cs-CZ" b="1" dirty="0" err="1"/>
              <a:t>Sommé</a:t>
            </a:r>
            <a:r>
              <a:rPr lang="cs-CZ" dirty="0"/>
              <a:t> (pověřený) jeden z mnichů v klášteře, pověřený péčí           o prostírání, chléb, víno a nádobí.</a:t>
            </a:r>
          </a:p>
          <a:p>
            <a:pPr marL="0" indent="0">
              <a:buNone/>
            </a:pPr>
            <a:endParaRPr lang="cs-CZ" dirty="0"/>
          </a:p>
          <a:p>
            <a:pPr marL="0" indent="0">
              <a:buNone/>
            </a:pPr>
            <a:r>
              <a:rPr lang="cs-CZ" b="1" dirty="0">
                <a:solidFill>
                  <a:srgbClr val="C00000"/>
                </a:solidFill>
              </a:rPr>
              <a:t>Povolání </a:t>
            </a:r>
            <a:r>
              <a:rPr lang="cs-CZ" b="1" dirty="0" err="1">
                <a:solidFill>
                  <a:srgbClr val="C00000"/>
                </a:solidFill>
              </a:rPr>
              <a:t>sommelier</a:t>
            </a:r>
            <a:r>
              <a:rPr lang="cs-CZ" b="1" dirty="0">
                <a:solidFill>
                  <a:srgbClr val="C00000"/>
                </a:solidFill>
              </a:rPr>
              <a:t> </a:t>
            </a:r>
            <a:r>
              <a:rPr lang="cs-CZ" dirty="0"/>
              <a:t>má počátky v 19. století, kdy vznikaly velké hotely a exkluzivní restaurace.</a:t>
            </a:r>
          </a:p>
          <a:p>
            <a:pPr marL="0" indent="0">
              <a:buNone/>
            </a:pPr>
            <a:endParaRPr lang="cs-CZ" dirty="0"/>
          </a:p>
          <a:p>
            <a:pPr marL="0" indent="0" algn="ctr">
              <a:buNone/>
            </a:pPr>
            <a:r>
              <a:rPr lang="cs-CZ" b="1" dirty="0" err="1">
                <a:solidFill>
                  <a:srgbClr val="C00000"/>
                </a:solidFill>
              </a:rPr>
              <a:t>Sommelier</a:t>
            </a:r>
            <a:r>
              <a:rPr lang="cs-CZ" dirty="0"/>
              <a:t> je </a:t>
            </a:r>
            <a:r>
              <a:rPr lang="cs-CZ" b="1" dirty="0"/>
              <a:t>v současném světě </a:t>
            </a:r>
            <a:r>
              <a:rPr lang="cs-CZ" dirty="0"/>
              <a:t>vnímán jako gastronomický specialista na víno, snoubení pokrmů a vína,                                   ostatní nápoje a delikatesy.</a:t>
            </a:r>
          </a:p>
        </p:txBody>
      </p:sp>
    </p:spTree>
    <p:extLst>
      <p:ext uri="{BB962C8B-B14F-4D97-AF65-F5344CB8AC3E}">
        <p14:creationId xmlns:p14="http://schemas.microsoft.com/office/powerpoint/2010/main" val="29894394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08720"/>
          </a:xfrm>
        </p:spPr>
        <p:txBody>
          <a:bodyPr>
            <a:normAutofit/>
          </a:bodyPr>
          <a:lstStyle/>
          <a:p>
            <a:r>
              <a:rPr lang="cs-CZ" b="1" dirty="0">
                <a:solidFill>
                  <a:srgbClr val="C00000"/>
                </a:solidFill>
              </a:rPr>
              <a:t>2. Vinařský zákon a klasifikace vín (11)</a:t>
            </a:r>
          </a:p>
        </p:txBody>
      </p:sp>
      <p:sp>
        <p:nvSpPr>
          <p:cNvPr id="3" name="Zástupný symbol pro obsah 2"/>
          <p:cNvSpPr>
            <a:spLocks noGrp="1"/>
          </p:cNvSpPr>
          <p:nvPr>
            <p:ph idx="1"/>
          </p:nvPr>
        </p:nvSpPr>
        <p:spPr>
          <a:xfrm>
            <a:off x="0" y="1124744"/>
            <a:ext cx="9144000" cy="5733256"/>
          </a:xfrm>
        </p:spPr>
        <p:txBody>
          <a:bodyPr>
            <a:normAutofit fontScale="32500" lnSpcReduction="20000"/>
          </a:bodyPr>
          <a:lstStyle/>
          <a:p>
            <a:pPr marL="0" indent="0">
              <a:buNone/>
            </a:pPr>
            <a:r>
              <a:rPr lang="cs-CZ" sz="7400" b="1" dirty="0">
                <a:solidFill>
                  <a:srgbClr val="C00000"/>
                </a:solidFill>
              </a:rPr>
              <a:t>I.        Likérové víno </a:t>
            </a:r>
            <a:r>
              <a:rPr lang="cs-CZ" sz="5500" dirty="0"/>
              <a:t>= druh dezertních vín musí vykazovat </a:t>
            </a:r>
            <a:r>
              <a:rPr lang="cs-CZ" sz="5500" b="1" dirty="0"/>
              <a:t>nejméně 15 % </a:t>
            </a:r>
            <a:r>
              <a:rPr lang="cs-CZ" sz="5500" dirty="0"/>
              <a:t>objemových a </a:t>
            </a:r>
            <a:r>
              <a:rPr lang="cs-CZ" sz="5500" b="1" dirty="0"/>
              <a:t>nejvýše  22 %</a:t>
            </a:r>
            <a:r>
              <a:rPr lang="cs-CZ" sz="5500" dirty="0"/>
              <a:t> objemových skutečného obsahu </a:t>
            </a:r>
            <a:r>
              <a:rPr lang="cs-CZ" sz="5500" b="1" dirty="0"/>
              <a:t>alkoholu</a:t>
            </a:r>
            <a:r>
              <a:rPr lang="cs-CZ" sz="5500" dirty="0"/>
              <a:t> a nejméně 17,5 % objemových celkového obsahu alkoholu.</a:t>
            </a:r>
          </a:p>
          <a:p>
            <a:pPr marL="0" indent="0">
              <a:buNone/>
            </a:pPr>
            <a:endParaRPr lang="cs-CZ" dirty="0"/>
          </a:p>
          <a:p>
            <a:r>
              <a:rPr lang="cs-CZ" sz="5500" b="1" dirty="0"/>
              <a:t>Jakostní likérové víno </a:t>
            </a:r>
            <a:r>
              <a:rPr lang="cs-CZ" sz="5500" dirty="0"/>
              <a:t> se vyrábí z hroznového moštu, z vína nebo ze směsi hroznového moštu a vína, může se vyrobit taktéž z vinného destilátu.</a:t>
            </a:r>
          </a:p>
          <a:p>
            <a:pPr marL="0" indent="0">
              <a:buNone/>
            </a:pPr>
            <a:endParaRPr lang="cs-CZ" sz="5500" dirty="0"/>
          </a:p>
          <a:p>
            <a:pPr marL="0" indent="0">
              <a:buNone/>
            </a:pPr>
            <a:r>
              <a:rPr lang="cs-CZ" sz="7400" b="1" dirty="0">
                <a:solidFill>
                  <a:srgbClr val="C00000"/>
                </a:solidFill>
              </a:rPr>
              <a:t>J.        </a:t>
            </a:r>
            <a:r>
              <a:rPr lang="cs-CZ" sz="7400" b="1" dirty="0" err="1">
                <a:solidFill>
                  <a:srgbClr val="C00000"/>
                </a:solidFill>
              </a:rPr>
              <a:t>Dealkoholizované</a:t>
            </a:r>
            <a:r>
              <a:rPr lang="cs-CZ" sz="7400" b="1" dirty="0">
                <a:solidFill>
                  <a:srgbClr val="C00000"/>
                </a:solidFill>
              </a:rPr>
              <a:t> víno </a:t>
            </a:r>
            <a:r>
              <a:rPr lang="cs-CZ" sz="5500" dirty="0"/>
              <a:t>= vyrábí se </a:t>
            </a:r>
            <a:r>
              <a:rPr lang="cs-CZ" sz="5500" b="1" dirty="0"/>
              <a:t>z běžných odrůd vína </a:t>
            </a:r>
            <a:r>
              <a:rPr lang="cs-CZ" sz="5500" dirty="0"/>
              <a:t>jako jsou např. </a:t>
            </a:r>
            <a:r>
              <a:rPr lang="cs-CZ" sz="5500" dirty="0" err="1"/>
              <a:t>Merlot</a:t>
            </a:r>
            <a:r>
              <a:rPr lang="cs-CZ" sz="5500" dirty="0"/>
              <a:t>, </a:t>
            </a:r>
            <a:r>
              <a:rPr lang="cs-CZ" sz="5500" dirty="0" err="1"/>
              <a:t>Riesling</a:t>
            </a:r>
            <a:r>
              <a:rPr lang="cs-CZ" sz="5500" dirty="0"/>
              <a:t>, Müller </a:t>
            </a:r>
            <a:r>
              <a:rPr lang="cs-CZ" sz="5500" dirty="0" err="1"/>
              <a:t>Thurgau</a:t>
            </a:r>
            <a:r>
              <a:rPr lang="cs-CZ" sz="5500" dirty="0"/>
              <a:t>. Nejde o hroznový mošt, jak je často mylně předpokládáno. Základ         je klasické víno, z kterého se následně např. vakuovou technologií </a:t>
            </a:r>
            <a:r>
              <a:rPr lang="cs-CZ" sz="5500" b="1" dirty="0"/>
              <a:t>odstraní etanol</a:t>
            </a:r>
            <a:r>
              <a:rPr lang="cs-CZ" sz="5500" dirty="0"/>
              <a:t>. </a:t>
            </a:r>
            <a:r>
              <a:rPr lang="cs-CZ" sz="5500" dirty="0" err="1"/>
              <a:t>Dealko</a:t>
            </a:r>
            <a:r>
              <a:rPr lang="cs-CZ" sz="5500" dirty="0"/>
              <a:t> víno musí mít </a:t>
            </a:r>
            <a:r>
              <a:rPr lang="cs-CZ" sz="5500" b="1" dirty="0"/>
              <a:t>méně než 0,5 % alkoholu</a:t>
            </a:r>
            <a:r>
              <a:rPr lang="cs-CZ" sz="5500" dirty="0"/>
              <a:t>. </a:t>
            </a:r>
          </a:p>
          <a:p>
            <a:pPr marL="0" indent="0">
              <a:buNone/>
            </a:pPr>
            <a:endParaRPr lang="cs-CZ" sz="5500" dirty="0"/>
          </a:p>
          <a:p>
            <a:pPr marL="0" indent="0">
              <a:buNone/>
            </a:pPr>
            <a:r>
              <a:rPr lang="cs-CZ" sz="7400" b="1" dirty="0">
                <a:solidFill>
                  <a:srgbClr val="C00000"/>
                </a:solidFill>
              </a:rPr>
              <a:t>K.       Perlivé víno </a:t>
            </a:r>
            <a:r>
              <a:rPr lang="cs-CZ" sz="5500" dirty="0"/>
              <a:t>se vyrábí </a:t>
            </a:r>
            <a:r>
              <a:rPr lang="cs-CZ" sz="5500" b="1" dirty="0"/>
              <a:t>z tuzemských vín </a:t>
            </a:r>
            <a:r>
              <a:rPr lang="cs-CZ" sz="5500" dirty="0"/>
              <a:t>(stolních nebo jakostních), popř. i obohacených (o koňak, brandy nebo vinný destilát a zahuštěný révový mošt nebo rafinovaný cukr), jejich </a:t>
            </a:r>
            <a:r>
              <a:rPr lang="cs-CZ" sz="5500" b="1" dirty="0"/>
              <a:t>sycením oxidem uhličitým</a:t>
            </a:r>
            <a:r>
              <a:rPr lang="cs-CZ" sz="5500" dirty="0"/>
              <a:t>. Musí vykazovat </a:t>
            </a:r>
            <a:r>
              <a:rPr lang="cs-CZ" sz="5500" b="1" dirty="0"/>
              <a:t>nejméně 9 % </a:t>
            </a:r>
            <a:r>
              <a:rPr lang="cs-CZ" sz="5500" dirty="0"/>
              <a:t>objemových celkového obsahu alkoholu a nejméně 7 % objemových skutečného obsahu alkoholu. Vína takto upravená jsou svěží a dobře pitelná. Ve srovnání s víny šumivými je </a:t>
            </a:r>
            <a:r>
              <a:rPr lang="cs-CZ" sz="5500" b="1" dirty="0"/>
              <a:t>perlivost těchto vín menší</a:t>
            </a:r>
            <a:r>
              <a:rPr lang="cs-CZ" sz="5500" dirty="0"/>
              <a:t>, má             po otevření větší a intenzivnější bublinky, které však rychleji vyprchají.</a:t>
            </a:r>
          </a:p>
        </p:txBody>
      </p:sp>
    </p:spTree>
    <p:extLst>
      <p:ext uri="{BB962C8B-B14F-4D97-AF65-F5344CB8AC3E}">
        <p14:creationId xmlns:p14="http://schemas.microsoft.com/office/powerpoint/2010/main" val="41549631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08720"/>
          </a:xfrm>
        </p:spPr>
        <p:txBody>
          <a:bodyPr>
            <a:normAutofit/>
          </a:bodyPr>
          <a:lstStyle/>
          <a:p>
            <a:r>
              <a:rPr lang="cs-CZ" b="1" dirty="0">
                <a:solidFill>
                  <a:srgbClr val="C00000"/>
                </a:solidFill>
              </a:rPr>
              <a:t>2. Vinařský zákon a klasifikace vín (12)</a:t>
            </a:r>
          </a:p>
        </p:txBody>
      </p:sp>
      <p:sp>
        <p:nvSpPr>
          <p:cNvPr id="3" name="Zástupný symbol pro obsah 2"/>
          <p:cNvSpPr>
            <a:spLocks noGrp="1"/>
          </p:cNvSpPr>
          <p:nvPr>
            <p:ph idx="1"/>
          </p:nvPr>
        </p:nvSpPr>
        <p:spPr>
          <a:xfrm>
            <a:off x="0" y="1052736"/>
            <a:ext cx="9144000" cy="5805264"/>
          </a:xfrm>
        </p:spPr>
        <p:txBody>
          <a:bodyPr>
            <a:normAutofit fontScale="25000" lnSpcReduction="20000"/>
          </a:bodyPr>
          <a:lstStyle/>
          <a:p>
            <a:pPr marL="0" indent="0">
              <a:buNone/>
            </a:pPr>
            <a:r>
              <a:rPr lang="cs-CZ" sz="9600" b="1" dirty="0">
                <a:solidFill>
                  <a:srgbClr val="C00000"/>
                </a:solidFill>
              </a:rPr>
              <a:t>L. 	Šumivé víno </a:t>
            </a:r>
            <a:r>
              <a:rPr lang="cs-CZ" sz="7200" dirty="0"/>
              <a:t>= druh vína, ve kterém je </a:t>
            </a:r>
            <a:r>
              <a:rPr lang="cs-CZ" sz="7200" b="1" dirty="0"/>
              <a:t>rozpuštěn oxid uhličitý</a:t>
            </a:r>
            <a:r>
              <a:rPr lang="cs-CZ" sz="7200" dirty="0"/>
              <a:t>, vznikající při kvašení, kdy se cukr mění na alkohol a oxid uhličitý. Oxid uhličitý při výrobě ostatních vín volně uniká, při výrobě šumivých vín je tomu zabráněno tím, že víno </a:t>
            </a:r>
            <a:r>
              <a:rPr lang="cs-CZ" sz="7200" b="1" dirty="0"/>
              <a:t>při druhotném kvašení </a:t>
            </a:r>
            <a:r>
              <a:rPr lang="cs-CZ" sz="7200" dirty="0"/>
              <a:t>kvasí          </a:t>
            </a:r>
            <a:r>
              <a:rPr lang="cs-CZ" sz="7200" b="1" dirty="0"/>
              <a:t>v uzavřené láhvi </a:t>
            </a:r>
            <a:r>
              <a:rPr lang="cs-CZ" sz="7200" dirty="0"/>
              <a:t>anebo </a:t>
            </a:r>
            <a:r>
              <a:rPr lang="cs-CZ" sz="7200" b="1" dirty="0"/>
              <a:t>v uzavřeném tanku</a:t>
            </a:r>
            <a:r>
              <a:rPr lang="cs-CZ" sz="7200" dirty="0"/>
              <a:t>. Šumivé víno se vyrábí prvotním nebo druhotným kvašením vín. Bývá mimo základních údajů </a:t>
            </a:r>
            <a:r>
              <a:rPr lang="cs-CZ" sz="7200" b="1" dirty="0"/>
              <a:t>označováno názvem druhu vína a místem výroby </a:t>
            </a:r>
            <a:r>
              <a:rPr lang="cs-CZ" sz="7200" dirty="0"/>
              <a:t>vína. Označení </a:t>
            </a:r>
            <a:r>
              <a:rPr lang="cs-CZ" sz="7200" b="1" dirty="0"/>
              <a:t>sekt</a:t>
            </a:r>
            <a:r>
              <a:rPr lang="cs-CZ" sz="7200" dirty="0"/>
              <a:t> je převzato z Německa, kde bylo používáno od 18. století. Název sekt je občas zaměňován s názvem šampaňské víno, kterým se ale mohou honosit pouze vína                  z francouzské oblasti </a:t>
            </a:r>
            <a:r>
              <a:rPr lang="cs-CZ" sz="7200" dirty="0" err="1"/>
              <a:t>Champagne</a:t>
            </a:r>
            <a:r>
              <a:rPr lang="cs-CZ" sz="7200" dirty="0"/>
              <a:t>. Od roku 1908 se totiž jedná o chráněnou značku. </a:t>
            </a:r>
          </a:p>
          <a:p>
            <a:pPr marL="0" indent="0">
              <a:buNone/>
            </a:pPr>
            <a:endParaRPr lang="cs-CZ" sz="7200" dirty="0"/>
          </a:p>
          <a:p>
            <a:pPr marL="0" indent="0">
              <a:buNone/>
            </a:pPr>
            <a:endParaRPr lang="cs-CZ" sz="5500" dirty="0"/>
          </a:p>
          <a:p>
            <a:r>
              <a:rPr lang="cs-CZ" sz="7200" b="1" dirty="0"/>
              <a:t>Jakostní šumivé víno</a:t>
            </a:r>
            <a:r>
              <a:rPr lang="cs-CZ" sz="5500" dirty="0"/>
              <a:t> = </a:t>
            </a:r>
            <a:r>
              <a:rPr lang="cs-CZ" sz="7200" b="1" dirty="0">
                <a:solidFill>
                  <a:srgbClr val="C00000"/>
                </a:solidFill>
              </a:rPr>
              <a:t>sekt</a:t>
            </a:r>
            <a:r>
              <a:rPr lang="cs-CZ" sz="5500" dirty="0"/>
              <a:t> </a:t>
            </a:r>
            <a:r>
              <a:rPr lang="cs-CZ" sz="7200" dirty="0"/>
              <a:t>se vyrábí prvotním nebo druhotným kvašením moštů a vín            (i z dovozu) z odrůd, které jsou povoleny v zemi původu pro výrobu jakostního vína. Celková doba výroby při kvašení v tancích musí být nejméně 120 dnů, celková doba výroby                při kvašení v lahvích musí být nejméně 9 měsíců. </a:t>
            </a:r>
          </a:p>
          <a:p>
            <a:r>
              <a:rPr lang="cs-CZ" sz="7200" b="1" dirty="0"/>
              <a:t>Aromatický sekt </a:t>
            </a:r>
            <a:r>
              <a:rPr lang="cs-CZ" sz="5500" dirty="0"/>
              <a:t>(</a:t>
            </a:r>
            <a:r>
              <a:rPr lang="cs-CZ" sz="7200" dirty="0"/>
              <a:t>šumivé víno aromatické) je zvláštní typ jakostního šumivého vína, při jehož výrobě bylo použito </a:t>
            </a:r>
            <a:r>
              <a:rPr lang="cs-CZ" sz="7200" b="1" dirty="0"/>
              <a:t>pouze prvotní kvašení </a:t>
            </a:r>
            <a:r>
              <a:rPr lang="cs-CZ" sz="7200" dirty="0" err="1"/>
              <a:t>kupáže</a:t>
            </a:r>
            <a:r>
              <a:rPr lang="cs-CZ" sz="7200" dirty="0"/>
              <a:t> z moštů </a:t>
            </a:r>
            <a:r>
              <a:rPr lang="cs-CZ" sz="7200" b="1" dirty="0"/>
              <a:t>výhradně pěti zvláštních odrůd</a:t>
            </a:r>
            <a:r>
              <a:rPr lang="cs-CZ" sz="7200" dirty="0"/>
              <a:t>. Zároveň musí být splněny ještě technologické požadavky ukládané zákonem. Aromatický sekt se kromě výše uvedených údajů označuje názvem odrůdy nebo údajem, že víno bylo vyrobeno z hroznů aromatických odrůd, kterými jsou:</a:t>
            </a:r>
          </a:p>
          <a:p>
            <a:pPr marL="0" indent="0" algn="ctr">
              <a:buNone/>
            </a:pPr>
            <a:r>
              <a:rPr lang="cs-CZ" sz="7200" dirty="0" err="1"/>
              <a:t>Irsai</a:t>
            </a:r>
            <a:r>
              <a:rPr lang="cs-CZ" sz="7200" dirty="0"/>
              <a:t> Oliver,</a:t>
            </a:r>
          </a:p>
          <a:p>
            <a:pPr marL="0" indent="0" algn="ctr">
              <a:buNone/>
            </a:pPr>
            <a:r>
              <a:rPr lang="cs-CZ" sz="7200" dirty="0"/>
              <a:t>Muškát moravský,</a:t>
            </a:r>
          </a:p>
          <a:p>
            <a:pPr marL="0" indent="0" algn="ctr">
              <a:buNone/>
            </a:pPr>
            <a:r>
              <a:rPr lang="cs-CZ" sz="7200" dirty="0"/>
              <a:t>Muškát </a:t>
            </a:r>
            <a:r>
              <a:rPr lang="cs-CZ" sz="7200" dirty="0" err="1"/>
              <a:t>Ottonel</a:t>
            </a:r>
            <a:r>
              <a:rPr lang="cs-CZ" sz="7200" dirty="0"/>
              <a:t>,</a:t>
            </a:r>
          </a:p>
          <a:p>
            <a:pPr marL="0" indent="0" algn="ctr">
              <a:buNone/>
            </a:pPr>
            <a:r>
              <a:rPr lang="cs-CZ" sz="7200" dirty="0"/>
              <a:t>Tramín červený nebo</a:t>
            </a:r>
          </a:p>
          <a:p>
            <a:pPr marL="0" indent="0" algn="ctr">
              <a:buNone/>
            </a:pPr>
            <a:r>
              <a:rPr lang="cs-CZ" sz="7200" dirty="0"/>
              <a:t>Müller </a:t>
            </a:r>
            <a:r>
              <a:rPr lang="cs-CZ" sz="7200" dirty="0" err="1"/>
              <a:t>Thurgau</a:t>
            </a:r>
            <a:r>
              <a:rPr lang="cs-CZ" sz="5500" dirty="0"/>
              <a:t>.</a:t>
            </a:r>
          </a:p>
        </p:txBody>
      </p:sp>
    </p:spTree>
    <p:extLst>
      <p:ext uri="{BB962C8B-B14F-4D97-AF65-F5344CB8AC3E}">
        <p14:creationId xmlns:p14="http://schemas.microsoft.com/office/powerpoint/2010/main" val="17932888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388"/>
            <a:ext cx="9144000" cy="1143000"/>
          </a:xfrm>
        </p:spPr>
        <p:txBody>
          <a:bodyPr/>
          <a:lstStyle/>
          <a:p>
            <a:r>
              <a:rPr lang="cs-CZ" b="1" dirty="0">
                <a:solidFill>
                  <a:srgbClr val="C00000"/>
                </a:solidFill>
              </a:rPr>
              <a:t>2. Vinařský zákon a klasifikace vín (13)</a:t>
            </a:r>
          </a:p>
        </p:txBody>
      </p:sp>
      <p:sp>
        <p:nvSpPr>
          <p:cNvPr id="3" name="Zástupný symbol pro obsah 2"/>
          <p:cNvSpPr>
            <a:spLocks noGrp="1"/>
          </p:cNvSpPr>
          <p:nvPr>
            <p:ph idx="1"/>
          </p:nvPr>
        </p:nvSpPr>
        <p:spPr>
          <a:xfrm>
            <a:off x="0" y="980728"/>
            <a:ext cx="9144000" cy="5877272"/>
          </a:xfrm>
        </p:spPr>
        <p:txBody>
          <a:bodyPr>
            <a:normAutofit fontScale="62500" lnSpcReduction="20000"/>
          </a:bodyPr>
          <a:lstStyle/>
          <a:p>
            <a:pPr marL="0" indent="0" algn="ctr">
              <a:buNone/>
            </a:pPr>
            <a:r>
              <a:rPr lang="cs-CZ" sz="5100" b="1" dirty="0">
                <a:solidFill>
                  <a:srgbClr val="C00000"/>
                </a:solidFill>
              </a:rPr>
              <a:t>Nejběžnější odrůdy produkované v ČR – bílá vína</a:t>
            </a:r>
          </a:p>
          <a:p>
            <a:pPr marL="0" indent="0">
              <a:buNone/>
            </a:pPr>
            <a:r>
              <a:rPr lang="cs-CZ" dirty="0"/>
              <a:t>Aurelius</a:t>
            </a:r>
          </a:p>
          <a:p>
            <a:pPr marL="0" indent="0">
              <a:buNone/>
            </a:pPr>
            <a:r>
              <a:rPr lang="cs-CZ" dirty="0"/>
              <a:t>Floriánka</a:t>
            </a:r>
          </a:p>
          <a:p>
            <a:pPr marL="0" indent="0">
              <a:buNone/>
            </a:pPr>
            <a:r>
              <a:rPr lang="cs-CZ" dirty="0"/>
              <a:t>Chardonnay</a:t>
            </a:r>
          </a:p>
          <a:p>
            <a:pPr marL="0" indent="0">
              <a:buNone/>
            </a:pPr>
            <a:r>
              <a:rPr lang="cs-CZ" dirty="0" err="1"/>
              <a:t>Irsai</a:t>
            </a:r>
            <a:r>
              <a:rPr lang="cs-CZ" dirty="0"/>
              <a:t> Oliver</a:t>
            </a:r>
          </a:p>
          <a:p>
            <a:pPr marL="0" indent="0">
              <a:buNone/>
            </a:pPr>
            <a:r>
              <a:rPr lang="cs-CZ" dirty="0"/>
              <a:t>Muškát moravský</a:t>
            </a:r>
          </a:p>
          <a:p>
            <a:pPr marL="0" indent="0">
              <a:buNone/>
            </a:pPr>
            <a:r>
              <a:rPr lang="cs-CZ" dirty="0"/>
              <a:t>Müller </a:t>
            </a:r>
            <a:r>
              <a:rPr lang="cs-CZ" dirty="0" err="1"/>
              <a:t>Thurgau</a:t>
            </a:r>
            <a:endParaRPr lang="cs-CZ" dirty="0"/>
          </a:p>
          <a:p>
            <a:pPr marL="0" indent="0">
              <a:buNone/>
            </a:pPr>
            <a:r>
              <a:rPr lang="cs-CZ" dirty="0" err="1"/>
              <a:t>Neuburské</a:t>
            </a:r>
            <a:endParaRPr lang="cs-CZ" dirty="0"/>
          </a:p>
          <a:p>
            <a:pPr marL="0" indent="0">
              <a:buNone/>
            </a:pPr>
            <a:r>
              <a:rPr lang="cs-CZ" dirty="0"/>
              <a:t>Pálava</a:t>
            </a:r>
          </a:p>
          <a:p>
            <a:pPr marL="0" indent="0">
              <a:buNone/>
            </a:pPr>
            <a:r>
              <a:rPr lang="cs-CZ" dirty="0"/>
              <a:t>Rulandské bílé, šedé</a:t>
            </a:r>
          </a:p>
          <a:p>
            <a:pPr marL="0" indent="0">
              <a:buNone/>
            </a:pPr>
            <a:r>
              <a:rPr lang="cs-CZ" dirty="0"/>
              <a:t>Ryzlink rýnský, vlašský</a:t>
            </a:r>
          </a:p>
          <a:p>
            <a:pPr marL="0" indent="0">
              <a:buNone/>
            </a:pPr>
            <a:r>
              <a:rPr lang="cs-CZ" dirty="0" err="1"/>
              <a:t>Sauvignon</a:t>
            </a:r>
            <a:endParaRPr lang="cs-CZ" dirty="0"/>
          </a:p>
          <a:p>
            <a:pPr marL="0" indent="0">
              <a:buNone/>
            </a:pPr>
            <a:r>
              <a:rPr lang="cs-CZ" dirty="0"/>
              <a:t>Sylvánské zelené</a:t>
            </a:r>
          </a:p>
          <a:p>
            <a:pPr marL="0" indent="0">
              <a:buNone/>
            </a:pPr>
            <a:r>
              <a:rPr lang="cs-CZ" dirty="0"/>
              <a:t>Tramín bílý, červený</a:t>
            </a:r>
          </a:p>
          <a:p>
            <a:pPr marL="0" indent="0">
              <a:buNone/>
            </a:pPr>
            <a:r>
              <a:rPr lang="cs-CZ" dirty="0"/>
              <a:t>Veltlínské červené rané</a:t>
            </a:r>
          </a:p>
          <a:p>
            <a:pPr marL="0" indent="0">
              <a:buNone/>
            </a:pPr>
            <a:r>
              <a:rPr lang="cs-CZ" dirty="0"/>
              <a:t>Veltlínské zelené</a:t>
            </a:r>
          </a:p>
          <a:p>
            <a:pPr marL="0" indent="0">
              <a:buNone/>
            </a:pPr>
            <a:endParaRPr lang="cs-CZ"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7025" y="5010150"/>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4850" y="3843888"/>
            <a:ext cx="1600200" cy="284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2896" y="1366031"/>
            <a:ext cx="1847850" cy="246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1453" y="1366032"/>
            <a:ext cx="2009775" cy="222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5685" y="3429000"/>
            <a:ext cx="2719388" cy="2116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6330" y="1366032"/>
            <a:ext cx="2847975" cy="1918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76234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036496" cy="836712"/>
          </a:xfrm>
        </p:spPr>
        <p:txBody>
          <a:bodyPr>
            <a:normAutofit/>
          </a:bodyPr>
          <a:lstStyle/>
          <a:p>
            <a:r>
              <a:rPr lang="cs-CZ" b="1" dirty="0">
                <a:solidFill>
                  <a:srgbClr val="C00000"/>
                </a:solidFill>
              </a:rPr>
              <a:t>2. Vinařský zákon a klasifikace vín (14)</a:t>
            </a:r>
          </a:p>
        </p:txBody>
      </p:sp>
      <p:sp>
        <p:nvSpPr>
          <p:cNvPr id="3" name="Zástupný symbol pro obsah 2"/>
          <p:cNvSpPr>
            <a:spLocks noGrp="1"/>
          </p:cNvSpPr>
          <p:nvPr>
            <p:ph idx="1"/>
          </p:nvPr>
        </p:nvSpPr>
        <p:spPr>
          <a:xfrm>
            <a:off x="0" y="620688"/>
            <a:ext cx="9144000" cy="6237312"/>
          </a:xfrm>
        </p:spPr>
        <p:txBody>
          <a:bodyPr>
            <a:normAutofit fontScale="55000" lnSpcReduction="20000"/>
          </a:bodyPr>
          <a:lstStyle/>
          <a:p>
            <a:pPr marL="0" indent="0" algn="ctr">
              <a:buNone/>
            </a:pPr>
            <a:endParaRPr lang="cs-CZ" sz="3400" b="1" dirty="0">
              <a:solidFill>
                <a:srgbClr val="C00000"/>
              </a:solidFill>
            </a:endParaRPr>
          </a:p>
          <a:p>
            <a:pPr marL="0" indent="0" algn="ctr">
              <a:buNone/>
            </a:pPr>
            <a:r>
              <a:rPr lang="cs-CZ" sz="4400" b="1" dirty="0">
                <a:solidFill>
                  <a:srgbClr val="C00000"/>
                </a:solidFill>
              </a:rPr>
              <a:t>Nejběžnější odrůdy produkované v ČR – růžová a červená vína</a:t>
            </a:r>
          </a:p>
          <a:p>
            <a:pPr marL="0" indent="0">
              <a:buNone/>
            </a:pPr>
            <a:r>
              <a:rPr lang="cs-CZ" sz="3500" b="1" dirty="0"/>
              <a:t>Růžová vína</a:t>
            </a:r>
          </a:p>
          <a:p>
            <a:pPr marL="0" indent="0">
              <a:buNone/>
            </a:pPr>
            <a:r>
              <a:rPr lang="cs-CZ" sz="3500" dirty="0"/>
              <a:t>Franceska</a:t>
            </a:r>
          </a:p>
          <a:p>
            <a:pPr marL="0" indent="0">
              <a:buNone/>
            </a:pPr>
            <a:r>
              <a:rPr lang="cs-CZ" sz="3500" dirty="0" err="1"/>
              <a:t>Pinot</a:t>
            </a:r>
            <a:r>
              <a:rPr lang="cs-CZ" sz="3500" dirty="0"/>
              <a:t> </a:t>
            </a:r>
            <a:r>
              <a:rPr lang="cs-CZ" sz="3500" dirty="0" err="1"/>
              <a:t>Noir</a:t>
            </a:r>
            <a:endParaRPr lang="cs-CZ" sz="3500" dirty="0"/>
          </a:p>
          <a:p>
            <a:pPr marL="0" indent="0">
              <a:buNone/>
            </a:pPr>
            <a:r>
              <a:rPr lang="cs-CZ" sz="3500" dirty="0" err="1"/>
              <a:t>Merlot</a:t>
            </a:r>
            <a:endParaRPr lang="cs-CZ" sz="3500" dirty="0"/>
          </a:p>
          <a:p>
            <a:pPr marL="0" indent="0">
              <a:buNone/>
            </a:pPr>
            <a:r>
              <a:rPr lang="cs-CZ" sz="3500" dirty="0"/>
              <a:t>Růžové Svatovavřinecké</a:t>
            </a:r>
          </a:p>
          <a:p>
            <a:pPr marL="0" indent="0">
              <a:buNone/>
            </a:pPr>
            <a:endParaRPr lang="cs-CZ" sz="3500" b="1" dirty="0"/>
          </a:p>
          <a:p>
            <a:pPr marL="0" indent="0">
              <a:buNone/>
            </a:pPr>
            <a:r>
              <a:rPr lang="cs-CZ" sz="3500" b="1" dirty="0"/>
              <a:t>Červená vína</a:t>
            </a:r>
          </a:p>
          <a:p>
            <a:pPr marL="0" indent="0">
              <a:buNone/>
            </a:pPr>
            <a:r>
              <a:rPr lang="cs-CZ" sz="3500" dirty="0"/>
              <a:t>André</a:t>
            </a:r>
          </a:p>
          <a:p>
            <a:pPr marL="0" indent="0">
              <a:buNone/>
            </a:pPr>
            <a:r>
              <a:rPr lang="cs-CZ" sz="3500" dirty="0"/>
              <a:t>Cabernet Moravia</a:t>
            </a:r>
          </a:p>
          <a:p>
            <a:pPr marL="0" indent="0">
              <a:buNone/>
            </a:pPr>
            <a:r>
              <a:rPr lang="cs-CZ" sz="3500" dirty="0"/>
              <a:t>Cabernet </a:t>
            </a:r>
            <a:r>
              <a:rPr lang="cs-CZ" sz="3500" dirty="0" err="1"/>
              <a:t>Sauvignon</a:t>
            </a:r>
            <a:endParaRPr lang="cs-CZ" sz="3500" dirty="0"/>
          </a:p>
          <a:p>
            <a:pPr marL="0" indent="0">
              <a:buNone/>
            </a:pPr>
            <a:r>
              <a:rPr lang="cs-CZ" sz="3500" dirty="0"/>
              <a:t>Frankovka</a:t>
            </a:r>
          </a:p>
          <a:p>
            <a:pPr marL="0" indent="0">
              <a:buNone/>
            </a:pPr>
            <a:r>
              <a:rPr lang="cs-CZ" sz="3500" dirty="0" err="1"/>
              <a:t>Merlot</a:t>
            </a:r>
            <a:endParaRPr lang="cs-CZ" sz="3500" dirty="0"/>
          </a:p>
          <a:p>
            <a:pPr marL="0" indent="0">
              <a:buNone/>
            </a:pPr>
            <a:r>
              <a:rPr lang="cs-CZ" sz="3500" dirty="0"/>
              <a:t>Modrý </a:t>
            </a:r>
            <a:r>
              <a:rPr lang="cs-CZ" sz="3500" dirty="0" err="1"/>
              <a:t>portugal</a:t>
            </a:r>
            <a:endParaRPr lang="cs-CZ" sz="3500" dirty="0"/>
          </a:p>
          <a:p>
            <a:pPr marL="0" indent="0">
              <a:buNone/>
            </a:pPr>
            <a:r>
              <a:rPr lang="cs-CZ" sz="3500" dirty="0"/>
              <a:t>Rulandské modré</a:t>
            </a:r>
          </a:p>
          <a:p>
            <a:pPr marL="0" indent="0">
              <a:buNone/>
            </a:pPr>
            <a:r>
              <a:rPr lang="cs-CZ" sz="3500" dirty="0"/>
              <a:t>Svatovavřinecké</a:t>
            </a:r>
          </a:p>
          <a:p>
            <a:pPr marL="0" indent="0">
              <a:buNone/>
            </a:pPr>
            <a:r>
              <a:rPr lang="cs-CZ" sz="3500" dirty="0" err="1"/>
              <a:t>Zweigeltrebe</a:t>
            </a:r>
            <a:endParaRPr lang="cs-CZ" sz="3500" dirty="0"/>
          </a:p>
          <a:p>
            <a:pPr marL="0" indent="0">
              <a:buNone/>
            </a:pPr>
            <a:r>
              <a:rPr lang="cs-CZ" sz="3500" dirty="0" err="1"/>
              <a:t>Sirah</a:t>
            </a:r>
            <a:endParaRPr lang="cs-CZ" sz="3500" dirty="0"/>
          </a:p>
          <a:p>
            <a:pPr marL="0" indent="0">
              <a:buNone/>
            </a:pPr>
            <a:endParaRPr lang="cs-CZ" b="1" dirty="0"/>
          </a:p>
          <a:p>
            <a:pPr marL="0" indent="0">
              <a:buNone/>
            </a:pPr>
            <a:endParaRPr lang="cs-CZ"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3251" y="1329123"/>
            <a:ext cx="2682999" cy="2279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3794" y="3609021"/>
            <a:ext cx="964481" cy="3237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5359" y="1494130"/>
            <a:ext cx="2143125" cy="2429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4365104"/>
            <a:ext cx="2660899" cy="2256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5976" y="2469812"/>
            <a:ext cx="2990850" cy="1740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08575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036496" cy="1268760"/>
          </a:xfrm>
        </p:spPr>
        <p:txBody>
          <a:bodyPr>
            <a:noAutofit/>
          </a:bodyPr>
          <a:lstStyle/>
          <a:p>
            <a:r>
              <a:rPr lang="cs-CZ" b="1" dirty="0">
                <a:solidFill>
                  <a:srgbClr val="C00000"/>
                </a:solidFill>
              </a:rPr>
              <a:t>3. Výroba vína a technologie        zpracování hroznů (1)</a:t>
            </a:r>
          </a:p>
        </p:txBody>
      </p:sp>
      <p:sp>
        <p:nvSpPr>
          <p:cNvPr id="3" name="Zástupný symbol pro obsah 2"/>
          <p:cNvSpPr>
            <a:spLocks noGrp="1"/>
          </p:cNvSpPr>
          <p:nvPr>
            <p:ph idx="1"/>
          </p:nvPr>
        </p:nvSpPr>
        <p:spPr>
          <a:xfrm>
            <a:off x="0" y="1412776"/>
            <a:ext cx="9144000" cy="5445224"/>
          </a:xfrm>
        </p:spPr>
        <p:txBody>
          <a:bodyPr>
            <a:normAutofit fontScale="70000" lnSpcReduction="20000"/>
          </a:bodyPr>
          <a:lstStyle/>
          <a:p>
            <a:pPr marL="0" indent="0">
              <a:buNone/>
            </a:pPr>
            <a:r>
              <a:rPr lang="cs-CZ" sz="3600" b="1" dirty="0">
                <a:solidFill>
                  <a:srgbClr val="C00000"/>
                </a:solidFill>
              </a:rPr>
              <a:t>Vinobraní </a:t>
            </a:r>
          </a:p>
          <a:p>
            <a:pPr>
              <a:buFont typeface="Wingdings" panose="05000000000000000000" pitchFamily="2" charset="2"/>
              <a:buChar char="v"/>
            </a:pPr>
            <a:r>
              <a:rPr lang="cs-CZ" dirty="0"/>
              <a:t>není jenom bujará veselice, ale především </a:t>
            </a:r>
            <a:r>
              <a:rPr lang="cs-CZ" b="1" dirty="0"/>
              <a:t>vrchol vinařského roku</a:t>
            </a:r>
            <a:r>
              <a:rPr lang="cs-CZ" dirty="0"/>
              <a:t>, kdy se sklízí, lisuje a vyrábí víno,</a:t>
            </a:r>
          </a:p>
          <a:p>
            <a:pPr marL="0" indent="0">
              <a:buNone/>
            </a:pPr>
            <a:endParaRPr lang="cs-CZ" dirty="0"/>
          </a:p>
          <a:p>
            <a:pPr>
              <a:buFont typeface="Wingdings" panose="05000000000000000000" pitchFamily="2" charset="2"/>
              <a:buChar char="v"/>
            </a:pPr>
            <a:r>
              <a:rPr lang="cs-CZ" dirty="0"/>
              <a:t>nemá pevně daný začátek - </a:t>
            </a:r>
            <a:r>
              <a:rPr lang="cs-CZ" b="1" dirty="0"/>
              <a:t>vše závisí na zrání vína</a:t>
            </a:r>
            <a:r>
              <a:rPr lang="cs-CZ" dirty="0"/>
              <a:t>, jež se liší dle oblasti i daného roku a rozpoznat optimální zralost hroznů patří k zásadním dovednostem vinaře, </a:t>
            </a:r>
          </a:p>
          <a:p>
            <a:pPr marL="0" indent="0">
              <a:buNone/>
            </a:pPr>
            <a:endParaRPr lang="cs-CZ" dirty="0"/>
          </a:p>
          <a:p>
            <a:pPr>
              <a:buFont typeface="Wingdings" panose="05000000000000000000" pitchFamily="2" charset="2"/>
              <a:buChar char="v"/>
            </a:pPr>
            <a:r>
              <a:rPr lang="cs-CZ" dirty="0"/>
              <a:t>v Čechách a na Moravě se hrozny obvykle </a:t>
            </a:r>
            <a:r>
              <a:rPr lang="cs-CZ" b="1" dirty="0"/>
              <a:t>sklízejí od konce srpna </a:t>
            </a:r>
            <a:r>
              <a:rPr lang="cs-CZ" dirty="0"/>
              <a:t>a postupuje se od raných odrůd (např. </a:t>
            </a:r>
            <a:r>
              <a:rPr lang="cs-CZ" dirty="0" err="1"/>
              <a:t>Sieger</a:t>
            </a:r>
            <a:r>
              <a:rPr lang="cs-CZ" dirty="0"/>
              <a:t>, </a:t>
            </a:r>
            <a:r>
              <a:rPr lang="cs-CZ" dirty="0" err="1"/>
              <a:t>Irsai</a:t>
            </a:r>
            <a:r>
              <a:rPr lang="cs-CZ" dirty="0"/>
              <a:t> Oliver) a přechází se ke středně raným a pozdním (např. Muškát moravský),</a:t>
            </a:r>
          </a:p>
          <a:p>
            <a:pPr marL="0" indent="0">
              <a:buNone/>
            </a:pPr>
            <a:endParaRPr lang="cs-CZ" dirty="0"/>
          </a:p>
          <a:p>
            <a:pPr>
              <a:buFont typeface="Wingdings" panose="05000000000000000000" pitchFamily="2" charset="2"/>
              <a:buChar char="v"/>
            </a:pPr>
            <a:r>
              <a:rPr lang="cs-CZ" b="1" dirty="0"/>
              <a:t>česání hroznů </a:t>
            </a:r>
            <a:r>
              <a:rPr lang="cs-CZ" dirty="0"/>
              <a:t>je stále prováděno </a:t>
            </a:r>
            <a:r>
              <a:rPr lang="cs-CZ" b="1" dirty="0"/>
              <a:t>ručně, i </a:t>
            </a:r>
            <a:r>
              <a:rPr lang="cs-CZ" dirty="0"/>
              <a:t>když</a:t>
            </a:r>
            <a:r>
              <a:rPr lang="cs-CZ" b="1" dirty="0"/>
              <a:t> stroje </a:t>
            </a:r>
            <a:r>
              <a:rPr lang="cs-CZ" dirty="0"/>
              <a:t>asistují více než v minulosti.</a:t>
            </a:r>
          </a:p>
          <a:p>
            <a:pPr>
              <a:buFont typeface="Wingdings" panose="05000000000000000000" pitchFamily="2" charset="2"/>
              <a:buChar char="v"/>
            </a:pPr>
            <a:endParaRPr lang="cs-CZ" dirty="0"/>
          </a:p>
          <a:p>
            <a:pPr marL="0" indent="0" algn="ctr">
              <a:buNone/>
            </a:pPr>
            <a:r>
              <a:rPr lang="cs-CZ" b="1" dirty="0"/>
              <a:t>                            Ačkoli jsou sběr, zpracování i výroba vína pořádná dřina,  </a:t>
            </a:r>
          </a:p>
          <a:p>
            <a:pPr marL="0" indent="0" algn="ctr">
              <a:buNone/>
            </a:pPr>
            <a:r>
              <a:rPr lang="cs-CZ" b="1" dirty="0"/>
              <a:t>                             nejen samotní vinaři k ní vzhlížejí s láskou a zalíbením. </a:t>
            </a:r>
          </a:p>
        </p:txBody>
      </p:sp>
    </p:spTree>
    <p:extLst>
      <p:ext uri="{BB962C8B-B14F-4D97-AF65-F5344CB8AC3E}">
        <p14:creationId xmlns:p14="http://schemas.microsoft.com/office/powerpoint/2010/main" val="16287041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196752"/>
          </a:xfrm>
        </p:spPr>
        <p:txBody>
          <a:bodyPr>
            <a:normAutofit fontScale="90000"/>
          </a:bodyPr>
          <a:lstStyle/>
          <a:p>
            <a:r>
              <a:rPr lang="cs-CZ" b="1" dirty="0">
                <a:solidFill>
                  <a:srgbClr val="C00000"/>
                </a:solidFill>
              </a:rPr>
              <a:t>3. Výroba vína a technologie           zpracování hroznů (2)</a:t>
            </a: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9612" y="1281400"/>
            <a:ext cx="3240360" cy="2073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421" y="3573016"/>
            <a:ext cx="3564397"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2439" y="1206717"/>
            <a:ext cx="3240360" cy="2116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3648745"/>
            <a:ext cx="3888432" cy="2440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27173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268760"/>
          </a:xfrm>
        </p:spPr>
        <p:txBody>
          <a:bodyPr>
            <a:noAutofit/>
          </a:bodyPr>
          <a:lstStyle/>
          <a:p>
            <a:r>
              <a:rPr lang="cs-CZ" b="1" dirty="0">
                <a:solidFill>
                  <a:srgbClr val="C00000"/>
                </a:solidFill>
              </a:rPr>
              <a:t>3. Výroba vína a technologie zpracování hroznů (3)</a:t>
            </a:r>
          </a:p>
        </p:txBody>
      </p:sp>
      <p:sp>
        <p:nvSpPr>
          <p:cNvPr id="3" name="Zástupný symbol pro obsah 2"/>
          <p:cNvSpPr>
            <a:spLocks noGrp="1"/>
          </p:cNvSpPr>
          <p:nvPr>
            <p:ph idx="1"/>
          </p:nvPr>
        </p:nvSpPr>
        <p:spPr>
          <a:xfrm>
            <a:off x="0" y="1340768"/>
            <a:ext cx="9144000" cy="5517232"/>
          </a:xfrm>
        </p:spPr>
        <p:txBody>
          <a:bodyPr/>
          <a:lstStyle/>
          <a:p>
            <a:pPr marL="0" indent="0">
              <a:buNone/>
            </a:pPr>
            <a:r>
              <a:rPr lang="cs-CZ" b="1" dirty="0">
                <a:solidFill>
                  <a:srgbClr val="C00000"/>
                </a:solidFill>
              </a:rPr>
              <a:t>Fáze výroby vína</a:t>
            </a:r>
          </a:p>
          <a:p>
            <a:pPr marL="0" indent="0">
              <a:buNone/>
            </a:pPr>
            <a:endParaRPr lang="cs-CZ" b="1" dirty="0">
              <a:solidFill>
                <a:srgbClr val="C00000"/>
              </a:solidFill>
            </a:endParaRPr>
          </a:p>
          <a:p>
            <a:pPr marL="0" indent="0">
              <a:buNone/>
            </a:pPr>
            <a:r>
              <a:rPr lang="cs-CZ" b="1" dirty="0"/>
              <a:t>1. Sběr hroznů</a:t>
            </a:r>
          </a:p>
          <a:p>
            <a:pPr marL="0" indent="0">
              <a:buNone/>
            </a:pPr>
            <a:r>
              <a:rPr lang="cs-CZ" b="1" dirty="0"/>
              <a:t>2. Odzrnění</a:t>
            </a:r>
          </a:p>
          <a:p>
            <a:pPr marL="0" indent="0">
              <a:buNone/>
            </a:pPr>
            <a:r>
              <a:rPr lang="cs-CZ" b="1" dirty="0"/>
              <a:t>3. Lisování</a:t>
            </a:r>
          </a:p>
          <a:p>
            <a:pPr marL="0" indent="0">
              <a:buNone/>
            </a:pPr>
            <a:r>
              <a:rPr lang="cs-CZ" b="1" dirty="0"/>
              <a:t>4. Kvašení (fermentace)</a:t>
            </a:r>
          </a:p>
          <a:p>
            <a:pPr marL="0" indent="0">
              <a:buNone/>
            </a:pPr>
            <a:r>
              <a:rPr lang="cs-CZ" b="1" dirty="0"/>
              <a:t>5. Školení vína – čiření a filtrace</a:t>
            </a:r>
          </a:p>
          <a:p>
            <a:pPr marL="0" indent="0">
              <a:buNone/>
            </a:pPr>
            <a:r>
              <a:rPr lang="cs-CZ" b="1" dirty="0"/>
              <a:t>6. Lahvování</a:t>
            </a:r>
          </a:p>
          <a:p>
            <a:pPr marL="0" indent="0">
              <a:buNone/>
            </a:pPr>
            <a:endParaRPr lang="cs-CZ" dirty="0"/>
          </a:p>
          <a:p>
            <a:pPr marL="0" indent="0">
              <a:buNone/>
            </a:pPr>
            <a:endParaRPr lang="cs-CZ"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1412776"/>
            <a:ext cx="2448272" cy="2459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1612800"/>
            <a:ext cx="3312368" cy="2248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4052" y="4077072"/>
            <a:ext cx="3144412" cy="2419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66840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80728"/>
          </a:xfrm>
        </p:spPr>
        <p:txBody>
          <a:bodyPr>
            <a:normAutofit fontScale="90000"/>
          </a:bodyPr>
          <a:lstStyle/>
          <a:p>
            <a:r>
              <a:rPr lang="cs-CZ" b="1" dirty="0">
                <a:solidFill>
                  <a:srgbClr val="C00000"/>
                </a:solidFill>
              </a:rPr>
              <a:t>3. Výroba vína a technologie </a:t>
            </a:r>
            <a:br>
              <a:rPr lang="cs-CZ" b="1" dirty="0">
                <a:solidFill>
                  <a:srgbClr val="C00000"/>
                </a:solidFill>
              </a:rPr>
            </a:br>
            <a:r>
              <a:rPr lang="cs-CZ" b="1" dirty="0">
                <a:solidFill>
                  <a:srgbClr val="C00000"/>
                </a:solidFill>
              </a:rPr>
              <a:t>zpracování hroznů (4)</a:t>
            </a:r>
          </a:p>
        </p:txBody>
      </p:sp>
      <p:sp>
        <p:nvSpPr>
          <p:cNvPr id="3" name="Zástupný symbol pro obsah 2"/>
          <p:cNvSpPr>
            <a:spLocks noGrp="1"/>
          </p:cNvSpPr>
          <p:nvPr>
            <p:ph idx="1"/>
          </p:nvPr>
        </p:nvSpPr>
        <p:spPr>
          <a:xfrm>
            <a:off x="13855" y="1124744"/>
            <a:ext cx="8928992" cy="5733256"/>
          </a:xfrm>
        </p:spPr>
        <p:txBody>
          <a:bodyPr>
            <a:normAutofit fontScale="70000" lnSpcReduction="20000"/>
          </a:bodyPr>
          <a:lstStyle/>
          <a:p>
            <a:pPr marL="0" indent="0">
              <a:buNone/>
            </a:pPr>
            <a:r>
              <a:rPr lang="cs-CZ" sz="3400" b="1" dirty="0">
                <a:solidFill>
                  <a:srgbClr val="C00000"/>
                </a:solidFill>
              </a:rPr>
              <a:t>1. Sběr hroznů</a:t>
            </a:r>
          </a:p>
          <a:p>
            <a:pPr>
              <a:buFont typeface="Wingdings" panose="05000000000000000000" pitchFamily="2" charset="2"/>
              <a:buChar char="v"/>
            </a:pPr>
            <a:r>
              <a:rPr lang="cs-CZ" dirty="0"/>
              <a:t>základní surovinou pro výrobu vína je čerstvý </a:t>
            </a:r>
            <a:r>
              <a:rPr lang="cs-CZ" b="1" dirty="0"/>
              <a:t>révový hrozen</a:t>
            </a:r>
            <a:r>
              <a:rPr lang="cs-CZ" dirty="0"/>
              <a:t>, </a:t>
            </a:r>
          </a:p>
          <a:p>
            <a:pPr>
              <a:buFont typeface="Wingdings" panose="05000000000000000000" pitchFamily="2" charset="2"/>
              <a:buChar char="v"/>
            </a:pPr>
            <a:r>
              <a:rPr lang="cs-CZ" dirty="0"/>
              <a:t>sběr hroznů probíhá na našich vinicích </a:t>
            </a:r>
            <a:r>
              <a:rPr lang="cs-CZ" b="1" dirty="0"/>
              <a:t>od konce srpna </a:t>
            </a:r>
            <a:r>
              <a:rPr lang="cs-CZ" dirty="0"/>
              <a:t>(u raných odrůd) zhruba </a:t>
            </a:r>
            <a:r>
              <a:rPr lang="cs-CZ" b="1" dirty="0"/>
              <a:t>do konce listopadu </a:t>
            </a:r>
            <a:r>
              <a:rPr lang="cs-CZ" dirty="0"/>
              <a:t>(pozdní odrůdy),</a:t>
            </a:r>
          </a:p>
          <a:p>
            <a:pPr>
              <a:buFont typeface="Wingdings" panose="05000000000000000000" pitchFamily="2" charset="2"/>
              <a:buChar char="v"/>
            </a:pPr>
            <a:r>
              <a:rPr lang="cs-CZ" dirty="0"/>
              <a:t>kvalita hroznů v okamžiku jejich sklizně představuje </a:t>
            </a:r>
            <a:r>
              <a:rPr lang="cs-CZ" b="1" dirty="0"/>
              <a:t>maximální potenciál </a:t>
            </a:r>
            <a:r>
              <a:rPr lang="cs-CZ" dirty="0"/>
              <a:t>vína, které z nich může být vyrobeno,</a:t>
            </a:r>
          </a:p>
          <a:p>
            <a:pPr>
              <a:buFont typeface="Wingdings" panose="05000000000000000000" pitchFamily="2" charset="2"/>
              <a:buChar char="v"/>
            </a:pPr>
            <a:r>
              <a:rPr lang="cs-CZ" dirty="0"/>
              <a:t>pomocí dnešních technologií lze kdekoli, kde se pěstují kvalitní hrozny, vyrobit také kvalitní víno (pokud se tak neděje, je to obvykle z důvodu kombinace nadměrných výnosů a nedokonalé výroby, dané špatnou technologií a vybavením nebo nedostatečnými znalostmi, anebo obojím).</a:t>
            </a:r>
          </a:p>
          <a:p>
            <a:pPr marL="0" indent="0">
              <a:buNone/>
            </a:pPr>
            <a:r>
              <a:rPr lang="cs-CZ" sz="3400" b="1" dirty="0">
                <a:solidFill>
                  <a:srgbClr val="C00000"/>
                </a:solidFill>
              </a:rPr>
              <a:t>2. Odzrnění</a:t>
            </a:r>
          </a:p>
          <a:p>
            <a:pPr>
              <a:buFont typeface="Wingdings" panose="05000000000000000000" pitchFamily="2" charset="2"/>
              <a:buChar char="v"/>
            </a:pPr>
            <a:r>
              <a:rPr lang="cs-CZ" dirty="0"/>
              <a:t>znamená </a:t>
            </a:r>
            <a:r>
              <a:rPr lang="cs-CZ" b="1" dirty="0"/>
              <a:t>oddělení třapin </a:t>
            </a:r>
            <a:r>
              <a:rPr lang="cs-CZ" dirty="0"/>
              <a:t>od bobulí, </a:t>
            </a:r>
          </a:p>
          <a:p>
            <a:pPr>
              <a:buFont typeface="Wingdings" panose="05000000000000000000" pitchFamily="2" charset="2"/>
              <a:buChar char="v"/>
            </a:pPr>
            <a:r>
              <a:rPr lang="cs-CZ" dirty="0"/>
              <a:t>tento proces se musí také provádět </a:t>
            </a:r>
            <a:r>
              <a:rPr lang="cs-CZ" b="1" dirty="0"/>
              <a:t>velice šetrně</a:t>
            </a:r>
            <a:r>
              <a:rPr lang="cs-CZ" dirty="0"/>
              <a:t>, protože v případě porušení jadérek v bobuli by se do vína dostaly nežádoucí hořké látky a proces výroby by byl už ve svém počátku pokažen,</a:t>
            </a:r>
          </a:p>
          <a:p>
            <a:pPr>
              <a:buFont typeface="Wingdings" panose="05000000000000000000" pitchFamily="2" charset="2"/>
              <a:buChar char="v"/>
            </a:pPr>
            <a:r>
              <a:rPr lang="cs-CZ" dirty="0"/>
              <a:t>takto upravené bobule s více či méně narušenou slupkou se nazývá </a:t>
            </a:r>
            <a:r>
              <a:rPr lang="cs-CZ" b="1" dirty="0"/>
              <a:t>rmut</a:t>
            </a:r>
            <a:r>
              <a:rPr lang="cs-CZ" dirty="0"/>
              <a:t>.</a:t>
            </a:r>
          </a:p>
        </p:txBody>
      </p:sp>
    </p:spTree>
    <p:extLst>
      <p:ext uri="{BB962C8B-B14F-4D97-AF65-F5344CB8AC3E}">
        <p14:creationId xmlns:p14="http://schemas.microsoft.com/office/powerpoint/2010/main" val="7944564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124744"/>
          </a:xfrm>
        </p:spPr>
        <p:txBody>
          <a:bodyPr>
            <a:normAutofit fontScale="90000"/>
          </a:bodyPr>
          <a:lstStyle/>
          <a:p>
            <a:r>
              <a:rPr lang="cs-CZ" b="1" dirty="0">
                <a:solidFill>
                  <a:srgbClr val="C00000"/>
                </a:solidFill>
              </a:rPr>
              <a:t>3. Výroba vína a technologie </a:t>
            </a:r>
            <a:br>
              <a:rPr lang="cs-CZ" b="1" dirty="0">
                <a:solidFill>
                  <a:srgbClr val="C00000"/>
                </a:solidFill>
              </a:rPr>
            </a:br>
            <a:r>
              <a:rPr lang="cs-CZ" b="1" dirty="0">
                <a:solidFill>
                  <a:srgbClr val="C00000"/>
                </a:solidFill>
              </a:rPr>
              <a:t>zpracování hroznů (5)</a:t>
            </a:r>
          </a:p>
        </p:txBody>
      </p:sp>
      <p:sp>
        <p:nvSpPr>
          <p:cNvPr id="3" name="Zástupný symbol pro obsah 2"/>
          <p:cNvSpPr>
            <a:spLocks noGrp="1"/>
          </p:cNvSpPr>
          <p:nvPr>
            <p:ph idx="1"/>
          </p:nvPr>
        </p:nvSpPr>
        <p:spPr>
          <a:xfrm>
            <a:off x="0" y="1124744"/>
            <a:ext cx="9144000" cy="5733256"/>
          </a:xfrm>
        </p:spPr>
        <p:txBody>
          <a:bodyPr>
            <a:normAutofit fontScale="40000" lnSpcReduction="20000"/>
          </a:bodyPr>
          <a:lstStyle/>
          <a:p>
            <a:pPr marL="0" indent="0">
              <a:buNone/>
            </a:pPr>
            <a:r>
              <a:rPr lang="cs-CZ" sz="6000" b="1" dirty="0">
                <a:solidFill>
                  <a:srgbClr val="C00000"/>
                </a:solidFill>
              </a:rPr>
              <a:t>3. Lisování</a:t>
            </a:r>
          </a:p>
          <a:p>
            <a:pPr>
              <a:buFont typeface="Wingdings" panose="05000000000000000000" pitchFamily="2" charset="2"/>
              <a:buChar char="v"/>
            </a:pPr>
            <a:r>
              <a:rPr lang="cs-CZ" sz="4500" dirty="0"/>
              <a:t>rmut se poté lisuje, </a:t>
            </a:r>
          </a:p>
          <a:p>
            <a:pPr>
              <a:buFont typeface="Wingdings" panose="05000000000000000000" pitchFamily="2" charset="2"/>
              <a:buChar char="v"/>
            </a:pPr>
            <a:r>
              <a:rPr lang="cs-CZ" sz="4500" dirty="0"/>
              <a:t>u </a:t>
            </a:r>
            <a:r>
              <a:rPr lang="cs-CZ" sz="4500" b="1" dirty="0"/>
              <a:t>bílých vín </a:t>
            </a:r>
            <a:r>
              <a:rPr lang="cs-CZ" sz="4500" dirty="0"/>
              <a:t>se může rmut lisovat </a:t>
            </a:r>
            <a:r>
              <a:rPr lang="cs-CZ" sz="4500" b="1" dirty="0"/>
              <a:t>téměř okamžitě</a:t>
            </a:r>
            <a:r>
              <a:rPr lang="cs-CZ" sz="4500" dirty="0"/>
              <a:t>, ale několik hodin se také nechává ve styku se slupkami, aby se do moštu uvolnilo větší množství aromatických látek,</a:t>
            </a:r>
          </a:p>
          <a:p>
            <a:pPr>
              <a:buFont typeface="Wingdings" panose="05000000000000000000" pitchFamily="2" charset="2"/>
              <a:buChar char="v"/>
            </a:pPr>
            <a:r>
              <a:rPr lang="cs-CZ" sz="4500" dirty="0"/>
              <a:t>u </a:t>
            </a:r>
            <a:r>
              <a:rPr lang="cs-CZ" sz="4500" b="1" dirty="0"/>
              <a:t>růžových a červených vín </a:t>
            </a:r>
            <a:r>
              <a:rPr lang="cs-CZ" sz="4500" dirty="0"/>
              <a:t>se rmut </a:t>
            </a:r>
            <a:r>
              <a:rPr lang="cs-CZ" sz="4500" b="1" dirty="0"/>
              <a:t>nechává prokvášet </a:t>
            </a:r>
            <a:r>
              <a:rPr lang="cs-CZ" sz="4500" dirty="0"/>
              <a:t>několik dní: 2-10 dní u lehčích vín a až 30 dní u těžších, plnějších vín. Během kvašení se do vína </a:t>
            </a:r>
            <a:r>
              <a:rPr lang="cs-CZ" sz="4500" b="1" dirty="0"/>
              <a:t>uvolňují ze slupek třísloviny a barviva</a:t>
            </a:r>
            <a:r>
              <a:rPr lang="cs-CZ" sz="4500" dirty="0"/>
              <a:t>. Optimální teplota tohoto procesu je </a:t>
            </a:r>
            <a:r>
              <a:rPr lang="cs-CZ" sz="4500" b="1" dirty="0"/>
              <a:t>kolem 29 °C.</a:t>
            </a:r>
            <a:r>
              <a:rPr lang="cs-CZ" sz="4500" dirty="0"/>
              <a:t> Pro maximální extrakci barevných pigmentů se musí tzv. </a:t>
            </a:r>
            <a:r>
              <a:rPr lang="cs-CZ" sz="4500" dirty="0" err="1"/>
              <a:t>rmutový</a:t>
            </a:r>
            <a:r>
              <a:rPr lang="cs-CZ" sz="4500" dirty="0"/>
              <a:t> klobouk ponořovat stále do moštu. </a:t>
            </a:r>
          </a:p>
          <a:p>
            <a:pPr marL="0" indent="0">
              <a:buNone/>
            </a:pPr>
            <a:endParaRPr lang="cs-CZ" dirty="0"/>
          </a:p>
          <a:p>
            <a:pPr marL="0" indent="0">
              <a:buNone/>
            </a:pPr>
            <a:r>
              <a:rPr lang="cs-CZ" sz="6000" b="1" dirty="0">
                <a:solidFill>
                  <a:srgbClr val="C00000"/>
                </a:solidFill>
              </a:rPr>
              <a:t>4. Kvašení (fermentace)</a:t>
            </a:r>
          </a:p>
          <a:p>
            <a:pPr>
              <a:buFont typeface="Wingdings" panose="05000000000000000000" pitchFamily="2" charset="2"/>
              <a:buChar char="v"/>
            </a:pPr>
            <a:r>
              <a:rPr lang="cs-CZ" sz="4500" dirty="0"/>
              <a:t>je biochemický proces, při kterém se </a:t>
            </a:r>
            <a:r>
              <a:rPr lang="cs-CZ" sz="4500" b="1" dirty="0"/>
              <a:t>z hroznového cukru díky kvasinkám a jejich enzymům stává alkohol a oxid uhličitý,</a:t>
            </a:r>
          </a:p>
          <a:p>
            <a:pPr>
              <a:buFont typeface="Wingdings" panose="05000000000000000000" pitchFamily="2" charset="2"/>
              <a:buChar char="v"/>
            </a:pPr>
            <a:r>
              <a:rPr lang="cs-CZ" sz="4500" dirty="0"/>
              <a:t>teplo a oxid uhličitý uniká do prostoru. Proces ustává, když se zásoby cukru vyčerpají nebo když úroveň alkoholu dosáhne stupně, která je pro enzymy kvasinek toxická. Nebo může být fermentace zastavena uměle, pomocí několika různých metod: teplo, oxid siřičitý, odstředivá filtrace, alkohol, tlak nebo oxid uhličitý.</a:t>
            </a:r>
          </a:p>
          <a:p>
            <a:pPr lvl="1">
              <a:buFont typeface="Wingdings" panose="05000000000000000000" pitchFamily="2" charset="2"/>
              <a:buChar char="§"/>
            </a:pPr>
            <a:r>
              <a:rPr lang="cs-CZ" sz="4000" b="1" dirty="0" err="1"/>
              <a:t>Jablečno</a:t>
            </a:r>
            <a:r>
              <a:rPr lang="cs-CZ" sz="4000" b="1" dirty="0"/>
              <a:t> - mléčná fermentace </a:t>
            </a:r>
            <a:r>
              <a:rPr lang="cs-CZ" sz="4000" dirty="0"/>
              <a:t>je biochemický proces, při kterém se mění kyselina jablečná na kyselinu mléčnou a oxid uhličitý. Provádí se proto, aby se </a:t>
            </a:r>
            <a:r>
              <a:rPr lang="cs-CZ" sz="4000" b="1" dirty="0"/>
              <a:t>změnila ostrá chuť kyseliny jablečné </a:t>
            </a:r>
            <a:r>
              <a:rPr lang="cs-CZ" sz="4000" dirty="0"/>
              <a:t>na daleko měkčí chuť kyseliny mléčné. Používá se zejména </a:t>
            </a:r>
            <a:r>
              <a:rPr lang="cs-CZ" sz="4000" b="1" dirty="0"/>
              <a:t>při výrobě červených vín a plnějších</a:t>
            </a:r>
            <a:r>
              <a:rPr lang="cs-CZ" sz="4000" dirty="0"/>
              <a:t>, bohatších a komplexnějších </a:t>
            </a:r>
            <a:r>
              <a:rPr lang="cs-CZ" sz="4000" b="1" dirty="0"/>
              <a:t>vín bílých</a:t>
            </a:r>
            <a:r>
              <a:rPr lang="cs-CZ" sz="4000" dirty="0"/>
              <a:t>. Aby toto kvašení proběhlo, je nezbytná přítomnost bakterií  </a:t>
            </a:r>
          </a:p>
          <a:p>
            <a:pPr marL="457200" lvl="1" indent="0">
              <a:buNone/>
            </a:pPr>
            <a:r>
              <a:rPr lang="cs-CZ" sz="4000" dirty="0"/>
              <a:t>                mléčného kvašení. Ty se přirozeně nacházejí na slupkách hroznů spolu s kvasinkami a jinými  </a:t>
            </a:r>
          </a:p>
          <a:p>
            <a:pPr marL="457200" lvl="1" indent="0">
              <a:buNone/>
            </a:pPr>
            <a:r>
              <a:rPr lang="cs-CZ" sz="4000" dirty="0"/>
              <a:t>                mikroorganismy nebo se do vína přidávají. Pro splnění své úlohy potřebují prostředí s určitou </a:t>
            </a:r>
          </a:p>
          <a:p>
            <a:pPr marL="457200" lvl="1" indent="0">
              <a:buNone/>
            </a:pPr>
            <a:r>
              <a:rPr lang="cs-CZ" sz="4000" dirty="0"/>
              <a:t>                teplotou, nízký obsah síry, </a:t>
            </a:r>
            <a:r>
              <a:rPr lang="cs-CZ" sz="4000" dirty="0" err="1"/>
              <a:t>ph</a:t>
            </a:r>
            <a:r>
              <a:rPr lang="cs-CZ" sz="4000" dirty="0"/>
              <a:t> faktor 3-4 a dodávku živin z hroznů.</a:t>
            </a:r>
          </a:p>
        </p:txBody>
      </p:sp>
    </p:spTree>
    <p:extLst>
      <p:ext uri="{BB962C8B-B14F-4D97-AF65-F5344CB8AC3E}">
        <p14:creationId xmlns:p14="http://schemas.microsoft.com/office/powerpoint/2010/main" val="35950166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052736"/>
          </a:xfrm>
        </p:spPr>
        <p:txBody>
          <a:bodyPr>
            <a:normAutofit fontScale="90000"/>
          </a:bodyPr>
          <a:lstStyle/>
          <a:p>
            <a:r>
              <a:rPr lang="cs-CZ" b="1" dirty="0">
                <a:solidFill>
                  <a:srgbClr val="C00000"/>
                </a:solidFill>
              </a:rPr>
              <a:t>3. Výroba vína a technologie </a:t>
            </a:r>
            <a:br>
              <a:rPr lang="cs-CZ" b="1" dirty="0">
                <a:solidFill>
                  <a:srgbClr val="C00000"/>
                </a:solidFill>
              </a:rPr>
            </a:br>
            <a:r>
              <a:rPr lang="cs-CZ" b="1" dirty="0">
                <a:solidFill>
                  <a:srgbClr val="C00000"/>
                </a:solidFill>
              </a:rPr>
              <a:t>zpracování hroznů (6) </a:t>
            </a:r>
            <a:endParaRPr lang="cs-CZ" dirty="0"/>
          </a:p>
        </p:txBody>
      </p:sp>
      <p:sp>
        <p:nvSpPr>
          <p:cNvPr id="3" name="Zástupný symbol pro obsah 2"/>
          <p:cNvSpPr>
            <a:spLocks noGrp="1"/>
          </p:cNvSpPr>
          <p:nvPr>
            <p:ph idx="1"/>
          </p:nvPr>
        </p:nvSpPr>
        <p:spPr>
          <a:xfrm>
            <a:off x="0" y="1124744"/>
            <a:ext cx="9036496" cy="5733256"/>
          </a:xfrm>
        </p:spPr>
        <p:txBody>
          <a:bodyPr>
            <a:normAutofit fontScale="55000" lnSpcReduction="20000"/>
          </a:bodyPr>
          <a:lstStyle/>
          <a:p>
            <a:pPr marL="0" indent="0">
              <a:buNone/>
            </a:pPr>
            <a:r>
              <a:rPr lang="cs-CZ" sz="5100" b="1" dirty="0">
                <a:solidFill>
                  <a:srgbClr val="C00000"/>
                </a:solidFill>
              </a:rPr>
              <a:t>Burčák</a:t>
            </a:r>
            <a:r>
              <a:rPr lang="cs-CZ" sz="5100" dirty="0"/>
              <a:t> </a:t>
            </a:r>
            <a:r>
              <a:rPr lang="cs-CZ" sz="3800" dirty="0"/>
              <a:t>= </a:t>
            </a:r>
            <a:r>
              <a:rPr lang="cs-CZ" sz="3800" b="1" dirty="0"/>
              <a:t>částečně zkvašený mošt z plodů révy vinné</a:t>
            </a:r>
            <a:r>
              <a:rPr lang="cs-CZ" sz="3800" dirty="0"/>
              <a:t>, který obsahuje vyvážený        a chuťově harmonický poměr alkoholu, cukru a kyselin. Jde o </a:t>
            </a:r>
            <a:r>
              <a:rPr lang="cs-CZ" sz="3800" b="1" dirty="0"/>
              <a:t>meziprodukt</a:t>
            </a:r>
            <a:r>
              <a:rPr lang="cs-CZ" sz="3800" dirty="0"/>
              <a:t>           při výrobě vína, který bývá k dispozici několik dní po začátku kvašení moštu. Obsah alkoholu bývá zhruba 1–7 %.</a:t>
            </a:r>
          </a:p>
          <a:p>
            <a:pPr marL="0" indent="0">
              <a:buNone/>
            </a:pPr>
            <a:r>
              <a:rPr lang="cs-CZ" sz="3600" dirty="0"/>
              <a:t>Ustanovení omezující původ hroznů na Českou republiku bylo napadeno ze strany Evropské unie, podle které je v rozporu s pravidly volného obchodu.</a:t>
            </a:r>
          </a:p>
          <a:p>
            <a:pPr marL="0" indent="0">
              <a:buNone/>
            </a:pPr>
            <a:endParaRPr lang="cs-CZ" b="1" dirty="0"/>
          </a:p>
          <a:p>
            <a:pPr marL="0" indent="0">
              <a:buNone/>
            </a:pPr>
            <a:r>
              <a:rPr lang="cs-CZ" sz="3800" b="1" dirty="0"/>
              <a:t>Kvašení a složení</a:t>
            </a:r>
          </a:p>
          <a:p>
            <a:pPr marL="0" indent="0">
              <a:buNone/>
            </a:pPr>
            <a:r>
              <a:rPr lang="cs-CZ" sz="3600" dirty="0"/>
              <a:t>Na trhu se objevuje </a:t>
            </a:r>
            <a:r>
              <a:rPr lang="cs-CZ" sz="3600" b="1" dirty="0"/>
              <a:t>většinou burčák vyrobený z bílých hroznů</a:t>
            </a:r>
            <a:r>
              <a:rPr lang="cs-CZ" sz="3600" dirty="0"/>
              <a:t>. Kvalitní burčák má světle žlutou barvu a je více nebo méně zkalen kvasným kalem, neobsahuje však žádné mechanické nečistoty ani velké shluky kvasinek. Na dně a na stěnách nádoby  se může usazovat jemná usazenina. Existuje také červený burčák z modrých hroznů, ten se ale na trhu objevuje jen zřídka. V každém stádiu kvašení má burčák své nadšené obdivovatele. Na ten správný okamžik, kdy je v optimu obsah cukru, alkoholu a aktivní účast kvašení (kdy burčák tzv. "vaří"), vydrží však vinaři čekat i dlouho           do noci. Právě pro aktivitu kvašení je velice často vyhledáván také lidmi se zažívacími potížemi. Obsahuje </a:t>
            </a:r>
            <a:r>
              <a:rPr lang="cs-CZ" sz="3600" b="1" dirty="0"/>
              <a:t>významné množství vitamínů </a:t>
            </a:r>
            <a:r>
              <a:rPr lang="cs-CZ" sz="3600" dirty="0"/>
              <a:t>a dalších složek, které ten pravý burčák utváří, tj. </a:t>
            </a:r>
            <a:r>
              <a:rPr lang="cs-CZ" sz="3600" b="1" dirty="0"/>
              <a:t>přírodní cukr</a:t>
            </a:r>
            <a:r>
              <a:rPr lang="cs-CZ" sz="3600" dirty="0"/>
              <a:t>, značná </a:t>
            </a:r>
            <a:r>
              <a:rPr lang="cs-CZ" sz="3600" dirty="0" err="1"/>
              <a:t>ovocnost</a:t>
            </a:r>
            <a:r>
              <a:rPr lang="cs-CZ" sz="3600" dirty="0"/>
              <a:t> jak v chuti tak vůni, přiměřená </a:t>
            </a:r>
            <a:r>
              <a:rPr lang="cs-CZ" sz="3600" b="1" dirty="0"/>
              <a:t>kyselinka a kvasinky</a:t>
            </a:r>
            <a:r>
              <a:rPr lang="cs-CZ" sz="3600" dirty="0"/>
              <a:t>.</a:t>
            </a:r>
          </a:p>
          <a:p>
            <a:pPr marL="0" indent="0">
              <a:buNone/>
            </a:pPr>
            <a:r>
              <a:rPr lang="cs-CZ" dirty="0"/>
              <a:t>                                                    </a:t>
            </a:r>
            <a:r>
              <a:rPr lang="cs-CZ" b="1" dirty="0"/>
              <a:t>Dle stadia prokvašení </a:t>
            </a:r>
            <a:r>
              <a:rPr lang="cs-CZ" dirty="0"/>
              <a:t>dělíme burčák: </a:t>
            </a:r>
          </a:p>
          <a:p>
            <a:pPr marL="0" indent="0">
              <a:buNone/>
            </a:pPr>
            <a:r>
              <a:rPr lang="cs-CZ" dirty="0"/>
              <a:t>                                           sladký - ve varu - po zlomení – </a:t>
            </a:r>
            <a:r>
              <a:rPr lang="cs-CZ" dirty="0" err="1"/>
              <a:t>mydliňák</a:t>
            </a:r>
            <a:r>
              <a:rPr lang="cs-CZ" dirty="0"/>
              <a:t> - mladé víno.</a:t>
            </a:r>
          </a:p>
          <a:p>
            <a:pPr marL="0" indent="0">
              <a:buNone/>
            </a:pPr>
            <a:endParaRPr lang="cs-CZ" dirty="0"/>
          </a:p>
          <a:p>
            <a:pPr marL="0" indent="0">
              <a:buNone/>
            </a:pPr>
            <a:endParaRPr lang="cs-CZ" dirty="0"/>
          </a:p>
          <a:p>
            <a:pPr marL="0" indent="0">
              <a:buNone/>
            </a:pPr>
            <a:endParaRPr lang="cs-CZ" dirty="0"/>
          </a:p>
        </p:txBody>
      </p:sp>
    </p:spTree>
    <p:extLst>
      <p:ext uri="{BB962C8B-B14F-4D97-AF65-F5344CB8AC3E}">
        <p14:creationId xmlns:p14="http://schemas.microsoft.com/office/powerpoint/2010/main" val="22878153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88640"/>
          </a:xfrm>
        </p:spPr>
        <p:txBody>
          <a:bodyPr>
            <a:normAutofit fontScale="90000"/>
          </a:bodyPr>
          <a:lstStyle/>
          <a:p>
            <a:endParaRPr lang="cs-CZ"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52120" y="2852936"/>
            <a:ext cx="2592288" cy="3418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678266"/>
            <a:ext cx="3960440" cy="2534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3429000"/>
            <a:ext cx="4194301"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4163" y="678266"/>
            <a:ext cx="4104456" cy="1958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46215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417638"/>
          </a:xfrm>
        </p:spPr>
        <p:txBody>
          <a:bodyPr>
            <a:noAutofit/>
          </a:bodyPr>
          <a:lstStyle/>
          <a:p>
            <a:r>
              <a:rPr lang="cs-CZ" b="1" dirty="0">
                <a:solidFill>
                  <a:srgbClr val="C00000"/>
                </a:solidFill>
              </a:rPr>
              <a:t>3. Výroba vína a technologie </a:t>
            </a:r>
            <a:br>
              <a:rPr lang="cs-CZ" b="1" dirty="0">
                <a:solidFill>
                  <a:srgbClr val="C00000"/>
                </a:solidFill>
              </a:rPr>
            </a:br>
            <a:r>
              <a:rPr lang="cs-CZ" b="1" dirty="0">
                <a:solidFill>
                  <a:srgbClr val="C00000"/>
                </a:solidFill>
              </a:rPr>
              <a:t>zpracování hroznů (7) </a:t>
            </a:r>
          </a:p>
        </p:txBody>
      </p:sp>
      <p:sp>
        <p:nvSpPr>
          <p:cNvPr id="3" name="Zástupný symbol pro obsah 2"/>
          <p:cNvSpPr>
            <a:spLocks noGrp="1"/>
          </p:cNvSpPr>
          <p:nvPr>
            <p:ph idx="1"/>
          </p:nvPr>
        </p:nvSpPr>
        <p:spPr>
          <a:xfrm>
            <a:off x="0" y="1412776"/>
            <a:ext cx="9144000" cy="5445224"/>
          </a:xfrm>
        </p:spPr>
        <p:txBody>
          <a:bodyPr>
            <a:normAutofit fontScale="32500" lnSpcReduction="20000"/>
          </a:bodyPr>
          <a:lstStyle/>
          <a:p>
            <a:pPr marL="0" indent="0">
              <a:buNone/>
            </a:pPr>
            <a:r>
              <a:rPr lang="cs-CZ" sz="7400" b="1" dirty="0">
                <a:solidFill>
                  <a:srgbClr val="C00000"/>
                </a:solidFill>
              </a:rPr>
              <a:t>5. Školení vína</a:t>
            </a:r>
          </a:p>
          <a:p>
            <a:pPr>
              <a:buFont typeface="Wingdings" panose="05000000000000000000" pitchFamily="2" charset="2"/>
              <a:buChar char="v"/>
            </a:pPr>
            <a:r>
              <a:rPr lang="cs-CZ" sz="4900" dirty="0"/>
              <a:t>soubor operací, které provádí </a:t>
            </a:r>
            <a:r>
              <a:rPr lang="cs-CZ" sz="4900" b="1" dirty="0"/>
              <a:t>sklepmistr od lisování až po lahvování </a:t>
            </a:r>
            <a:r>
              <a:rPr lang="cs-CZ" sz="4900" dirty="0"/>
              <a:t>vína, a které mají za cíl zvyšování jeho </a:t>
            </a:r>
            <a:r>
              <a:rPr lang="cs-CZ" sz="4900" b="1" dirty="0"/>
              <a:t>kvality.</a:t>
            </a:r>
            <a:r>
              <a:rPr lang="cs-CZ" sz="4900" dirty="0"/>
              <a:t> </a:t>
            </a:r>
          </a:p>
          <a:p>
            <a:pPr>
              <a:buFont typeface="Wingdings" panose="05000000000000000000" pitchFamily="2" charset="2"/>
              <a:buChar char="v"/>
            </a:pPr>
            <a:r>
              <a:rPr lang="cs-CZ" sz="4900" dirty="0"/>
              <a:t>patří sem  zejména:</a:t>
            </a:r>
          </a:p>
          <a:p>
            <a:pPr marL="0" indent="0">
              <a:buNone/>
            </a:pPr>
            <a:endParaRPr lang="cs-CZ" sz="4900" dirty="0"/>
          </a:p>
          <a:p>
            <a:pPr marL="0" indent="0">
              <a:buNone/>
            </a:pPr>
            <a:r>
              <a:rPr lang="cs-CZ" sz="4900" dirty="0"/>
              <a:t>	a) </a:t>
            </a:r>
            <a:r>
              <a:rPr lang="cs-CZ" sz="4900" b="1" dirty="0">
                <a:solidFill>
                  <a:srgbClr val="C00000"/>
                </a:solidFill>
              </a:rPr>
              <a:t>Čiření</a:t>
            </a:r>
            <a:r>
              <a:rPr lang="cs-CZ" sz="4900" dirty="0"/>
              <a:t> = krášlení je jeden z technologických procesů, při kterém jsou pomocí přírodních čiřidel různé </a:t>
            </a:r>
            <a:r>
              <a:rPr lang="cs-CZ" sz="4900" b="1" dirty="0"/>
              <a:t>nečistoty nacházející se ve víně stlačovány ke dnu </a:t>
            </a:r>
            <a:r>
              <a:rPr lang="cs-CZ" sz="4900" dirty="0"/>
              <a:t>(sedimentace) nádoby. Při stáčení vína zůstávají všechny nečistoty a nežádoucí látky v nádobě a jsou </a:t>
            </a:r>
            <a:r>
              <a:rPr lang="cs-CZ" sz="4900" b="1" dirty="0"/>
              <a:t>následně odstraněny</a:t>
            </a:r>
            <a:r>
              <a:rPr lang="cs-CZ" sz="4900" dirty="0"/>
              <a:t>.</a:t>
            </a:r>
          </a:p>
          <a:p>
            <a:pPr marL="0" indent="0">
              <a:buNone/>
            </a:pPr>
            <a:endParaRPr lang="cs-CZ" sz="4900" dirty="0"/>
          </a:p>
          <a:p>
            <a:pPr marL="0" indent="0">
              <a:buNone/>
            </a:pPr>
            <a:r>
              <a:rPr lang="cs-CZ" sz="4900" dirty="0"/>
              <a:t>	b)</a:t>
            </a:r>
            <a:r>
              <a:rPr lang="cs-CZ" sz="4900" dirty="0">
                <a:solidFill>
                  <a:srgbClr val="C00000"/>
                </a:solidFill>
              </a:rPr>
              <a:t> </a:t>
            </a:r>
            <a:r>
              <a:rPr lang="cs-CZ" sz="4900" b="1" dirty="0">
                <a:solidFill>
                  <a:srgbClr val="C00000"/>
                </a:solidFill>
              </a:rPr>
              <a:t>Filtrace</a:t>
            </a:r>
            <a:r>
              <a:rPr lang="cs-CZ" sz="4900" dirty="0">
                <a:solidFill>
                  <a:srgbClr val="C00000"/>
                </a:solidFill>
              </a:rPr>
              <a:t> </a:t>
            </a:r>
            <a:r>
              <a:rPr lang="cs-CZ" sz="4900" dirty="0"/>
              <a:t>= proces, jehož cílem je </a:t>
            </a:r>
            <a:r>
              <a:rPr lang="cs-CZ" sz="4900" b="1" dirty="0"/>
              <a:t>zbavit víno pevných částí</a:t>
            </a:r>
            <a:r>
              <a:rPr lang="cs-CZ" sz="4900" dirty="0"/>
              <a:t>. Je to operace, při které se oddělují </a:t>
            </a:r>
            <a:r>
              <a:rPr lang="cs-CZ" sz="4900" b="1" dirty="0"/>
              <a:t>zákalové částice </a:t>
            </a:r>
            <a:r>
              <a:rPr lang="cs-CZ" sz="4900" dirty="0"/>
              <a:t>od vína při průtoku </a:t>
            </a:r>
            <a:r>
              <a:rPr lang="cs-CZ" sz="4900" b="1" dirty="0"/>
              <a:t>pórovitou vrstvou filtračního materiálu</a:t>
            </a:r>
            <a:r>
              <a:rPr lang="cs-CZ" sz="4900" dirty="0"/>
              <a:t>. V sklepním hospodářství se používají dva typy filtrace náplavová, kdy se na kovová síta naplaví filtrační materiál (většinou křemelina) a přes ně se pak filtruje víno, druhý typ je filtrace desková, kdy se víno filtruje přes celulózové desky.</a:t>
            </a:r>
          </a:p>
          <a:p>
            <a:pPr marL="0" indent="0">
              <a:buNone/>
            </a:pPr>
            <a:r>
              <a:rPr lang="cs-CZ" sz="7400" b="1" dirty="0">
                <a:solidFill>
                  <a:srgbClr val="C00000"/>
                </a:solidFill>
              </a:rPr>
              <a:t>6. Lahvování</a:t>
            </a:r>
          </a:p>
          <a:p>
            <a:pPr>
              <a:buFont typeface="Wingdings" panose="05000000000000000000" pitchFamily="2" charset="2"/>
              <a:buChar char="v"/>
            </a:pPr>
            <a:r>
              <a:rPr lang="cs-CZ" sz="4900" dirty="0"/>
              <a:t>vybavení na lahvování se liší podle velikosti podniku,</a:t>
            </a:r>
          </a:p>
          <a:p>
            <a:pPr>
              <a:buFont typeface="Wingdings" panose="05000000000000000000" pitchFamily="2" charset="2"/>
              <a:buChar char="v"/>
            </a:pPr>
            <a:r>
              <a:rPr lang="cs-CZ" sz="4900" dirty="0"/>
              <a:t>menší vinaři ještě často používají ruční plničky (lahve se plní jedna po druhé a potom se zátkují ruční zátkovačkou),</a:t>
            </a:r>
          </a:p>
          <a:p>
            <a:pPr>
              <a:buFont typeface="Wingdings" panose="05000000000000000000" pitchFamily="2" charset="2"/>
              <a:buChar char="v"/>
            </a:pPr>
            <a:r>
              <a:rPr lang="cs-CZ" sz="4900" dirty="0"/>
              <a:t>větší výrobci disponují </a:t>
            </a:r>
            <a:r>
              <a:rPr lang="cs-CZ" sz="4900" b="1" dirty="0"/>
              <a:t>vlastní plnící linkou</a:t>
            </a:r>
            <a:r>
              <a:rPr lang="cs-CZ" sz="4900" dirty="0"/>
              <a:t>, která láhve automaticky naplní, označí vinětou  a zazátkuje,</a:t>
            </a:r>
          </a:p>
          <a:p>
            <a:pPr>
              <a:buFont typeface="Wingdings" panose="05000000000000000000" pitchFamily="2" charset="2"/>
              <a:buChar char="v"/>
            </a:pPr>
            <a:r>
              <a:rPr lang="cs-CZ" sz="4900" dirty="0"/>
              <a:t>korková nebo jiná zátka nemá vliv na chuť vína.</a:t>
            </a:r>
          </a:p>
          <a:p>
            <a:pPr marL="0" indent="0">
              <a:buNone/>
            </a:pPr>
            <a:endParaRPr lang="cs-CZ" dirty="0"/>
          </a:p>
        </p:txBody>
      </p:sp>
    </p:spTree>
    <p:extLst>
      <p:ext uri="{BB962C8B-B14F-4D97-AF65-F5344CB8AC3E}">
        <p14:creationId xmlns:p14="http://schemas.microsoft.com/office/powerpoint/2010/main" val="29610120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036496" cy="980728"/>
          </a:xfrm>
        </p:spPr>
        <p:txBody>
          <a:bodyPr>
            <a:normAutofit fontScale="90000"/>
          </a:bodyPr>
          <a:lstStyle/>
          <a:p>
            <a:r>
              <a:rPr lang="cs-CZ" b="1" dirty="0">
                <a:solidFill>
                  <a:srgbClr val="C00000"/>
                </a:solidFill>
              </a:rPr>
              <a:t>3. Výroba vína a technologie </a:t>
            </a:r>
            <a:br>
              <a:rPr lang="cs-CZ" b="1" dirty="0">
                <a:solidFill>
                  <a:srgbClr val="C00000"/>
                </a:solidFill>
              </a:rPr>
            </a:br>
            <a:r>
              <a:rPr lang="cs-CZ" b="1" dirty="0">
                <a:solidFill>
                  <a:srgbClr val="C00000"/>
                </a:solidFill>
              </a:rPr>
              <a:t>zpracování hroznů (8) </a:t>
            </a:r>
          </a:p>
        </p:txBody>
      </p:sp>
      <p:sp>
        <p:nvSpPr>
          <p:cNvPr id="3" name="Zástupný symbol pro obsah 2"/>
          <p:cNvSpPr>
            <a:spLocks noGrp="1"/>
          </p:cNvSpPr>
          <p:nvPr>
            <p:ph idx="1"/>
          </p:nvPr>
        </p:nvSpPr>
        <p:spPr>
          <a:xfrm>
            <a:off x="0" y="980728"/>
            <a:ext cx="9036496" cy="5877272"/>
          </a:xfrm>
        </p:spPr>
        <p:txBody>
          <a:bodyPr>
            <a:normAutofit fontScale="32500" lnSpcReduction="20000"/>
          </a:bodyPr>
          <a:lstStyle/>
          <a:p>
            <a:pPr marL="0" indent="0">
              <a:buNone/>
            </a:pPr>
            <a:r>
              <a:rPr lang="cs-CZ" sz="7400" b="1" dirty="0">
                <a:solidFill>
                  <a:srgbClr val="C00000"/>
                </a:solidFill>
              </a:rPr>
              <a:t>Výrobní proces šumivých vín – 2 metody:</a:t>
            </a:r>
          </a:p>
          <a:p>
            <a:pPr marL="0" indent="0">
              <a:buNone/>
            </a:pPr>
            <a:endParaRPr lang="cs-CZ" sz="5100" b="1" dirty="0">
              <a:solidFill>
                <a:srgbClr val="C00000"/>
              </a:solidFill>
            </a:endParaRPr>
          </a:p>
          <a:p>
            <a:pPr marL="0" indent="0">
              <a:buNone/>
            </a:pPr>
            <a:r>
              <a:rPr lang="cs-CZ" sz="5500" b="1" dirty="0"/>
              <a:t>1. Kvašení vína v láhvi - </a:t>
            </a:r>
            <a:r>
              <a:rPr lang="cs-CZ" sz="5500" b="1" dirty="0">
                <a:solidFill>
                  <a:srgbClr val="C00000"/>
                </a:solidFill>
              </a:rPr>
              <a:t>metoda „šampaňská“  </a:t>
            </a:r>
            <a:r>
              <a:rPr lang="cs-CZ" sz="5500" b="1" dirty="0"/>
              <a:t>= "</a:t>
            </a:r>
            <a:r>
              <a:rPr lang="cs-CZ" sz="5500" b="1" dirty="0" err="1"/>
              <a:t>Méthode</a:t>
            </a:r>
            <a:r>
              <a:rPr lang="cs-CZ" sz="5500" b="1" dirty="0"/>
              <a:t> </a:t>
            </a:r>
            <a:r>
              <a:rPr lang="cs-CZ" sz="5500" b="1" dirty="0" err="1"/>
              <a:t>Champenoise</a:t>
            </a:r>
            <a:r>
              <a:rPr lang="cs-CZ" sz="5500" b="1" dirty="0"/>
              <a:t>„</a:t>
            </a:r>
          </a:p>
          <a:p>
            <a:pPr marL="0" indent="0">
              <a:buNone/>
            </a:pPr>
            <a:endParaRPr lang="cs-CZ" sz="5500" b="1" dirty="0"/>
          </a:p>
          <a:p>
            <a:pPr>
              <a:buFont typeface="Wingdings" panose="05000000000000000000" pitchFamily="2" charset="2"/>
              <a:buChar char="v"/>
            </a:pPr>
            <a:r>
              <a:rPr lang="cs-CZ" sz="4900" dirty="0"/>
              <a:t>ve většině případů jde o vína suchá a kyselejší, </a:t>
            </a:r>
          </a:p>
          <a:p>
            <a:pPr>
              <a:buFont typeface="Wingdings" panose="05000000000000000000" pitchFamily="2" charset="2"/>
              <a:buChar char="v"/>
            </a:pPr>
            <a:r>
              <a:rPr lang="cs-CZ" sz="4900" dirty="0"/>
              <a:t>tato metoda je metodou </a:t>
            </a:r>
            <a:r>
              <a:rPr lang="cs-CZ" sz="4900" b="1" dirty="0"/>
              <a:t>tradiční</a:t>
            </a:r>
            <a:r>
              <a:rPr lang="cs-CZ" sz="4900" dirty="0"/>
              <a:t> pro výrobu šumivých vín </a:t>
            </a:r>
            <a:r>
              <a:rPr lang="cs-CZ" sz="4900" b="1" dirty="0"/>
              <a:t>v oblasti </a:t>
            </a:r>
            <a:r>
              <a:rPr lang="cs-CZ" sz="4900" b="1" dirty="0" err="1"/>
              <a:t>Champagne</a:t>
            </a:r>
            <a:r>
              <a:rPr lang="cs-CZ" sz="4900" b="1" dirty="0"/>
              <a:t> </a:t>
            </a:r>
            <a:r>
              <a:rPr lang="cs-CZ" sz="4900" dirty="0"/>
              <a:t>ve Francii,</a:t>
            </a:r>
          </a:p>
          <a:p>
            <a:pPr>
              <a:buFont typeface="Wingdings" panose="05000000000000000000" pitchFamily="2" charset="2"/>
              <a:buChar char="v"/>
            </a:pPr>
            <a:r>
              <a:rPr lang="cs-CZ" sz="4900" dirty="0"/>
              <a:t>je založena na </a:t>
            </a:r>
            <a:r>
              <a:rPr lang="cs-CZ" sz="4900" b="1" dirty="0"/>
              <a:t>principu druhotného kvašení vína v láhvi</a:t>
            </a:r>
            <a:r>
              <a:rPr lang="cs-CZ" sz="4900" dirty="0"/>
              <a:t>; ze 3 odrůd: Chardonnay, </a:t>
            </a:r>
            <a:r>
              <a:rPr lang="cs-CZ" sz="4900" dirty="0" err="1"/>
              <a:t>Pinot</a:t>
            </a:r>
            <a:r>
              <a:rPr lang="cs-CZ" sz="4900" dirty="0"/>
              <a:t> </a:t>
            </a:r>
            <a:r>
              <a:rPr lang="cs-CZ" sz="4900" dirty="0" err="1"/>
              <a:t>noire</a:t>
            </a:r>
            <a:r>
              <a:rPr lang="cs-CZ" sz="4900" dirty="0"/>
              <a:t> ,</a:t>
            </a:r>
            <a:r>
              <a:rPr lang="cs-CZ" sz="4900" dirty="0" err="1"/>
              <a:t>Meunier</a:t>
            </a:r>
            <a:endParaRPr lang="cs-CZ" sz="4900" dirty="0"/>
          </a:p>
          <a:p>
            <a:pPr>
              <a:buFont typeface="Wingdings" panose="05000000000000000000" pitchFamily="2" charset="2"/>
              <a:buChar char="v"/>
            </a:pPr>
            <a:r>
              <a:rPr lang="cs-CZ" sz="4900" dirty="0"/>
              <a:t>hrozny s nižším obsahem cukrů a výraznou kyselinkou se </a:t>
            </a:r>
            <a:r>
              <a:rPr lang="cs-CZ" sz="4900" b="1" dirty="0"/>
              <a:t>sbírají 100 dní po odkvětu  </a:t>
            </a:r>
            <a:r>
              <a:rPr lang="cs-CZ" sz="4900" dirty="0"/>
              <a:t>(hrozen má nejvyšší kvalitu), poté jsou opatrně lisovány a do moštu jsou přidávány kvasinky,</a:t>
            </a:r>
          </a:p>
          <a:p>
            <a:pPr>
              <a:buFont typeface="Wingdings" panose="05000000000000000000" pitchFamily="2" charset="2"/>
              <a:buChar char="v"/>
            </a:pPr>
            <a:r>
              <a:rPr lang="cs-CZ" sz="4900" dirty="0"/>
              <a:t>následně probíhá </a:t>
            </a:r>
            <a:r>
              <a:rPr lang="cs-CZ" sz="4900" b="1" dirty="0"/>
              <a:t>první kvašení v kádích </a:t>
            </a:r>
            <a:r>
              <a:rPr lang="cs-CZ" sz="4900" dirty="0"/>
              <a:t>(v dubových sudech),</a:t>
            </a:r>
          </a:p>
          <a:p>
            <a:pPr>
              <a:buFont typeface="Wingdings" panose="05000000000000000000" pitchFamily="2" charset="2"/>
              <a:buChar char="v"/>
            </a:pPr>
            <a:r>
              <a:rPr lang="cs-CZ" sz="4900" dirty="0"/>
              <a:t>dále dochází k </a:t>
            </a:r>
            <a:r>
              <a:rPr lang="cs-CZ" sz="4900" b="1" dirty="0"/>
              <a:t>scelování a stáčení vína do láhví</a:t>
            </a:r>
            <a:r>
              <a:rPr lang="cs-CZ" sz="4900" dirty="0"/>
              <a:t>, do kterých je </a:t>
            </a:r>
            <a:r>
              <a:rPr lang="cs-CZ" sz="4900" b="1" dirty="0"/>
              <a:t>přidáván tirážní likér </a:t>
            </a:r>
            <a:r>
              <a:rPr lang="cs-CZ" sz="4900" dirty="0"/>
              <a:t>(směs třtinového cukru, kvasinkové kultury a starého vína),</a:t>
            </a:r>
          </a:p>
          <a:p>
            <a:pPr>
              <a:buFont typeface="Wingdings" panose="05000000000000000000" pitchFamily="2" charset="2"/>
              <a:buChar char="v"/>
            </a:pPr>
            <a:r>
              <a:rPr lang="cs-CZ" sz="4900" b="1" dirty="0"/>
              <a:t>láhev se pak uzavře </a:t>
            </a:r>
            <a:r>
              <a:rPr lang="cs-CZ" sz="4900" dirty="0"/>
              <a:t>korunkovým uzávěrem a uloží se </a:t>
            </a:r>
            <a:r>
              <a:rPr lang="cs-CZ" sz="4900" b="1" dirty="0"/>
              <a:t>do vodorovné polohy</a:t>
            </a:r>
            <a:r>
              <a:rPr lang="cs-CZ" sz="4900" dirty="0"/>
              <a:t>,</a:t>
            </a:r>
          </a:p>
          <a:p>
            <a:pPr>
              <a:buFont typeface="Wingdings" panose="05000000000000000000" pitchFamily="2" charset="2"/>
              <a:buChar char="v"/>
            </a:pPr>
            <a:r>
              <a:rPr lang="cs-CZ" sz="4900" dirty="0"/>
              <a:t>další fází je </a:t>
            </a:r>
            <a:r>
              <a:rPr lang="cs-CZ" sz="4900" b="1" dirty="0"/>
              <a:t>druhotné kvašení</a:t>
            </a:r>
            <a:r>
              <a:rPr lang="cs-CZ" sz="4900" dirty="0"/>
              <a:t>, kdy vzniklý CO</a:t>
            </a:r>
            <a:r>
              <a:rPr lang="cs-CZ" sz="4900" baseline="-25000" dirty="0"/>
              <a:t>2</a:t>
            </a:r>
            <a:r>
              <a:rPr lang="cs-CZ" sz="4900" dirty="0"/>
              <a:t> promění tiché víno ve víno šumivé,</a:t>
            </a:r>
          </a:p>
          <a:p>
            <a:pPr>
              <a:buFont typeface="Wingdings" panose="05000000000000000000" pitchFamily="2" charset="2"/>
              <a:buChar char="v"/>
            </a:pPr>
            <a:r>
              <a:rPr lang="cs-CZ" sz="4900" dirty="0"/>
              <a:t>víno poté </a:t>
            </a:r>
            <a:r>
              <a:rPr lang="cs-CZ" sz="4900" b="1" dirty="0"/>
              <a:t>vyzrává nejméně 9 měsíců </a:t>
            </a:r>
            <a:r>
              <a:rPr lang="cs-CZ" sz="4900" dirty="0"/>
              <a:t>a to před samotným odstraněním sedimentů,</a:t>
            </a:r>
          </a:p>
          <a:p>
            <a:pPr>
              <a:buFont typeface="Wingdings" panose="05000000000000000000" pitchFamily="2" charset="2"/>
              <a:buChar char="v"/>
            </a:pPr>
            <a:r>
              <a:rPr lang="cs-CZ" sz="4900" dirty="0"/>
              <a:t>následuje </a:t>
            </a:r>
            <a:r>
              <a:rPr lang="cs-CZ" sz="4900" b="1" dirty="0"/>
              <a:t>setřásání sedliny na zátku</a:t>
            </a:r>
            <a:r>
              <a:rPr lang="cs-CZ" sz="4900" dirty="0"/>
              <a:t>, to znamená, že láhve jsou obrácené zátkou dolů, jsou nakloněné a každý den se přetřásají,</a:t>
            </a:r>
          </a:p>
          <a:p>
            <a:pPr>
              <a:buFont typeface="Wingdings" panose="05000000000000000000" pitchFamily="2" charset="2"/>
              <a:buChar char="v"/>
            </a:pPr>
            <a:r>
              <a:rPr lang="cs-CZ" sz="4900" dirty="0"/>
              <a:t>hrdla láhve jsou poté </a:t>
            </a:r>
            <a:r>
              <a:rPr lang="cs-CZ" sz="4900" b="1" dirty="0"/>
              <a:t>ochlazena</a:t>
            </a:r>
            <a:r>
              <a:rPr lang="cs-CZ" sz="4900" dirty="0"/>
              <a:t> a po otevření láhve </a:t>
            </a:r>
            <a:r>
              <a:rPr lang="cs-CZ" sz="4900" b="1" dirty="0"/>
              <a:t>vystřelí zmrznuté sedimenty  </a:t>
            </a:r>
            <a:r>
              <a:rPr lang="cs-CZ" sz="4900" dirty="0"/>
              <a:t>ven a tím končí fáze </a:t>
            </a:r>
            <a:r>
              <a:rPr lang="cs-CZ" sz="4900" b="1" dirty="0"/>
              <a:t>odkalení</a:t>
            </a:r>
            <a:r>
              <a:rPr lang="cs-CZ" sz="4900" dirty="0"/>
              <a:t>,</a:t>
            </a:r>
          </a:p>
          <a:p>
            <a:pPr>
              <a:buFont typeface="Wingdings" panose="05000000000000000000" pitchFamily="2" charset="2"/>
              <a:buChar char="v"/>
            </a:pPr>
            <a:r>
              <a:rPr lang="cs-CZ" sz="4900" dirty="0"/>
              <a:t>zbylý obsah láhve se </a:t>
            </a:r>
            <a:r>
              <a:rPr lang="cs-CZ" sz="4900" b="1" dirty="0"/>
              <a:t>doplní buď suchým vínem </a:t>
            </a:r>
            <a:r>
              <a:rPr lang="cs-CZ" sz="4900" dirty="0"/>
              <a:t>(tak vzniká šampaňská vína v kategorii </a:t>
            </a:r>
            <a:r>
              <a:rPr lang="cs-CZ" sz="4900" dirty="0" err="1"/>
              <a:t>brut</a:t>
            </a:r>
            <a:r>
              <a:rPr lang="cs-CZ" sz="4900" dirty="0"/>
              <a:t> </a:t>
            </a:r>
            <a:r>
              <a:rPr lang="cs-CZ" sz="4900" dirty="0" err="1"/>
              <a:t>nature</a:t>
            </a:r>
            <a:r>
              <a:rPr lang="cs-CZ" sz="4900" dirty="0"/>
              <a:t>), nebo se láhev doplní </a:t>
            </a:r>
            <a:r>
              <a:rPr lang="cs-CZ" sz="4900" b="1" dirty="0"/>
              <a:t>expedičním likérem </a:t>
            </a:r>
            <a:r>
              <a:rPr lang="cs-CZ" sz="4900" dirty="0"/>
              <a:t>(směs vína a cukru v kategorii extra </a:t>
            </a:r>
            <a:r>
              <a:rPr lang="cs-CZ" sz="4900" dirty="0" err="1"/>
              <a:t>brut</a:t>
            </a:r>
            <a:r>
              <a:rPr lang="cs-CZ" sz="4900" dirty="0"/>
              <a:t> až </a:t>
            </a:r>
            <a:r>
              <a:rPr lang="cs-CZ" sz="4900" dirty="0" err="1"/>
              <a:t>doux</a:t>
            </a:r>
            <a:r>
              <a:rPr lang="cs-CZ" sz="4900" dirty="0"/>
              <a:t>) - tímto je regulována sladkost výsledného vína,</a:t>
            </a:r>
          </a:p>
          <a:p>
            <a:pPr marL="0" indent="0">
              <a:buNone/>
            </a:pPr>
            <a:r>
              <a:rPr lang="cs-CZ" sz="4900" dirty="0"/>
              <a:t>                         Ve výsledku jsou láhve </a:t>
            </a:r>
            <a:r>
              <a:rPr lang="cs-CZ" sz="4900" b="1" dirty="0"/>
              <a:t>uzavřeny korkovou zátkou a zabezpečeny drátěným košíčkem</a:t>
            </a:r>
            <a:r>
              <a:rPr lang="cs-CZ" sz="4900" dirty="0"/>
              <a:t>.</a:t>
            </a:r>
          </a:p>
          <a:p>
            <a:pPr marL="0" indent="0">
              <a:buNone/>
            </a:pPr>
            <a:r>
              <a:rPr lang="cs-CZ" dirty="0"/>
              <a:t>.</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280" y="657225"/>
            <a:ext cx="2057012" cy="1691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19796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196752"/>
          </a:xfrm>
        </p:spPr>
        <p:txBody>
          <a:bodyPr>
            <a:normAutofit fontScale="90000"/>
          </a:bodyPr>
          <a:lstStyle/>
          <a:p>
            <a:r>
              <a:rPr lang="cs-CZ" b="1" dirty="0">
                <a:solidFill>
                  <a:srgbClr val="C00000"/>
                </a:solidFill>
              </a:rPr>
              <a:t>3. Výroba vína a technologie </a:t>
            </a:r>
            <a:br>
              <a:rPr lang="cs-CZ" b="1" dirty="0">
                <a:solidFill>
                  <a:srgbClr val="C00000"/>
                </a:solidFill>
              </a:rPr>
            </a:br>
            <a:r>
              <a:rPr lang="cs-CZ" b="1" dirty="0">
                <a:solidFill>
                  <a:srgbClr val="C00000"/>
                </a:solidFill>
              </a:rPr>
              <a:t>zpracování hroznů (9) </a:t>
            </a:r>
          </a:p>
        </p:txBody>
      </p:sp>
      <p:sp>
        <p:nvSpPr>
          <p:cNvPr id="3" name="Zástupný symbol pro obsah 2"/>
          <p:cNvSpPr>
            <a:spLocks noGrp="1"/>
          </p:cNvSpPr>
          <p:nvPr>
            <p:ph idx="1"/>
          </p:nvPr>
        </p:nvSpPr>
        <p:spPr>
          <a:xfrm>
            <a:off x="0" y="1412776"/>
            <a:ext cx="9144000" cy="5445224"/>
          </a:xfrm>
        </p:spPr>
        <p:txBody>
          <a:bodyPr>
            <a:normAutofit/>
          </a:bodyPr>
          <a:lstStyle/>
          <a:p>
            <a:pPr marL="0" indent="0">
              <a:buNone/>
            </a:pPr>
            <a:r>
              <a:rPr lang="cs-CZ" sz="1800" b="1" dirty="0"/>
              <a:t>2. Kvašení vína v tanku </a:t>
            </a:r>
            <a:r>
              <a:rPr lang="cs-CZ" sz="1800" dirty="0"/>
              <a:t>- </a:t>
            </a:r>
            <a:r>
              <a:rPr lang="cs-CZ" sz="1800" b="1" dirty="0">
                <a:solidFill>
                  <a:srgbClr val="C00000"/>
                </a:solidFill>
              </a:rPr>
              <a:t>metoda „</a:t>
            </a:r>
            <a:r>
              <a:rPr lang="cs-CZ" sz="1800" b="1" dirty="0" err="1">
                <a:solidFill>
                  <a:srgbClr val="C00000"/>
                </a:solidFill>
              </a:rPr>
              <a:t>šarmatova</a:t>
            </a:r>
            <a:r>
              <a:rPr lang="cs-CZ" sz="1800" b="1" dirty="0">
                <a:solidFill>
                  <a:srgbClr val="C00000"/>
                </a:solidFill>
              </a:rPr>
              <a:t>“</a:t>
            </a:r>
            <a:r>
              <a:rPr lang="cs-CZ" sz="1800" b="1" dirty="0"/>
              <a:t>= "</a:t>
            </a:r>
            <a:r>
              <a:rPr lang="cs-CZ" sz="1800" b="1" dirty="0" err="1"/>
              <a:t>Méthode</a:t>
            </a:r>
            <a:r>
              <a:rPr lang="cs-CZ" sz="1800" b="1" dirty="0"/>
              <a:t> </a:t>
            </a:r>
            <a:r>
              <a:rPr lang="cs-CZ" sz="1800" b="1" dirty="0" err="1"/>
              <a:t>Charmat</a:t>
            </a:r>
            <a:r>
              <a:rPr lang="cs-CZ" sz="1800" b="1" dirty="0"/>
              <a:t>„</a:t>
            </a:r>
          </a:p>
          <a:p>
            <a:pPr marL="0" indent="0">
              <a:buNone/>
            </a:pPr>
            <a:endParaRPr lang="cs-CZ" dirty="0"/>
          </a:p>
          <a:p>
            <a:pPr>
              <a:buFont typeface="Wingdings" panose="05000000000000000000" pitchFamily="2" charset="2"/>
              <a:buChar char="v"/>
            </a:pPr>
            <a:r>
              <a:rPr lang="cs-CZ" sz="1600" dirty="0"/>
              <a:t>metoda je z hlediska výrobních nákladů l</a:t>
            </a:r>
            <a:r>
              <a:rPr lang="cs-CZ" sz="1600" b="1" dirty="0"/>
              <a:t>evnější </a:t>
            </a:r>
            <a:r>
              <a:rPr lang="cs-CZ" sz="1600" dirty="0"/>
              <a:t>a umožňuje vyprodukovat daleko </a:t>
            </a:r>
            <a:r>
              <a:rPr lang="cs-CZ" sz="1600" b="1" dirty="0"/>
              <a:t>větší objem</a:t>
            </a:r>
            <a:r>
              <a:rPr lang="cs-CZ" sz="1600" dirty="0"/>
              <a:t>,</a:t>
            </a:r>
          </a:p>
          <a:p>
            <a:pPr>
              <a:buFont typeface="Wingdings" panose="05000000000000000000" pitchFamily="2" charset="2"/>
              <a:buChar char="v"/>
            </a:pPr>
            <a:r>
              <a:rPr lang="cs-CZ" sz="1600" dirty="0" err="1"/>
              <a:t>Charmatova</a:t>
            </a:r>
            <a:r>
              <a:rPr lang="cs-CZ" sz="1600" dirty="0"/>
              <a:t> metoda je </a:t>
            </a:r>
            <a:r>
              <a:rPr lang="cs-CZ" sz="1600" b="1" dirty="0"/>
              <a:t>jedna z nejrozšířenějších metod </a:t>
            </a:r>
            <a:r>
              <a:rPr lang="cs-CZ" sz="1600" dirty="0"/>
              <a:t>a produkuje velmi </a:t>
            </a:r>
            <a:r>
              <a:rPr lang="cs-CZ" sz="1600" b="1" dirty="0"/>
              <a:t>lehká, jemná šumivá vína</a:t>
            </a:r>
            <a:r>
              <a:rPr lang="cs-CZ" sz="1600" dirty="0"/>
              <a:t>,</a:t>
            </a:r>
          </a:p>
          <a:p>
            <a:pPr>
              <a:buFont typeface="Wingdings" panose="05000000000000000000" pitchFamily="2" charset="2"/>
              <a:buChar char="v"/>
            </a:pPr>
            <a:r>
              <a:rPr lang="cs-CZ" sz="1600" dirty="0"/>
              <a:t>je založena na principu </a:t>
            </a:r>
            <a:r>
              <a:rPr lang="cs-CZ" sz="1600" b="1" dirty="0"/>
              <a:t>druhotného kvašení vína v nerezových ocelových tancích</a:t>
            </a:r>
            <a:r>
              <a:rPr lang="cs-CZ" sz="1600" dirty="0"/>
              <a:t>, z nichž je kapalina stáčena do láhví pod tlakem,</a:t>
            </a:r>
          </a:p>
          <a:p>
            <a:pPr>
              <a:buFont typeface="Wingdings" panose="05000000000000000000" pitchFamily="2" charset="2"/>
              <a:buChar char="v"/>
            </a:pPr>
            <a:r>
              <a:rPr lang="cs-CZ" sz="1600" dirty="0"/>
              <a:t>výroba je </a:t>
            </a:r>
            <a:r>
              <a:rPr lang="cs-CZ" sz="1600" b="1" dirty="0"/>
              <a:t>rychlejší</a:t>
            </a:r>
            <a:r>
              <a:rPr lang="cs-CZ" sz="1600" dirty="0"/>
              <a:t> a trvá pouze několik týdnů,</a:t>
            </a:r>
          </a:p>
          <a:p>
            <a:pPr>
              <a:buFont typeface="Wingdings" panose="05000000000000000000" pitchFamily="2" charset="2"/>
              <a:buChar char="v"/>
            </a:pPr>
            <a:r>
              <a:rPr lang="cs-CZ" sz="1600" dirty="0"/>
              <a:t>pro tuto metodu se používají odrůdy, které jsou levnější, ne jak je tomu u </a:t>
            </a:r>
            <a:r>
              <a:rPr lang="cs-CZ" sz="1600" dirty="0" err="1"/>
              <a:t>Pinot</a:t>
            </a:r>
            <a:r>
              <a:rPr lang="cs-CZ" sz="1600" dirty="0"/>
              <a:t> </a:t>
            </a:r>
            <a:r>
              <a:rPr lang="cs-CZ" sz="1600" dirty="0" err="1"/>
              <a:t>noir</a:t>
            </a:r>
            <a:r>
              <a:rPr lang="cs-CZ" sz="1600" dirty="0"/>
              <a:t> či Chardonnay,</a:t>
            </a:r>
          </a:p>
          <a:p>
            <a:pPr>
              <a:buFont typeface="Wingdings" panose="05000000000000000000" pitchFamily="2" charset="2"/>
              <a:buChar char="v"/>
            </a:pPr>
            <a:r>
              <a:rPr lang="cs-CZ" sz="1600" dirty="0"/>
              <a:t>v Česku je nejznámější a nejprodávanější sekt vystupující pod značkou </a:t>
            </a:r>
            <a:r>
              <a:rPr lang="cs-CZ" sz="1600" b="1" dirty="0"/>
              <a:t>Bohemia Sekt</a:t>
            </a:r>
            <a:r>
              <a:rPr lang="cs-CZ" sz="1600" dirty="0"/>
              <a:t>, který se vyrábí      ve Starém Plzenci nedaleko Plzně,</a:t>
            </a:r>
          </a:p>
          <a:p>
            <a:pPr>
              <a:buFont typeface="Wingdings" panose="05000000000000000000" pitchFamily="2" charset="2"/>
              <a:buChar char="v"/>
            </a:pPr>
            <a:r>
              <a:rPr lang="cs-CZ" sz="1600" dirty="0"/>
              <a:t>dále se v Česku výrobou sektu zabývá například vinařství </a:t>
            </a:r>
            <a:r>
              <a:rPr lang="cs-CZ" sz="1600" dirty="0" err="1"/>
              <a:t>Tanzberg</a:t>
            </a:r>
            <a:r>
              <a:rPr lang="cs-CZ" sz="1600" dirty="0"/>
              <a:t> nebo Mělnické vinařství Jiřího Lobkowicze </a:t>
            </a:r>
            <a:r>
              <a:rPr lang="cs-CZ" sz="1600" b="1" dirty="0" err="1"/>
              <a:t>Château</a:t>
            </a:r>
            <a:r>
              <a:rPr lang="cs-CZ" sz="1600" dirty="0"/>
              <a:t> </a:t>
            </a:r>
            <a:r>
              <a:rPr lang="cs-CZ" sz="1600" b="1" dirty="0"/>
              <a:t>Mělník</a:t>
            </a:r>
            <a:r>
              <a:rPr lang="cs-CZ" sz="1600" dirty="0"/>
              <a:t>.</a:t>
            </a:r>
          </a:p>
          <a:p>
            <a:pPr marL="0" indent="0">
              <a:buNone/>
            </a:pPr>
            <a:endParaRPr lang="cs-CZ" dirty="0"/>
          </a:p>
          <a:p>
            <a:endParaRPr lang="cs-CZ"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4863" y="4850326"/>
            <a:ext cx="809625" cy="1985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6540" y="5092671"/>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6440" y="4869158"/>
            <a:ext cx="800100" cy="1947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1124744"/>
            <a:ext cx="2376264"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7664" y="5161700"/>
            <a:ext cx="2644374" cy="1709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31496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052736"/>
          </a:xfrm>
        </p:spPr>
        <p:txBody>
          <a:bodyPr>
            <a:noAutofit/>
          </a:bodyPr>
          <a:lstStyle/>
          <a:p>
            <a:r>
              <a:rPr lang="cs-CZ" b="1" dirty="0">
                <a:solidFill>
                  <a:srgbClr val="C00000"/>
                </a:solidFill>
              </a:rPr>
              <a:t/>
            </a:r>
            <a:br>
              <a:rPr lang="cs-CZ" b="1" dirty="0">
                <a:solidFill>
                  <a:srgbClr val="C00000"/>
                </a:solidFill>
              </a:rPr>
            </a:br>
            <a:r>
              <a:rPr lang="cs-CZ" b="1" dirty="0">
                <a:solidFill>
                  <a:srgbClr val="C00000"/>
                </a:solidFill>
              </a:rPr>
              <a:t>4. Vinný lístek (1)</a:t>
            </a:r>
            <a:br>
              <a:rPr lang="cs-CZ" b="1" dirty="0">
                <a:solidFill>
                  <a:srgbClr val="C00000"/>
                </a:solidFill>
              </a:rPr>
            </a:br>
            <a:endParaRPr lang="cs-CZ" b="1" dirty="0">
              <a:solidFill>
                <a:srgbClr val="C00000"/>
              </a:solidFill>
            </a:endParaRPr>
          </a:p>
        </p:txBody>
      </p:sp>
      <p:sp>
        <p:nvSpPr>
          <p:cNvPr id="3" name="Zástupný symbol pro obsah 2"/>
          <p:cNvSpPr>
            <a:spLocks noGrp="1"/>
          </p:cNvSpPr>
          <p:nvPr>
            <p:ph idx="1"/>
          </p:nvPr>
        </p:nvSpPr>
        <p:spPr>
          <a:xfrm>
            <a:off x="0" y="1340768"/>
            <a:ext cx="9144000" cy="5517232"/>
          </a:xfrm>
        </p:spPr>
        <p:txBody>
          <a:bodyPr>
            <a:normAutofit/>
          </a:bodyPr>
          <a:lstStyle/>
          <a:p>
            <a:pPr>
              <a:buFont typeface="Wingdings" panose="05000000000000000000" pitchFamily="2" charset="2"/>
              <a:buChar char="v"/>
            </a:pPr>
            <a:r>
              <a:rPr lang="cs-CZ" sz="1900" dirty="0"/>
              <a:t>druh nápojového lístku zaměřený </a:t>
            </a:r>
            <a:r>
              <a:rPr lang="cs-CZ" sz="1900" b="1" dirty="0"/>
              <a:t>výhradně na nabídku prodávaných vín </a:t>
            </a:r>
            <a:r>
              <a:rPr lang="cs-CZ" sz="1900" dirty="0"/>
              <a:t>v odbytovém středisku,</a:t>
            </a:r>
          </a:p>
          <a:p>
            <a:pPr>
              <a:buFont typeface="Wingdings" panose="05000000000000000000" pitchFamily="2" charset="2"/>
              <a:buChar char="v"/>
            </a:pPr>
            <a:r>
              <a:rPr lang="cs-CZ" sz="1900" dirty="0"/>
              <a:t>může být </a:t>
            </a:r>
            <a:r>
              <a:rPr lang="cs-CZ" sz="1900" b="1" dirty="0"/>
              <a:t>součástí stálého nápojového lístku </a:t>
            </a:r>
            <a:r>
              <a:rPr lang="cs-CZ" sz="1900" dirty="0"/>
              <a:t>či </a:t>
            </a:r>
            <a:r>
              <a:rPr lang="cs-CZ" sz="1900" b="1" dirty="0"/>
              <a:t>samostatně sestavený </a:t>
            </a:r>
            <a:r>
              <a:rPr lang="cs-CZ" sz="1900" dirty="0"/>
              <a:t>na základně aktuální nabídky odbytového střediska či novinek z dodavatelského vinařství,</a:t>
            </a:r>
          </a:p>
          <a:p>
            <a:pPr>
              <a:buFont typeface="Wingdings" panose="05000000000000000000" pitchFamily="2" charset="2"/>
              <a:buChar char="v"/>
            </a:pPr>
            <a:r>
              <a:rPr lang="cs-CZ" sz="1900" dirty="0"/>
              <a:t>klade </a:t>
            </a:r>
            <a:r>
              <a:rPr lang="cs-CZ" sz="1900" b="1" dirty="0"/>
              <a:t>vyšší požadavky </a:t>
            </a:r>
            <a:r>
              <a:rPr lang="cs-CZ" sz="1900" dirty="0"/>
              <a:t>na obsahovou stránku zpracování (vyžadují se odborné znalosti, řada odborných výrazů vychází z mezinárodní terminologie) i formální úpravu (klientela je náročnější, slouží zároveň jako marketingový propagační nástroj).</a:t>
            </a:r>
          </a:p>
          <a:p>
            <a:pPr>
              <a:buFont typeface="Wingdings" panose="05000000000000000000" pitchFamily="2" charset="2"/>
              <a:buChar char="v"/>
            </a:pPr>
            <a:endParaRPr lang="cs-CZ" sz="1900" dirty="0"/>
          </a:p>
          <a:p>
            <a:pPr marL="0" indent="0">
              <a:buNone/>
            </a:pPr>
            <a:endParaRPr lang="cs-CZ" sz="1900" dirty="0"/>
          </a:p>
          <a:p>
            <a:pPr>
              <a:buFont typeface="Wingdings" panose="05000000000000000000" pitchFamily="2" charset="2"/>
              <a:buChar char="v"/>
            </a:pPr>
            <a:endParaRPr lang="cs-CZ"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3596912"/>
            <a:ext cx="2520280" cy="3284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34" y="3715557"/>
            <a:ext cx="2411336" cy="3047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1981" y="3596913"/>
            <a:ext cx="2664296" cy="3284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78086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764704"/>
          </a:xfrm>
        </p:spPr>
        <p:txBody>
          <a:bodyPr>
            <a:noAutofit/>
          </a:bodyPr>
          <a:lstStyle/>
          <a:p>
            <a:r>
              <a:rPr lang="cs-CZ" b="1" dirty="0">
                <a:solidFill>
                  <a:srgbClr val="C00000"/>
                </a:solidFill>
              </a:rPr>
              <a:t/>
            </a:r>
            <a:br>
              <a:rPr lang="cs-CZ" b="1" dirty="0">
                <a:solidFill>
                  <a:srgbClr val="C00000"/>
                </a:solidFill>
              </a:rPr>
            </a:br>
            <a:r>
              <a:rPr lang="cs-CZ" b="1" dirty="0">
                <a:solidFill>
                  <a:srgbClr val="C00000"/>
                </a:solidFill>
              </a:rPr>
              <a:t>4. Vinný lístek (2)</a:t>
            </a:r>
            <a:r>
              <a:rPr lang="cs-CZ" dirty="0"/>
              <a:t/>
            </a:r>
            <a:br>
              <a:rPr lang="cs-CZ" dirty="0"/>
            </a:br>
            <a:endParaRPr lang="cs-CZ"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836712"/>
            <a:ext cx="8244408" cy="6021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05459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764704"/>
          </a:xfrm>
        </p:spPr>
        <p:txBody>
          <a:bodyPr>
            <a:normAutofit fontScale="90000"/>
          </a:bodyPr>
          <a:lstStyle/>
          <a:p>
            <a:r>
              <a:rPr lang="cs-CZ" b="1" dirty="0">
                <a:solidFill>
                  <a:srgbClr val="C00000"/>
                </a:solidFill>
              </a:rPr>
              <a:t/>
            </a:r>
            <a:br>
              <a:rPr lang="cs-CZ" b="1" dirty="0">
                <a:solidFill>
                  <a:srgbClr val="C00000"/>
                </a:solidFill>
              </a:rPr>
            </a:br>
            <a:r>
              <a:rPr lang="cs-CZ" sz="4900" b="1" dirty="0">
                <a:solidFill>
                  <a:srgbClr val="C00000"/>
                </a:solidFill>
              </a:rPr>
              <a:t>4. Vinný lístek (3)</a:t>
            </a:r>
            <a:br>
              <a:rPr lang="cs-CZ" sz="4900" b="1" dirty="0">
                <a:solidFill>
                  <a:srgbClr val="C00000"/>
                </a:solidFill>
              </a:rPr>
            </a:br>
            <a:endParaRPr lang="cs-CZ" sz="4900" b="1" dirty="0">
              <a:solidFill>
                <a:srgbClr val="C00000"/>
              </a:solidFill>
            </a:endParaRPr>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6187" y="747783"/>
            <a:ext cx="3949591" cy="5201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5" y="620688"/>
            <a:ext cx="4735148" cy="6093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47155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08720"/>
          </a:xfrm>
        </p:spPr>
        <p:txBody>
          <a:bodyPr>
            <a:noAutofit/>
          </a:bodyPr>
          <a:lstStyle/>
          <a:p>
            <a:r>
              <a:rPr lang="cs-CZ" b="1" dirty="0">
                <a:solidFill>
                  <a:srgbClr val="C00000"/>
                </a:solidFill>
              </a:rPr>
              <a:t/>
            </a:r>
            <a:br>
              <a:rPr lang="cs-CZ" b="1" dirty="0">
                <a:solidFill>
                  <a:srgbClr val="C00000"/>
                </a:solidFill>
              </a:rPr>
            </a:br>
            <a:r>
              <a:rPr lang="cs-CZ" b="1" dirty="0">
                <a:solidFill>
                  <a:srgbClr val="C00000"/>
                </a:solidFill>
              </a:rPr>
              <a:t>4. Vinný lístek (4)</a:t>
            </a:r>
            <a:br>
              <a:rPr lang="cs-CZ" b="1" dirty="0">
                <a:solidFill>
                  <a:srgbClr val="C00000"/>
                </a:solidFill>
              </a:rPr>
            </a:br>
            <a:endParaRPr lang="cs-CZ" b="1" dirty="0">
              <a:solidFill>
                <a:srgbClr val="C00000"/>
              </a:solidFill>
            </a:endParaRPr>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908720"/>
            <a:ext cx="3600400" cy="5746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1512" y="692696"/>
            <a:ext cx="4392488" cy="6165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77358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08720"/>
          </a:xfrm>
        </p:spPr>
        <p:txBody>
          <a:bodyPr>
            <a:noAutofit/>
          </a:bodyPr>
          <a:lstStyle/>
          <a:p>
            <a:r>
              <a:rPr lang="cs-CZ" b="1" dirty="0">
                <a:solidFill>
                  <a:srgbClr val="C00000"/>
                </a:solidFill>
              </a:rPr>
              <a:t/>
            </a:r>
            <a:br>
              <a:rPr lang="cs-CZ" b="1" dirty="0">
                <a:solidFill>
                  <a:srgbClr val="C00000"/>
                </a:solidFill>
              </a:rPr>
            </a:br>
            <a:r>
              <a:rPr lang="pt-BR" b="1" dirty="0">
                <a:solidFill>
                  <a:srgbClr val="C00000"/>
                </a:solidFill>
              </a:rPr>
              <a:t>5. Ošetřování a skladování vína</a:t>
            </a:r>
            <a:r>
              <a:rPr lang="cs-CZ" b="1" dirty="0">
                <a:solidFill>
                  <a:srgbClr val="C00000"/>
                </a:solidFill>
              </a:rPr>
              <a:t> (1)</a:t>
            </a:r>
            <a:r>
              <a:rPr lang="pt-BR" b="1" dirty="0">
                <a:solidFill>
                  <a:srgbClr val="C00000"/>
                </a:solidFill>
              </a:rPr>
              <a:t/>
            </a:r>
            <a:br>
              <a:rPr lang="pt-BR" b="1" dirty="0">
                <a:solidFill>
                  <a:srgbClr val="C00000"/>
                </a:solidFill>
              </a:rPr>
            </a:br>
            <a:endParaRPr lang="cs-CZ" b="1" dirty="0">
              <a:solidFill>
                <a:srgbClr val="C00000"/>
              </a:solidFill>
            </a:endParaRPr>
          </a:p>
        </p:txBody>
      </p:sp>
      <p:sp>
        <p:nvSpPr>
          <p:cNvPr id="3" name="Zástupný symbol pro obsah 2"/>
          <p:cNvSpPr>
            <a:spLocks noGrp="1"/>
          </p:cNvSpPr>
          <p:nvPr>
            <p:ph idx="1"/>
          </p:nvPr>
        </p:nvSpPr>
        <p:spPr>
          <a:xfrm>
            <a:off x="0" y="980728"/>
            <a:ext cx="9144000" cy="5877272"/>
          </a:xfrm>
        </p:spPr>
        <p:txBody>
          <a:bodyPr>
            <a:normAutofit fontScale="25000" lnSpcReduction="20000"/>
          </a:bodyPr>
          <a:lstStyle/>
          <a:p>
            <a:pPr marL="0" indent="0">
              <a:buNone/>
            </a:pPr>
            <a:r>
              <a:rPr lang="cs-CZ" sz="9600" b="1" dirty="0">
                <a:solidFill>
                  <a:srgbClr val="C00000"/>
                </a:solidFill>
              </a:rPr>
              <a:t>Zásady pro správné skladování vína – podmínky:</a:t>
            </a:r>
          </a:p>
          <a:p>
            <a:pPr marL="0" indent="0">
              <a:buNone/>
            </a:pPr>
            <a:endParaRPr lang="cs-CZ" sz="9600" b="1" dirty="0">
              <a:solidFill>
                <a:srgbClr val="C00000"/>
              </a:solidFill>
            </a:endParaRPr>
          </a:p>
          <a:p>
            <a:pPr>
              <a:buFont typeface="Wingdings" panose="05000000000000000000" pitchFamily="2" charset="2"/>
              <a:buChar char="v"/>
            </a:pPr>
            <a:r>
              <a:rPr lang="cs-CZ" sz="8000" b="1" dirty="0"/>
              <a:t>Teplota</a:t>
            </a:r>
          </a:p>
          <a:p>
            <a:pPr lvl="1">
              <a:buFont typeface="Wingdings" panose="05000000000000000000" pitchFamily="2" charset="2"/>
              <a:buChar char="§"/>
            </a:pPr>
            <a:r>
              <a:rPr lang="cs-CZ" sz="6400" dirty="0"/>
              <a:t>ideální teplota pro skladování vína činí přibližně 12 až 13 stupňů Celsia, </a:t>
            </a:r>
          </a:p>
          <a:p>
            <a:pPr lvl="1">
              <a:buFont typeface="Wingdings" panose="05000000000000000000" pitchFamily="2" charset="2"/>
              <a:buChar char="§"/>
            </a:pPr>
            <a:r>
              <a:rPr lang="cs-CZ" sz="6400" dirty="0"/>
              <a:t>teplotní rozmezí může být širší, nicméně stálé a bez výkyvů,</a:t>
            </a:r>
          </a:p>
          <a:p>
            <a:pPr lvl="1">
              <a:buFont typeface="Wingdings" panose="05000000000000000000" pitchFamily="2" charset="2"/>
              <a:buChar char="§"/>
            </a:pPr>
            <a:r>
              <a:rPr lang="cs-CZ" sz="6400" dirty="0"/>
              <a:t>při vyšších teplotách víno rychleji zraje.</a:t>
            </a:r>
          </a:p>
          <a:p>
            <a:pPr>
              <a:buFont typeface="Wingdings" panose="05000000000000000000" pitchFamily="2" charset="2"/>
              <a:buChar char="v"/>
            </a:pPr>
            <a:r>
              <a:rPr lang="cs-CZ" sz="8000" b="1" dirty="0"/>
              <a:t>Světlo</a:t>
            </a:r>
          </a:p>
          <a:p>
            <a:pPr lvl="1">
              <a:buFont typeface="Wingdings" panose="05000000000000000000" pitchFamily="2" charset="2"/>
              <a:buChar char="§"/>
            </a:pPr>
            <a:r>
              <a:rPr lang="cs-CZ" sz="6000" dirty="0"/>
              <a:t>nevystavujeme přímému slunečnímu svitu, a proto skladujeme v temných a chladnějších prostorách (sklepy, sklady a vzdáleně od zdrojů tepla).</a:t>
            </a:r>
          </a:p>
          <a:p>
            <a:pPr>
              <a:buFont typeface="Wingdings" panose="05000000000000000000" pitchFamily="2" charset="2"/>
              <a:buChar char="v"/>
            </a:pPr>
            <a:r>
              <a:rPr lang="cs-CZ" sz="8000" b="1" dirty="0"/>
              <a:t>Vlhkost vzduchu</a:t>
            </a:r>
          </a:p>
          <a:p>
            <a:pPr lvl="1">
              <a:buFont typeface="Wingdings" panose="05000000000000000000" pitchFamily="2" charset="2"/>
              <a:buChar char="§"/>
            </a:pPr>
            <a:r>
              <a:rPr lang="cs-CZ" sz="6000" dirty="0"/>
              <a:t>příliš vlhkosti způsobuje vznik plísní, projevuje se i na vinětách,</a:t>
            </a:r>
          </a:p>
          <a:p>
            <a:pPr lvl="1">
              <a:buFont typeface="Wingdings" panose="05000000000000000000" pitchFamily="2" charset="2"/>
              <a:buChar char="§"/>
            </a:pPr>
            <a:r>
              <a:rPr lang="cs-CZ" sz="6000" dirty="0"/>
              <a:t>následkem suchého vzduchu se zase víno odpařuje, důraz kladen na důsledné uzavření nádob s vínem a tak udržování ideálního mikroklimatu pro vína,</a:t>
            </a:r>
          </a:p>
          <a:p>
            <a:pPr lvl="1">
              <a:buFont typeface="Wingdings" panose="05000000000000000000" pitchFamily="2" charset="2"/>
              <a:buChar char="§"/>
            </a:pPr>
            <a:r>
              <a:rPr lang="cs-CZ" sz="6000" dirty="0"/>
              <a:t>zlatou střední cestou je tak udržování vlhkosti v rozmezí 65 až 80 %.</a:t>
            </a:r>
          </a:p>
          <a:p>
            <a:pPr>
              <a:buFont typeface="Wingdings" panose="05000000000000000000" pitchFamily="2" charset="2"/>
              <a:buChar char="v"/>
            </a:pPr>
            <a:r>
              <a:rPr lang="cs-CZ" sz="8000" b="1" dirty="0"/>
              <a:t>Poloha vína</a:t>
            </a:r>
          </a:p>
          <a:p>
            <a:pPr lvl="1">
              <a:buFont typeface="Wingdings" panose="05000000000000000000" pitchFamily="2" charset="2"/>
              <a:buChar char="§"/>
            </a:pPr>
            <a:r>
              <a:rPr lang="cs-CZ" sz="6000" dirty="0"/>
              <a:t>lahvové víno musí být skladováno ve vodorovné poloze, čímž zamezíme přísunu vzduchu a zabráníme jeho oxidaci, tedy znehodnocení vína,</a:t>
            </a:r>
          </a:p>
          <a:p>
            <a:pPr lvl="1">
              <a:buFont typeface="Wingdings" panose="05000000000000000000" pitchFamily="2" charset="2"/>
              <a:buChar char="§"/>
            </a:pPr>
            <a:r>
              <a:rPr lang="cs-CZ" sz="6000" dirty="0"/>
              <a:t>korek zůstává vlhký, nevysychá.</a:t>
            </a:r>
          </a:p>
          <a:p>
            <a:pPr>
              <a:buFont typeface="Wingdings" panose="05000000000000000000" pitchFamily="2" charset="2"/>
              <a:buChar char="v"/>
            </a:pPr>
            <a:r>
              <a:rPr lang="cs-CZ" sz="8000" b="1" dirty="0"/>
              <a:t>Manipulace</a:t>
            </a:r>
          </a:p>
          <a:p>
            <a:pPr lvl="1">
              <a:buFont typeface="Wingdings" panose="05000000000000000000" pitchFamily="2" charset="2"/>
              <a:buChar char="§"/>
            </a:pPr>
            <a:r>
              <a:rPr lang="cs-CZ" sz="6000" dirty="0"/>
              <a:t>nakládáme s vínem citlivě a šetrně a pokud možno jej ušetříme větším otřesům, jež se mohou rovněž negativně projevit na jeho kvalitě.</a:t>
            </a:r>
          </a:p>
          <a:p>
            <a:pPr marL="0" indent="0">
              <a:buNone/>
            </a:pPr>
            <a:endParaRPr lang="cs-CZ" sz="6400" b="1" dirty="0">
              <a:solidFill>
                <a:srgbClr val="C00000"/>
              </a:solidFill>
            </a:endParaRPr>
          </a:p>
          <a:p>
            <a:endParaRPr lang="cs-CZ" sz="6400" dirty="0"/>
          </a:p>
          <a:p>
            <a:endParaRPr lang="cs-CZ" sz="64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5592" y="764704"/>
            <a:ext cx="1627187" cy="2236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76260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80728"/>
          </a:xfrm>
        </p:spPr>
        <p:txBody>
          <a:bodyPr/>
          <a:lstStyle/>
          <a:p>
            <a:r>
              <a:rPr lang="cs-CZ" b="1" dirty="0">
                <a:solidFill>
                  <a:srgbClr val="C00000"/>
                </a:solidFill>
              </a:rPr>
              <a:t>5. Ošetřování a skladování vína (2)</a:t>
            </a: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0168" y="3076914"/>
            <a:ext cx="2232248" cy="272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7446" y="3321165"/>
            <a:ext cx="4081977" cy="2377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bdélník 2"/>
          <p:cNvSpPr/>
          <p:nvPr/>
        </p:nvSpPr>
        <p:spPr>
          <a:xfrm>
            <a:off x="0" y="980728"/>
            <a:ext cx="8964488" cy="2339102"/>
          </a:xfrm>
          <a:prstGeom prst="rect">
            <a:avLst/>
          </a:prstGeom>
        </p:spPr>
        <p:txBody>
          <a:bodyPr wrap="square">
            <a:spAutoFit/>
          </a:bodyPr>
          <a:lstStyle/>
          <a:p>
            <a:r>
              <a:rPr lang="cs-CZ" sz="2000" b="1" dirty="0">
                <a:solidFill>
                  <a:srgbClr val="C00000"/>
                </a:solidFill>
              </a:rPr>
              <a:t>Při ošetřování a  manipulaci s vínem je nutné pamatovat vždy na: </a:t>
            </a:r>
          </a:p>
          <a:p>
            <a:pPr marL="285750" indent="-285750">
              <a:buFont typeface="Wingdings" panose="05000000000000000000" pitchFamily="2" charset="2"/>
              <a:buChar char="v"/>
            </a:pPr>
            <a:r>
              <a:rPr lang="cs-CZ" dirty="0"/>
              <a:t>naprostou čistotu jak sklepního, tak i pomocného nádobí a náčiní, </a:t>
            </a:r>
          </a:p>
          <a:p>
            <a:pPr marL="285750" indent="-285750">
              <a:buFont typeface="Wingdings" panose="05000000000000000000" pitchFamily="2" charset="2"/>
              <a:buChar char="v"/>
            </a:pPr>
            <a:r>
              <a:rPr lang="cs-CZ" dirty="0"/>
              <a:t>občasné čištění a vysířování prázdných sudů, </a:t>
            </a:r>
          </a:p>
          <a:p>
            <a:pPr marL="285750" indent="-285750">
              <a:buFont typeface="Wingdings" panose="05000000000000000000" pitchFamily="2" charset="2"/>
              <a:buChar char="v"/>
            </a:pPr>
            <a:r>
              <a:rPr lang="cs-CZ" dirty="0"/>
              <a:t>plnění vína do sudů a lahví až po důkladném prohlédnutí těchto nádob, </a:t>
            </a:r>
          </a:p>
          <a:p>
            <a:pPr marL="285750" indent="-285750">
              <a:buFont typeface="Wingdings" panose="05000000000000000000" pitchFamily="2" charset="2"/>
              <a:buChar char="v"/>
            </a:pPr>
            <a:r>
              <a:rPr lang="cs-CZ" dirty="0"/>
              <a:t>používání nových vypařených zátek. </a:t>
            </a:r>
          </a:p>
          <a:p>
            <a:endParaRPr lang="cs-CZ" dirty="0"/>
          </a:p>
          <a:p>
            <a:pPr algn="ctr"/>
            <a:r>
              <a:rPr lang="cs-CZ" b="1" dirty="0"/>
              <a:t>Budeme-li dbát těchto zásad, vyvarujeme se často nemilých následků </a:t>
            </a:r>
          </a:p>
          <a:p>
            <a:pPr algn="ctr"/>
            <a:r>
              <a:rPr lang="cs-CZ" b="1" dirty="0"/>
              <a:t>v podobě vzniklých vad či chorob vína.</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6397" y="3319830"/>
            <a:ext cx="1905000"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69248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08720"/>
          </a:xfrm>
        </p:spPr>
        <p:txBody>
          <a:bodyPr>
            <a:noAutofit/>
          </a:bodyPr>
          <a:lstStyle/>
          <a:p>
            <a:r>
              <a:rPr lang="pt-BR" b="1" dirty="0">
                <a:solidFill>
                  <a:srgbClr val="C00000"/>
                </a:solidFill>
              </a:rPr>
              <a:t>5. Ošetřování a skladování vína (</a:t>
            </a:r>
            <a:r>
              <a:rPr lang="cs-CZ" b="1" dirty="0">
                <a:solidFill>
                  <a:srgbClr val="C00000"/>
                </a:solidFill>
              </a:rPr>
              <a:t>3</a:t>
            </a:r>
            <a:r>
              <a:rPr lang="pt-BR" b="1" dirty="0">
                <a:solidFill>
                  <a:srgbClr val="C00000"/>
                </a:solidFill>
              </a:rPr>
              <a:t>)</a:t>
            </a:r>
            <a:endParaRPr lang="cs-CZ" b="1" dirty="0">
              <a:solidFill>
                <a:srgbClr val="C00000"/>
              </a:solidFill>
            </a:endParaRPr>
          </a:p>
        </p:txBody>
      </p:sp>
      <p:sp>
        <p:nvSpPr>
          <p:cNvPr id="3" name="Zástupný symbol pro obsah 2"/>
          <p:cNvSpPr>
            <a:spLocks noGrp="1"/>
          </p:cNvSpPr>
          <p:nvPr>
            <p:ph idx="1"/>
          </p:nvPr>
        </p:nvSpPr>
        <p:spPr>
          <a:xfrm>
            <a:off x="0" y="980728"/>
            <a:ext cx="9144000" cy="5877272"/>
          </a:xfrm>
        </p:spPr>
        <p:txBody>
          <a:bodyPr>
            <a:normAutofit/>
          </a:bodyPr>
          <a:lstStyle/>
          <a:p>
            <a:pPr marL="0" indent="0">
              <a:buNone/>
            </a:pPr>
            <a:r>
              <a:rPr lang="cs-CZ" sz="3000" b="1" dirty="0">
                <a:solidFill>
                  <a:srgbClr val="C00000"/>
                </a:solidFill>
              </a:rPr>
              <a:t>Proč si archivovat víno? Zde jsou 3 důvody:</a:t>
            </a:r>
          </a:p>
          <a:p>
            <a:pPr marL="0" indent="0">
              <a:buNone/>
            </a:pPr>
            <a:endParaRPr lang="cs-CZ" sz="1800" dirty="0"/>
          </a:p>
          <a:p>
            <a:pPr>
              <a:buAutoNum type="arabicPeriod"/>
            </a:pPr>
            <a:r>
              <a:rPr lang="cs-CZ" sz="1800" dirty="0"/>
              <a:t>Máme operativní zásobu rozličných druhů vín </a:t>
            </a:r>
            <a:r>
              <a:rPr lang="cs-CZ" sz="1800" b="1" dirty="0"/>
              <a:t>pro různé příležitosti a použití</a:t>
            </a:r>
            <a:r>
              <a:rPr lang="cs-CZ" sz="1800" dirty="0"/>
              <a:t>, což se               v provozu s rostoucím zájmem o kvalitní vína pro stále náročnější klientelu může hodit.</a:t>
            </a:r>
          </a:p>
          <a:p>
            <a:endParaRPr lang="cs-CZ" sz="1800" dirty="0"/>
          </a:p>
          <a:p>
            <a:pPr marL="0" indent="0">
              <a:buNone/>
            </a:pPr>
            <a:r>
              <a:rPr lang="cs-CZ" sz="1800" dirty="0"/>
              <a:t>2. Každé kvalitní víno má svůj </a:t>
            </a:r>
            <a:r>
              <a:rPr lang="cs-CZ" sz="1800" b="1" dirty="0"/>
              <a:t>unikátní charakter </a:t>
            </a:r>
            <a:r>
              <a:rPr lang="cs-CZ" sz="1800" dirty="0"/>
              <a:t>daný ročníkem, odrůdou, původem a také </a:t>
            </a:r>
          </a:p>
          <a:p>
            <a:pPr marL="0" indent="0">
              <a:buNone/>
            </a:pPr>
            <a:r>
              <a:rPr lang="cs-CZ" sz="1800" dirty="0"/>
              <a:t>    "rukopisem vinaře". Pokud narazíme na víno, které nám obzvlášť chutná, je velkým potěšením </a:t>
            </a:r>
          </a:p>
          <a:p>
            <a:pPr marL="0" indent="0">
              <a:buNone/>
            </a:pPr>
            <a:r>
              <a:rPr lang="cs-CZ" sz="1800" dirty="0"/>
              <a:t>     mít tohoto vína více láhví a mít možnost víno nabízet a degustovat v různých fázích zrání.</a:t>
            </a:r>
          </a:p>
          <a:p>
            <a:endParaRPr lang="cs-CZ" sz="1800" dirty="0"/>
          </a:p>
          <a:p>
            <a:pPr marL="0" indent="0">
              <a:buNone/>
            </a:pPr>
            <a:r>
              <a:rPr lang="cs-CZ" sz="1800" dirty="0"/>
              <a:t>3. Přestože u nás není investování do vína příliš rozšířeno, je velmi potěšitelné sledovat, když  </a:t>
            </a:r>
          </a:p>
          <a:p>
            <a:pPr marL="0" indent="0">
              <a:buNone/>
            </a:pPr>
            <a:r>
              <a:rPr lang="cs-CZ" sz="1800" b="1" dirty="0"/>
              <a:t>    hodnota dobře nakoupeného vína stoupá</a:t>
            </a:r>
            <a:r>
              <a:rPr lang="cs-CZ" sz="1800" dirty="0"/>
              <a:t>. Ne vždy ovšem platí známé přísloví, že nejlepší   </a:t>
            </a:r>
          </a:p>
          <a:p>
            <a:pPr marL="0" indent="0">
              <a:buNone/>
            </a:pPr>
            <a:r>
              <a:rPr lang="cs-CZ" sz="1800" dirty="0"/>
              <a:t>    jsou mladé ženy a stará vína. Současným trendem je konzumovat většinu vín relativně </a:t>
            </a:r>
          </a:p>
          <a:p>
            <a:pPr marL="0" indent="0">
              <a:buNone/>
            </a:pPr>
            <a:r>
              <a:rPr lang="cs-CZ" sz="1800" dirty="0"/>
              <a:t>    mladých, tj. 1 - 3 roky po sklizni.</a:t>
            </a:r>
          </a:p>
          <a:p>
            <a:pPr marL="0" indent="0">
              <a:buNone/>
            </a:pPr>
            <a:endParaRPr lang="cs-CZ" dirty="0"/>
          </a:p>
          <a:p>
            <a:endParaRPr lang="cs-CZ" dirty="0"/>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5147446"/>
            <a:ext cx="2559943" cy="1700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13295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3"/>
            <a:ext cx="9144000" cy="980725"/>
          </a:xfrm>
        </p:spPr>
        <p:txBody>
          <a:bodyPr>
            <a:normAutofit/>
          </a:bodyPr>
          <a:lstStyle/>
          <a:p>
            <a:pPr algn="ctr"/>
            <a:r>
              <a:rPr lang="cs-CZ" sz="5400" b="1" dirty="0" err="1">
                <a:solidFill>
                  <a:srgbClr val="C00000"/>
                </a:solidFill>
              </a:rPr>
              <a:t>Sommeliérův</a:t>
            </a:r>
            <a:r>
              <a:rPr lang="cs-CZ" sz="5400" b="1" dirty="0">
                <a:solidFill>
                  <a:srgbClr val="C00000"/>
                </a:solidFill>
              </a:rPr>
              <a:t>  inventář</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3105" y="920995"/>
            <a:ext cx="1400175"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4000883"/>
            <a:ext cx="1440160" cy="283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380" y="3449396"/>
            <a:ext cx="850106"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720" y="3645024"/>
            <a:ext cx="1907108" cy="270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6486" y="2328248"/>
            <a:ext cx="1728788" cy="1996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6536" y="1313216"/>
            <a:ext cx="1674924" cy="287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46963" y="3355594"/>
            <a:ext cx="1828443" cy="2783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16536" y="4757882"/>
            <a:ext cx="1921669"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09240" y="971437"/>
            <a:ext cx="3093472" cy="2547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93498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764704"/>
          </a:xfrm>
        </p:spPr>
        <p:txBody>
          <a:bodyPr>
            <a:normAutofit fontScale="90000"/>
          </a:bodyPr>
          <a:lstStyle/>
          <a:p>
            <a:r>
              <a:rPr lang="cs-CZ" b="1" dirty="0">
                <a:solidFill>
                  <a:srgbClr val="C00000"/>
                </a:solidFill>
              </a:rPr>
              <a:t/>
            </a:r>
            <a:br>
              <a:rPr lang="cs-CZ" b="1" dirty="0">
                <a:solidFill>
                  <a:srgbClr val="C00000"/>
                </a:solidFill>
              </a:rPr>
            </a:br>
            <a:r>
              <a:rPr lang="pt-BR" sz="4900" b="1" dirty="0">
                <a:solidFill>
                  <a:srgbClr val="C00000"/>
                </a:solidFill>
              </a:rPr>
              <a:t>5. Ošetřování a skladování vína (</a:t>
            </a:r>
            <a:r>
              <a:rPr lang="cs-CZ" sz="4900" b="1" dirty="0">
                <a:solidFill>
                  <a:srgbClr val="C00000"/>
                </a:solidFill>
              </a:rPr>
              <a:t>4</a:t>
            </a:r>
            <a:r>
              <a:rPr lang="pt-BR" sz="4900" b="1" dirty="0">
                <a:solidFill>
                  <a:srgbClr val="C00000"/>
                </a:solidFill>
              </a:rPr>
              <a:t>)</a:t>
            </a:r>
            <a:r>
              <a:rPr lang="cs-CZ" sz="4900" b="1" dirty="0">
                <a:solidFill>
                  <a:srgbClr val="C00000"/>
                </a:solidFill>
              </a:rPr>
              <a:t/>
            </a:r>
            <a:br>
              <a:rPr lang="cs-CZ" sz="4900" b="1" dirty="0">
                <a:solidFill>
                  <a:srgbClr val="C00000"/>
                </a:solidFill>
              </a:rPr>
            </a:br>
            <a:endParaRPr lang="cs-CZ" sz="4900" b="1" dirty="0">
              <a:solidFill>
                <a:srgbClr val="C00000"/>
              </a:solidFill>
            </a:endParaRPr>
          </a:p>
        </p:txBody>
      </p:sp>
      <p:sp>
        <p:nvSpPr>
          <p:cNvPr id="3" name="Zástupný symbol pro obsah 2"/>
          <p:cNvSpPr>
            <a:spLocks noGrp="1"/>
          </p:cNvSpPr>
          <p:nvPr>
            <p:ph idx="1"/>
          </p:nvPr>
        </p:nvSpPr>
        <p:spPr>
          <a:xfrm>
            <a:off x="0" y="1052736"/>
            <a:ext cx="9144000" cy="5805264"/>
          </a:xfrm>
        </p:spPr>
        <p:txBody>
          <a:bodyPr>
            <a:normAutofit/>
          </a:bodyPr>
          <a:lstStyle/>
          <a:p>
            <a:pPr marL="0" indent="0">
              <a:buNone/>
            </a:pPr>
            <a:r>
              <a:rPr lang="cs-CZ" b="1" dirty="0">
                <a:solidFill>
                  <a:srgbClr val="C00000"/>
                </a:solidFill>
              </a:rPr>
              <a:t>Nemoci a vady vína </a:t>
            </a:r>
          </a:p>
          <a:p>
            <a:pPr marL="0" indent="0">
              <a:buNone/>
            </a:pPr>
            <a:endParaRPr lang="cs-CZ" b="1" dirty="0">
              <a:solidFill>
                <a:srgbClr val="C00000"/>
              </a:solidFill>
            </a:endParaRPr>
          </a:p>
          <a:p>
            <a:pPr>
              <a:buFont typeface="Wingdings" panose="05000000000000000000" pitchFamily="2" charset="2"/>
              <a:buChar char="v"/>
            </a:pPr>
            <a:r>
              <a:rPr lang="cs-CZ" sz="1900" dirty="0"/>
              <a:t>zpravidla vznikají </a:t>
            </a:r>
            <a:r>
              <a:rPr lang="cs-CZ" sz="1900" b="1" dirty="0"/>
              <a:t>špatnou výrobní technologií</a:t>
            </a:r>
            <a:r>
              <a:rPr lang="cs-CZ" sz="1900" dirty="0"/>
              <a:t>,</a:t>
            </a:r>
          </a:p>
          <a:p>
            <a:pPr>
              <a:buFont typeface="Wingdings" panose="05000000000000000000" pitchFamily="2" charset="2"/>
              <a:buChar char="v"/>
            </a:pPr>
            <a:r>
              <a:rPr lang="cs-CZ" sz="1900" dirty="0"/>
              <a:t>některé vzniknou vlivem špatných skladovacích podmínek nebo </a:t>
            </a:r>
            <a:r>
              <a:rPr lang="cs-CZ" sz="1900" b="1" dirty="0"/>
              <a:t>nešetrné manipulace</a:t>
            </a:r>
            <a:r>
              <a:rPr lang="cs-CZ" sz="1900" dirty="0"/>
              <a:t>, </a:t>
            </a:r>
          </a:p>
          <a:p>
            <a:pPr>
              <a:buFont typeface="Wingdings" panose="05000000000000000000" pitchFamily="2" charset="2"/>
              <a:buChar char="v"/>
            </a:pPr>
            <a:r>
              <a:rPr lang="cs-CZ" sz="1900" dirty="0"/>
              <a:t>jsou způsobené </a:t>
            </a:r>
            <a:r>
              <a:rPr lang="cs-CZ" sz="1900" b="1" dirty="0"/>
              <a:t>mikroorganismy</a:t>
            </a:r>
            <a:r>
              <a:rPr lang="cs-CZ" sz="1900" dirty="0"/>
              <a:t>, hlavně bakteriemi, které dokáží víno ve velmi krátkém čase znehodnotit,</a:t>
            </a:r>
          </a:p>
          <a:p>
            <a:pPr>
              <a:buFont typeface="Wingdings" panose="05000000000000000000" pitchFamily="2" charset="2"/>
              <a:buChar char="v"/>
            </a:pPr>
            <a:r>
              <a:rPr lang="cs-CZ" sz="1900" b="1" dirty="0"/>
              <a:t>prevenci a ochranu </a:t>
            </a:r>
            <a:r>
              <a:rPr lang="cs-CZ" sz="1900" dirty="0"/>
              <a:t>před chorobami vína zajistí důsledná hygiena a sanitace technologického procesu včetně výrobních prostor, správná dávka oxidu siřičitého         ve víně a včasné doplňování nádob,</a:t>
            </a:r>
          </a:p>
          <a:p>
            <a:pPr>
              <a:buFont typeface="Wingdings" panose="05000000000000000000" pitchFamily="2" charset="2"/>
              <a:buChar char="v"/>
            </a:pPr>
            <a:r>
              <a:rPr lang="cs-CZ" sz="1900" dirty="0"/>
              <a:t>některé vady lze odstranit, jiné nikoliv.</a:t>
            </a:r>
          </a:p>
          <a:p>
            <a:pPr>
              <a:buFont typeface="Wingdings" panose="05000000000000000000" pitchFamily="2" charset="2"/>
              <a:buChar char="v"/>
            </a:pPr>
            <a:endParaRPr lang="cs-CZ" dirty="0"/>
          </a:p>
          <a:p>
            <a:endParaRPr lang="cs-CZ"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8848" y="4941168"/>
            <a:ext cx="2882164"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5768" y="4221088"/>
            <a:ext cx="2088232"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248" y="620688"/>
            <a:ext cx="1508821"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968" y="4653136"/>
            <a:ext cx="2619375"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61833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0"/>
            <a:ext cx="9036496" cy="1417638"/>
          </a:xfrm>
        </p:spPr>
        <p:txBody>
          <a:bodyPr>
            <a:normAutofit fontScale="90000"/>
          </a:bodyPr>
          <a:lstStyle/>
          <a:p>
            <a:r>
              <a:rPr lang="pt-BR" b="1" dirty="0">
                <a:solidFill>
                  <a:srgbClr val="C00000"/>
                </a:solidFill>
              </a:rPr>
              <a:t>5. Ošetřování a skladování vína (</a:t>
            </a:r>
            <a:r>
              <a:rPr lang="cs-CZ" b="1" dirty="0">
                <a:solidFill>
                  <a:srgbClr val="C00000"/>
                </a:solidFill>
              </a:rPr>
              <a:t>5</a:t>
            </a:r>
            <a:r>
              <a:rPr lang="pt-BR" b="1" dirty="0">
                <a:solidFill>
                  <a:srgbClr val="C00000"/>
                </a:solidFill>
              </a:rPr>
              <a:t>)</a:t>
            </a:r>
            <a:br>
              <a:rPr lang="pt-BR" b="1" dirty="0">
                <a:solidFill>
                  <a:srgbClr val="C00000"/>
                </a:solidFill>
              </a:rPr>
            </a:br>
            <a:endParaRPr lang="cs-CZ" b="1" dirty="0">
              <a:solidFill>
                <a:srgbClr val="C00000"/>
              </a:solidFill>
            </a:endParaRPr>
          </a:p>
        </p:txBody>
      </p:sp>
      <p:sp>
        <p:nvSpPr>
          <p:cNvPr id="3" name="Zástupný symbol pro obsah 2"/>
          <p:cNvSpPr>
            <a:spLocks noGrp="1"/>
          </p:cNvSpPr>
          <p:nvPr>
            <p:ph idx="1"/>
          </p:nvPr>
        </p:nvSpPr>
        <p:spPr>
          <a:xfrm>
            <a:off x="0" y="980728"/>
            <a:ext cx="9144000" cy="5877272"/>
          </a:xfrm>
        </p:spPr>
        <p:txBody>
          <a:bodyPr>
            <a:normAutofit fontScale="62500" lnSpcReduction="20000"/>
          </a:bodyPr>
          <a:lstStyle/>
          <a:p>
            <a:pPr marL="0" indent="0">
              <a:buNone/>
            </a:pPr>
            <a:r>
              <a:rPr lang="cs-CZ" sz="4000" b="1" dirty="0">
                <a:solidFill>
                  <a:srgbClr val="C00000"/>
                </a:solidFill>
              </a:rPr>
              <a:t>Nemoci a vady vína</a:t>
            </a:r>
          </a:p>
          <a:p>
            <a:pPr marL="0" indent="0">
              <a:buNone/>
            </a:pPr>
            <a:endParaRPr lang="cs-CZ" sz="4000" b="1" dirty="0">
              <a:solidFill>
                <a:srgbClr val="C00000"/>
              </a:solidFill>
            </a:endParaRPr>
          </a:p>
          <a:p>
            <a:pPr marL="0" indent="0">
              <a:buNone/>
            </a:pPr>
            <a:r>
              <a:rPr lang="cs-CZ" b="1" dirty="0"/>
              <a:t>Těkavé, zoctovatělé víno</a:t>
            </a:r>
          </a:p>
          <a:p>
            <a:pPr>
              <a:buFont typeface="Wingdings" panose="05000000000000000000" pitchFamily="2" charset="2"/>
              <a:buChar char="v"/>
            </a:pPr>
            <a:r>
              <a:rPr lang="cs-CZ" dirty="0"/>
              <a:t>poznáme tak, že bude vonět po octu a bude mít octový, případně acetonový charakter a na patře ucítíme štiplavý pocit,</a:t>
            </a:r>
          </a:p>
          <a:p>
            <a:pPr>
              <a:buFont typeface="Wingdings" panose="05000000000000000000" pitchFamily="2" charset="2"/>
              <a:buChar char="v"/>
            </a:pPr>
            <a:r>
              <a:rPr lang="cs-CZ" dirty="0"/>
              <a:t>tuto vadu způsobuje kyselina octová a v ní obsažené sloučeniny </a:t>
            </a:r>
            <a:r>
              <a:rPr lang="cs-CZ" dirty="0" err="1"/>
              <a:t>etylacetátu</a:t>
            </a:r>
            <a:r>
              <a:rPr lang="cs-CZ" dirty="0"/>
              <a:t>, který vzniká vinou octových bakterií a jsou obsaženy jak ve vzduchu, tak ve víně.</a:t>
            </a:r>
          </a:p>
          <a:p>
            <a:pPr>
              <a:buFont typeface="Wingdings" panose="05000000000000000000" pitchFamily="2" charset="2"/>
              <a:buChar char="v"/>
            </a:pPr>
            <a:endParaRPr lang="cs-CZ" dirty="0"/>
          </a:p>
          <a:p>
            <a:pPr marL="0" indent="0">
              <a:buNone/>
            </a:pPr>
            <a:r>
              <a:rPr lang="cs-CZ" b="1" dirty="0"/>
              <a:t>Přesířené víno</a:t>
            </a:r>
          </a:p>
          <a:p>
            <a:pPr>
              <a:buFont typeface="Wingdings" panose="05000000000000000000" pitchFamily="2" charset="2"/>
              <a:buChar char="v"/>
            </a:pPr>
            <a:r>
              <a:rPr lang="cs-CZ" dirty="0"/>
              <a:t>charakterizuje ho ostrý až štiplavý zápach, který zapáchá po právě škrtnuté sirce,</a:t>
            </a:r>
          </a:p>
          <a:p>
            <a:pPr>
              <a:buFont typeface="Wingdings" panose="05000000000000000000" pitchFamily="2" charset="2"/>
              <a:buChar char="v"/>
            </a:pPr>
            <a:r>
              <a:rPr lang="cs-CZ" dirty="0"/>
              <a:t>oxid siřičitý se používá ve vinařství hlavně díky svým antioxidačním a konzervačním účinků, bez kterých by bylo víno mdlé, unavené a nemělo by dlouhou životnost,</a:t>
            </a:r>
          </a:p>
          <a:p>
            <a:pPr>
              <a:buFont typeface="Wingdings" panose="05000000000000000000" pitchFamily="2" charset="2"/>
              <a:buChar char="v"/>
            </a:pPr>
            <a:r>
              <a:rPr lang="cs-CZ" dirty="0"/>
              <a:t>pokud víno moc zasíříme, tak bude tato sirnatost velmi znatelná ve vlastnostech vína,</a:t>
            </a:r>
          </a:p>
          <a:p>
            <a:pPr>
              <a:buFont typeface="Wingdings" panose="05000000000000000000" pitchFamily="2" charset="2"/>
              <a:buChar char="v"/>
            </a:pPr>
            <a:r>
              <a:rPr lang="cs-CZ" dirty="0"/>
              <a:t>takovéto víno může být dokonce nebezpečné pro alergiky a astmatiky jelikož může vyvolat alergickou reakci.</a:t>
            </a:r>
          </a:p>
          <a:p>
            <a:endParaRPr lang="cs-CZ" dirty="0"/>
          </a:p>
        </p:txBody>
      </p:sp>
    </p:spTree>
    <p:extLst>
      <p:ext uri="{BB962C8B-B14F-4D97-AF65-F5344CB8AC3E}">
        <p14:creationId xmlns:p14="http://schemas.microsoft.com/office/powerpoint/2010/main" val="41760919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08720"/>
          </a:xfrm>
        </p:spPr>
        <p:txBody>
          <a:bodyPr>
            <a:normAutofit fontScale="90000"/>
          </a:bodyPr>
          <a:lstStyle/>
          <a:p>
            <a:r>
              <a:rPr lang="cs-CZ" b="1" dirty="0">
                <a:solidFill>
                  <a:srgbClr val="C00000"/>
                </a:solidFill>
              </a:rPr>
              <a:t/>
            </a:r>
            <a:br>
              <a:rPr lang="cs-CZ" b="1" dirty="0">
                <a:solidFill>
                  <a:srgbClr val="C00000"/>
                </a:solidFill>
              </a:rPr>
            </a:br>
            <a:r>
              <a:rPr lang="pt-BR" b="1" dirty="0">
                <a:solidFill>
                  <a:srgbClr val="C00000"/>
                </a:solidFill>
              </a:rPr>
              <a:t>5. Ošetřování a skladování vína (</a:t>
            </a:r>
            <a:r>
              <a:rPr lang="cs-CZ" b="1" dirty="0">
                <a:solidFill>
                  <a:srgbClr val="C00000"/>
                </a:solidFill>
              </a:rPr>
              <a:t>6</a:t>
            </a:r>
            <a:r>
              <a:rPr lang="pt-BR" b="1" dirty="0">
                <a:solidFill>
                  <a:srgbClr val="C00000"/>
                </a:solidFill>
              </a:rPr>
              <a:t>)</a:t>
            </a:r>
            <a:br>
              <a:rPr lang="pt-BR" b="1" dirty="0">
                <a:solidFill>
                  <a:srgbClr val="C00000"/>
                </a:solidFill>
              </a:rPr>
            </a:br>
            <a:endParaRPr lang="cs-CZ" b="1" dirty="0">
              <a:solidFill>
                <a:srgbClr val="C00000"/>
              </a:solidFill>
            </a:endParaRPr>
          </a:p>
        </p:txBody>
      </p:sp>
      <p:sp>
        <p:nvSpPr>
          <p:cNvPr id="3" name="Zástupný symbol pro obsah 2"/>
          <p:cNvSpPr>
            <a:spLocks noGrp="1"/>
          </p:cNvSpPr>
          <p:nvPr>
            <p:ph idx="1"/>
          </p:nvPr>
        </p:nvSpPr>
        <p:spPr>
          <a:xfrm>
            <a:off x="0" y="1124744"/>
            <a:ext cx="9144000" cy="5733256"/>
          </a:xfrm>
        </p:spPr>
        <p:txBody>
          <a:bodyPr>
            <a:normAutofit fontScale="62500" lnSpcReduction="20000"/>
          </a:bodyPr>
          <a:lstStyle/>
          <a:p>
            <a:pPr marL="0" indent="0">
              <a:buNone/>
            </a:pPr>
            <a:r>
              <a:rPr lang="cs-CZ" sz="4000" b="1" dirty="0">
                <a:solidFill>
                  <a:srgbClr val="C00000"/>
                </a:solidFill>
              </a:rPr>
              <a:t>Nemoci a vady vína</a:t>
            </a:r>
          </a:p>
          <a:p>
            <a:pPr marL="0" indent="0">
              <a:buNone/>
            </a:pPr>
            <a:endParaRPr lang="cs-CZ" dirty="0"/>
          </a:p>
          <a:p>
            <a:pPr marL="0" indent="0">
              <a:buNone/>
            </a:pPr>
            <a:r>
              <a:rPr lang="cs-CZ" b="1" dirty="0"/>
              <a:t>Korkové víno</a:t>
            </a:r>
          </a:p>
          <a:p>
            <a:pPr>
              <a:buFont typeface="Wingdings" panose="05000000000000000000" pitchFamily="2" charset="2"/>
              <a:buChar char="v"/>
            </a:pPr>
            <a:r>
              <a:rPr lang="cs-CZ" dirty="0"/>
              <a:t>obsahuje sloučeninu </a:t>
            </a:r>
            <a:r>
              <a:rPr lang="cs-CZ" dirty="0" err="1"/>
              <a:t>trichloroanisol</a:t>
            </a:r>
            <a:r>
              <a:rPr lang="cs-CZ" dirty="0"/>
              <a:t> (TCA), díky, které má víno zatuchlou chuť,</a:t>
            </a:r>
          </a:p>
          <a:p>
            <a:pPr>
              <a:buFont typeface="Wingdings" panose="05000000000000000000" pitchFamily="2" charset="2"/>
              <a:buChar char="v"/>
            </a:pPr>
            <a:r>
              <a:rPr lang="cs-CZ" dirty="0"/>
              <a:t>takové víno není nebezpečné, ale je nepitelné,</a:t>
            </a:r>
          </a:p>
          <a:p>
            <a:pPr>
              <a:buFont typeface="Wingdings" panose="05000000000000000000" pitchFamily="2" charset="2"/>
              <a:buChar char="v"/>
            </a:pPr>
            <a:r>
              <a:rPr lang="cs-CZ" dirty="0"/>
              <a:t>tyto vady vznikají korku, který je napaden plísní anebo může k takové situaci dojít špatnými nečistými dubovými sudy.</a:t>
            </a:r>
          </a:p>
          <a:p>
            <a:pPr marL="0" indent="0">
              <a:buNone/>
            </a:pPr>
            <a:endParaRPr lang="cs-CZ" dirty="0"/>
          </a:p>
          <a:p>
            <a:pPr marL="0" indent="0">
              <a:buNone/>
            </a:pPr>
            <a:r>
              <a:rPr lang="cs-CZ" b="1" dirty="0"/>
              <a:t>Zoxidované víno</a:t>
            </a:r>
          </a:p>
          <a:p>
            <a:pPr>
              <a:buFont typeface="Wingdings" panose="05000000000000000000" pitchFamily="2" charset="2"/>
              <a:buChar char="v"/>
            </a:pPr>
            <a:r>
              <a:rPr lang="cs-CZ" dirty="0"/>
              <a:t>poznáme lehce u mladých bílých vín podle růžovo-oranžového nádechu, do hněda budou zbarvená červená vína,</a:t>
            </a:r>
          </a:p>
          <a:p>
            <a:pPr>
              <a:buFont typeface="Wingdings" panose="05000000000000000000" pitchFamily="2" charset="2"/>
              <a:buChar char="v"/>
            </a:pPr>
            <a:r>
              <a:rPr lang="cs-CZ" dirty="0"/>
              <a:t>takové víno má vysoký obsah těkavých kyselin, které jsou ve vůni snadno rozpoznatelné (zápach po octu nebo acetonu),</a:t>
            </a:r>
          </a:p>
          <a:p>
            <a:pPr>
              <a:buFont typeface="Wingdings" panose="05000000000000000000" pitchFamily="2" charset="2"/>
              <a:buChar char="v"/>
            </a:pPr>
            <a:r>
              <a:rPr lang="cs-CZ" dirty="0"/>
              <a:t>na patře ucítíme mdlou a nepříjemnou chuť,</a:t>
            </a:r>
          </a:p>
          <a:p>
            <a:pPr>
              <a:buFont typeface="Wingdings" panose="05000000000000000000" pitchFamily="2" charset="2"/>
              <a:buChar char="v"/>
            </a:pPr>
            <a:r>
              <a:rPr lang="cs-CZ" dirty="0"/>
              <a:t>takové víno je přestárlé, mrtvé,</a:t>
            </a:r>
          </a:p>
          <a:p>
            <a:pPr>
              <a:buFont typeface="Wingdings" panose="05000000000000000000" pitchFamily="2" charset="2"/>
              <a:buChar char="v"/>
            </a:pPr>
            <a:r>
              <a:rPr lang="cs-CZ" dirty="0"/>
              <a:t>reakce kyslíku s dalšími aspekty způsobuje oxidaci,</a:t>
            </a:r>
          </a:p>
          <a:p>
            <a:pPr>
              <a:buFont typeface="Wingdings" panose="05000000000000000000" pitchFamily="2" charset="2"/>
              <a:buChar char="v"/>
            </a:pPr>
            <a:r>
              <a:rPr lang="cs-CZ" dirty="0"/>
              <a:t>oxidace vzniká v tanku, sudu nebo při lahvování pokud špatně doléhá zátka.</a:t>
            </a:r>
          </a:p>
          <a:p>
            <a:endParaRPr lang="cs-CZ" dirty="0"/>
          </a:p>
        </p:txBody>
      </p:sp>
    </p:spTree>
    <p:extLst>
      <p:ext uri="{BB962C8B-B14F-4D97-AF65-F5344CB8AC3E}">
        <p14:creationId xmlns:p14="http://schemas.microsoft.com/office/powerpoint/2010/main" val="41347431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0"/>
            <a:ext cx="9036496" cy="1417638"/>
          </a:xfrm>
        </p:spPr>
        <p:txBody>
          <a:bodyPr>
            <a:normAutofit fontScale="90000"/>
          </a:bodyPr>
          <a:lstStyle/>
          <a:p>
            <a:r>
              <a:rPr lang="pt-BR" b="1" dirty="0">
                <a:solidFill>
                  <a:srgbClr val="C00000"/>
                </a:solidFill>
              </a:rPr>
              <a:t>5. Ošetřování a skladování vína (</a:t>
            </a:r>
            <a:r>
              <a:rPr lang="cs-CZ" b="1" dirty="0">
                <a:solidFill>
                  <a:srgbClr val="C00000"/>
                </a:solidFill>
              </a:rPr>
              <a:t>7</a:t>
            </a:r>
            <a:r>
              <a:rPr lang="pt-BR" b="1" dirty="0">
                <a:solidFill>
                  <a:srgbClr val="C00000"/>
                </a:solidFill>
              </a:rPr>
              <a:t>)</a:t>
            </a:r>
            <a:br>
              <a:rPr lang="pt-BR" b="1" dirty="0">
                <a:solidFill>
                  <a:srgbClr val="C00000"/>
                </a:solidFill>
              </a:rPr>
            </a:br>
            <a:endParaRPr lang="cs-CZ" b="1" dirty="0">
              <a:solidFill>
                <a:srgbClr val="C00000"/>
              </a:solidFill>
            </a:endParaRPr>
          </a:p>
        </p:txBody>
      </p:sp>
      <p:sp>
        <p:nvSpPr>
          <p:cNvPr id="3" name="Zástupný symbol pro obsah 2"/>
          <p:cNvSpPr>
            <a:spLocks noGrp="1"/>
          </p:cNvSpPr>
          <p:nvPr>
            <p:ph idx="1"/>
          </p:nvPr>
        </p:nvSpPr>
        <p:spPr>
          <a:xfrm>
            <a:off x="0" y="1412776"/>
            <a:ext cx="9144000" cy="5445224"/>
          </a:xfrm>
        </p:spPr>
        <p:txBody>
          <a:bodyPr>
            <a:normAutofit fontScale="70000" lnSpcReduction="20000"/>
          </a:bodyPr>
          <a:lstStyle/>
          <a:p>
            <a:pPr marL="0" indent="0">
              <a:buNone/>
            </a:pPr>
            <a:r>
              <a:rPr lang="cs-CZ" sz="3600" b="1" dirty="0">
                <a:solidFill>
                  <a:srgbClr val="C00000"/>
                </a:solidFill>
              </a:rPr>
              <a:t>Nemoci a vady vína</a:t>
            </a:r>
          </a:p>
          <a:p>
            <a:pPr marL="0" indent="0">
              <a:buNone/>
            </a:pPr>
            <a:endParaRPr lang="cs-CZ" sz="3600" b="1" dirty="0">
              <a:solidFill>
                <a:srgbClr val="C00000"/>
              </a:solidFill>
            </a:endParaRPr>
          </a:p>
          <a:p>
            <a:pPr marL="0" indent="0">
              <a:buNone/>
            </a:pPr>
            <a:r>
              <a:rPr lang="cs-CZ" b="1" dirty="0"/>
              <a:t>Víno se sirkou</a:t>
            </a:r>
          </a:p>
          <a:p>
            <a:pPr>
              <a:buFont typeface="Wingdings" panose="05000000000000000000" pitchFamily="2" charset="2"/>
              <a:buChar char="v"/>
            </a:pPr>
            <a:r>
              <a:rPr lang="cs-CZ" dirty="0"/>
              <a:t>cítíme-li z vína pach zkažených vajec je takové víno cítit sirovodíkem,</a:t>
            </a:r>
          </a:p>
          <a:p>
            <a:pPr>
              <a:buFont typeface="Wingdings" panose="05000000000000000000" pitchFamily="2" charset="2"/>
              <a:buChar char="v"/>
            </a:pPr>
            <a:r>
              <a:rPr lang="cs-CZ" dirty="0"/>
              <a:t>sirovodík vzniká ve víně v průběhu kvašení díky činnosti kvasinek,</a:t>
            </a:r>
          </a:p>
          <a:p>
            <a:pPr>
              <a:buFont typeface="Wingdings" panose="05000000000000000000" pitchFamily="2" charset="2"/>
              <a:buChar char="v"/>
            </a:pPr>
            <a:r>
              <a:rPr lang="cs-CZ" dirty="0"/>
              <a:t>této vadě se dá předejít před lahvováním tak, že vinař víno včas ošetří.</a:t>
            </a:r>
          </a:p>
          <a:p>
            <a:pPr marL="0" indent="0">
              <a:buNone/>
            </a:pPr>
            <a:endParaRPr lang="cs-CZ" dirty="0"/>
          </a:p>
          <a:p>
            <a:pPr marL="0" indent="0">
              <a:buNone/>
            </a:pPr>
            <a:r>
              <a:rPr lang="cs-CZ" b="1" dirty="0"/>
              <a:t>Víno s myšinou</a:t>
            </a:r>
          </a:p>
          <a:p>
            <a:pPr>
              <a:buFont typeface="Wingdings" panose="05000000000000000000" pitchFamily="2" charset="2"/>
              <a:buChar char="v"/>
            </a:pPr>
            <a:r>
              <a:rPr lang="cs-CZ" dirty="0"/>
              <a:t>následkem bakteriální kontaminace se tyto vada vyskytuje většinou u sudových vín,</a:t>
            </a:r>
          </a:p>
          <a:p>
            <a:pPr>
              <a:buFont typeface="Wingdings" panose="05000000000000000000" pitchFamily="2" charset="2"/>
              <a:buChar char="v"/>
            </a:pPr>
            <a:r>
              <a:rPr lang="cs-CZ" dirty="0"/>
              <a:t>takovéto víno má zvláštní pachuť, která zůstává dlouho na jazyku.</a:t>
            </a:r>
          </a:p>
          <a:p>
            <a:pPr marL="0" indent="0">
              <a:buNone/>
            </a:pPr>
            <a:endParaRPr lang="cs-CZ" dirty="0"/>
          </a:p>
          <a:p>
            <a:pPr marL="0" indent="0">
              <a:buNone/>
            </a:pPr>
            <a:r>
              <a:rPr lang="cs-CZ" b="1" dirty="0"/>
              <a:t>Hořknutí vína</a:t>
            </a:r>
          </a:p>
          <a:p>
            <a:pPr>
              <a:buFont typeface="Wingdings" panose="05000000000000000000" pitchFamily="2" charset="2"/>
              <a:buChar char="v"/>
            </a:pPr>
            <a:r>
              <a:rPr lang="cs-CZ" dirty="0"/>
              <a:t>hořknutí vína způsobují bakterie, které napadají kyselinu vinnou a mají         </a:t>
            </a:r>
          </a:p>
          <a:p>
            <a:pPr marL="0" indent="0">
              <a:buNone/>
            </a:pPr>
            <a:r>
              <a:rPr lang="cs-CZ" dirty="0"/>
              <a:t>                      za následek ztrátu barvy vína a hořknutí.</a:t>
            </a:r>
          </a:p>
          <a:p>
            <a:endParaRPr lang="cs-CZ" dirty="0"/>
          </a:p>
        </p:txBody>
      </p:sp>
    </p:spTree>
    <p:extLst>
      <p:ext uri="{BB962C8B-B14F-4D97-AF65-F5344CB8AC3E}">
        <p14:creationId xmlns:p14="http://schemas.microsoft.com/office/powerpoint/2010/main" val="1196636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16632"/>
            <a:ext cx="9144000" cy="1301006"/>
          </a:xfrm>
        </p:spPr>
        <p:txBody>
          <a:bodyPr>
            <a:normAutofit fontScale="90000"/>
          </a:bodyPr>
          <a:lstStyle/>
          <a:p>
            <a:r>
              <a:rPr lang="pt-BR" b="1" dirty="0">
                <a:solidFill>
                  <a:srgbClr val="C00000"/>
                </a:solidFill>
              </a:rPr>
              <a:t>5. Ošetřování a skladování vína (</a:t>
            </a:r>
            <a:r>
              <a:rPr lang="cs-CZ" b="1" dirty="0">
                <a:solidFill>
                  <a:srgbClr val="C00000"/>
                </a:solidFill>
              </a:rPr>
              <a:t>8</a:t>
            </a:r>
            <a:r>
              <a:rPr lang="pt-BR" b="1" dirty="0">
                <a:solidFill>
                  <a:srgbClr val="C00000"/>
                </a:solidFill>
              </a:rPr>
              <a:t>)</a:t>
            </a:r>
            <a:br>
              <a:rPr lang="pt-BR" b="1" dirty="0">
                <a:solidFill>
                  <a:srgbClr val="C00000"/>
                </a:solidFill>
              </a:rPr>
            </a:br>
            <a:endParaRPr lang="cs-CZ" b="1" dirty="0">
              <a:solidFill>
                <a:srgbClr val="C00000"/>
              </a:solidFill>
            </a:endParaRPr>
          </a:p>
        </p:txBody>
      </p:sp>
      <p:sp>
        <p:nvSpPr>
          <p:cNvPr id="3" name="Zástupný symbol pro obsah 2"/>
          <p:cNvSpPr>
            <a:spLocks noGrp="1"/>
          </p:cNvSpPr>
          <p:nvPr>
            <p:ph idx="1"/>
          </p:nvPr>
        </p:nvSpPr>
        <p:spPr>
          <a:xfrm>
            <a:off x="0" y="1052736"/>
            <a:ext cx="9144000" cy="5805264"/>
          </a:xfrm>
        </p:spPr>
        <p:txBody>
          <a:bodyPr>
            <a:normAutofit fontScale="55000" lnSpcReduction="20000"/>
          </a:bodyPr>
          <a:lstStyle/>
          <a:p>
            <a:pPr marL="0" indent="0">
              <a:buNone/>
            </a:pPr>
            <a:r>
              <a:rPr lang="cs-CZ" sz="4500" b="1" dirty="0">
                <a:solidFill>
                  <a:srgbClr val="C00000"/>
                </a:solidFill>
              </a:rPr>
              <a:t>Nemoci a vady vína</a:t>
            </a:r>
          </a:p>
          <a:p>
            <a:pPr marL="0" indent="0">
              <a:buNone/>
            </a:pPr>
            <a:endParaRPr lang="cs-CZ" dirty="0"/>
          </a:p>
          <a:p>
            <a:pPr marL="0" indent="0">
              <a:buNone/>
            </a:pPr>
            <a:r>
              <a:rPr lang="cs-CZ" b="1" dirty="0" err="1"/>
              <a:t>Křísovatění</a:t>
            </a:r>
            <a:r>
              <a:rPr lang="cs-CZ" b="1" dirty="0"/>
              <a:t> vína</a:t>
            </a:r>
          </a:p>
          <a:p>
            <a:pPr>
              <a:buFont typeface="Wingdings" panose="05000000000000000000" pitchFamily="2" charset="2"/>
              <a:buChar char="v"/>
            </a:pPr>
            <a:r>
              <a:rPr lang="cs-CZ" dirty="0"/>
              <a:t>způsobují aerobní kvasinky, které napadají víno s malým obsahem etanolu a s malým obsahem síry,</a:t>
            </a:r>
          </a:p>
          <a:p>
            <a:pPr>
              <a:buFont typeface="Wingdings" panose="05000000000000000000" pitchFamily="2" charset="2"/>
              <a:buChar char="v"/>
            </a:pPr>
            <a:r>
              <a:rPr lang="cs-CZ" dirty="0"/>
              <a:t>projevuje se bílým povlakem na hladině vína.</a:t>
            </a:r>
          </a:p>
          <a:p>
            <a:pPr marL="0" indent="0">
              <a:buNone/>
            </a:pPr>
            <a:endParaRPr lang="cs-CZ" dirty="0"/>
          </a:p>
          <a:p>
            <a:pPr marL="0" indent="0">
              <a:buNone/>
            </a:pPr>
            <a:r>
              <a:rPr lang="cs-CZ" b="1" dirty="0"/>
              <a:t>Zákaly vína</a:t>
            </a:r>
          </a:p>
          <a:p>
            <a:pPr>
              <a:buFont typeface="Wingdings" panose="05000000000000000000" pitchFamily="2" charset="2"/>
              <a:buChar char="v"/>
            </a:pPr>
            <a:r>
              <a:rPr lang="cs-CZ" dirty="0"/>
              <a:t>zpravidla nemění chuť ani vůni vína,</a:t>
            </a:r>
          </a:p>
          <a:p>
            <a:pPr>
              <a:buFont typeface="Wingdings" panose="05000000000000000000" pitchFamily="2" charset="2"/>
              <a:buChar char="v"/>
            </a:pPr>
            <a:r>
              <a:rPr lang="cs-CZ" dirty="0"/>
              <a:t>zákaly se rozdělují: bílkovinné, kovové, krystalické a mikrobiální,</a:t>
            </a:r>
          </a:p>
          <a:p>
            <a:pPr>
              <a:buFont typeface="Wingdings" panose="05000000000000000000" pitchFamily="2" charset="2"/>
              <a:buChar char="v"/>
            </a:pPr>
            <a:r>
              <a:rPr lang="cs-CZ" dirty="0"/>
              <a:t>krystalický zákal vzniká vysrážením vinného kamene a je nejvíce tolerovaný,</a:t>
            </a:r>
          </a:p>
          <a:p>
            <a:pPr>
              <a:buFont typeface="Wingdings" panose="05000000000000000000" pitchFamily="2" charset="2"/>
              <a:buChar char="v"/>
            </a:pPr>
            <a:r>
              <a:rPr lang="cs-CZ" dirty="0"/>
              <a:t>zákal způsobený vysrážením pigmentů červených starších vín je běžně i vyžadovaný,</a:t>
            </a:r>
          </a:p>
          <a:p>
            <a:pPr>
              <a:buFont typeface="Wingdings" panose="05000000000000000000" pitchFamily="2" charset="2"/>
              <a:buChar char="v"/>
            </a:pPr>
            <a:r>
              <a:rPr lang="cs-CZ" dirty="0"/>
              <a:t>ostatní zákaly vznikají špatnými technologickými postupy a jsou netolerované.</a:t>
            </a:r>
          </a:p>
          <a:p>
            <a:pPr marL="0" indent="0">
              <a:buNone/>
            </a:pPr>
            <a:endParaRPr lang="cs-CZ" dirty="0"/>
          </a:p>
          <a:p>
            <a:pPr marL="0" indent="0">
              <a:buNone/>
            </a:pPr>
            <a:r>
              <a:rPr lang="cs-CZ" b="1" dirty="0"/>
              <a:t>Perlení vína</a:t>
            </a:r>
          </a:p>
          <a:p>
            <a:pPr>
              <a:buFont typeface="Wingdings" panose="05000000000000000000" pitchFamily="2" charset="2"/>
              <a:buChar char="v"/>
            </a:pPr>
            <a:r>
              <a:rPr lang="cs-CZ" dirty="0"/>
              <a:t>v mnoha případech neznamená nic dobrého, převážně u červených vín,</a:t>
            </a:r>
          </a:p>
          <a:p>
            <a:pPr>
              <a:buFont typeface="Wingdings" panose="05000000000000000000" pitchFamily="2" charset="2"/>
              <a:buChar char="v"/>
            </a:pPr>
            <a:r>
              <a:rPr lang="cs-CZ" dirty="0"/>
              <a:t>takové víno se znovu rozkvasilo anebo je nestabilní,</a:t>
            </a:r>
          </a:p>
          <a:p>
            <a:pPr>
              <a:buFont typeface="Wingdings" panose="05000000000000000000" pitchFamily="2" charset="2"/>
              <a:buChar char="v"/>
            </a:pPr>
            <a:r>
              <a:rPr lang="cs-CZ" dirty="0"/>
              <a:t>jedná se o bublinky oxidu uhličitého, který uniká z vína,</a:t>
            </a:r>
          </a:p>
          <a:p>
            <a:pPr>
              <a:buFont typeface="Wingdings" panose="05000000000000000000" pitchFamily="2" charset="2"/>
              <a:buChar char="v"/>
            </a:pPr>
            <a:r>
              <a:rPr lang="cs-CZ" dirty="0"/>
              <a:t>perlení u šumivých vín je vyžadováno.</a:t>
            </a:r>
          </a:p>
          <a:p>
            <a:endParaRPr lang="cs-CZ" dirty="0"/>
          </a:p>
        </p:txBody>
      </p:sp>
    </p:spTree>
    <p:extLst>
      <p:ext uri="{BB962C8B-B14F-4D97-AF65-F5344CB8AC3E}">
        <p14:creationId xmlns:p14="http://schemas.microsoft.com/office/powerpoint/2010/main" val="1522496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0"/>
            <a:ext cx="8928992" cy="1844824"/>
          </a:xfrm>
        </p:spPr>
        <p:txBody>
          <a:bodyPr>
            <a:normAutofit fontScale="90000"/>
          </a:bodyPr>
          <a:lstStyle/>
          <a:p>
            <a:r>
              <a:rPr lang="cs-CZ" b="1" dirty="0">
                <a:solidFill>
                  <a:srgbClr val="C00000"/>
                </a:solidFill>
              </a:rPr>
              <a:t>A jsme na konci…</a:t>
            </a:r>
            <a:br>
              <a:rPr lang="cs-CZ" b="1" dirty="0">
                <a:solidFill>
                  <a:srgbClr val="C00000"/>
                </a:solidFill>
              </a:rPr>
            </a:br>
            <a:r>
              <a:rPr lang="cs-CZ" b="1" dirty="0"/>
              <a:t>teoretické příručky</a:t>
            </a:r>
            <a:r>
              <a:rPr lang="cs-CZ" b="1" dirty="0">
                <a:solidFill>
                  <a:srgbClr val="C00000"/>
                </a:solidFill>
              </a:rPr>
              <a:t/>
            </a:r>
            <a:br>
              <a:rPr lang="cs-CZ" b="1" dirty="0">
                <a:solidFill>
                  <a:srgbClr val="C00000"/>
                </a:solidFill>
              </a:rPr>
            </a:br>
            <a:r>
              <a:rPr lang="cs-CZ" b="1" dirty="0">
                <a:solidFill>
                  <a:srgbClr val="C00000"/>
                </a:solidFill>
              </a:rPr>
              <a:t>ZÁKLADY   SOMMELIÉRSTVÍ</a:t>
            </a:r>
          </a:p>
        </p:txBody>
      </p:sp>
      <p:sp>
        <p:nvSpPr>
          <p:cNvPr id="3" name="Zástupný symbol pro obsah 2"/>
          <p:cNvSpPr>
            <a:spLocks noGrp="1"/>
          </p:cNvSpPr>
          <p:nvPr>
            <p:ph idx="1"/>
          </p:nvPr>
        </p:nvSpPr>
        <p:spPr>
          <a:xfrm>
            <a:off x="0" y="1988840"/>
            <a:ext cx="9144000" cy="4869160"/>
          </a:xfrm>
        </p:spPr>
        <p:txBody>
          <a:bodyPr>
            <a:normAutofit fontScale="85000" lnSpcReduction="20000"/>
          </a:bodyPr>
          <a:lstStyle/>
          <a:p>
            <a:pPr marL="0" indent="0" algn="ctr">
              <a:buNone/>
            </a:pPr>
            <a:r>
              <a:rPr lang="cs-CZ" b="1" dirty="0"/>
              <a:t>Co jsme se naučili, to uplatníme při praktických ukázkách           a cvičeních v navazujících úlohách…</a:t>
            </a:r>
          </a:p>
          <a:p>
            <a:pPr marL="0" indent="0">
              <a:buNone/>
            </a:pPr>
            <a:endParaRPr lang="cs-CZ" b="1" dirty="0"/>
          </a:p>
          <a:p>
            <a:pPr marL="0" indent="0" algn="ctr">
              <a:buNone/>
            </a:pPr>
            <a:r>
              <a:rPr lang="cs-CZ" b="1" dirty="0">
                <a:solidFill>
                  <a:srgbClr val="C00000"/>
                </a:solidFill>
              </a:rPr>
              <a:t>Zvládli jsme následující subtémata:</a:t>
            </a:r>
          </a:p>
          <a:p>
            <a:pPr marL="0" indent="0" algn="ctr">
              <a:buNone/>
            </a:pPr>
            <a:endParaRPr lang="cs-CZ" dirty="0"/>
          </a:p>
          <a:p>
            <a:pPr>
              <a:buFont typeface="Wingdings" panose="05000000000000000000" pitchFamily="2" charset="2"/>
              <a:buChar char="Ø"/>
            </a:pPr>
            <a:r>
              <a:rPr lang="cs-CZ" dirty="0"/>
              <a:t>Základy vinohradnictví a vinařské oblasti v ČR</a:t>
            </a:r>
          </a:p>
          <a:p>
            <a:pPr>
              <a:buFont typeface="Wingdings" panose="05000000000000000000" pitchFamily="2" charset="2"/>
              <a:buChar char="Ø"/>
            </a:pPr>
            <a:r>
              <a:rPr lang="cs-CZ" dirty="0"/>
              <a:t>Vinařský zákon a klasifikace vín</a:t>
            </a:r>
          </a:p>
          <a:p>
            <a:pPr>
              <a:buFont typeface="Wingdings" panose="05000000000000000000" pitchFamily="2" charset="2"/>
              <a:buChar char="Ø"/>
            </a:pPr>
            <a:r>
              <a:rPr lang="cs-CZ" dirty="0"/>
              <a:t>Výroba vína a technologie zpracování hroznů</a:t>
            </a:r>
          </a:p>
          <a:p>
            <a:pPr>
              <a:buFont typeface="Wingdings" panose="05000000000000000000" pitchFamily="2" charset="2"/>
              <a:buChar char="Ø"/>
            </a:pPr>
            <a:r>
              <a:rPr lang="cs-CZ" dirty="0"/>
              <a:t>Vinný lístek</a:t>
            </a:r>
          </a:p>
          <a:p>
            <a:pPr>
              <a:buFont typeface="Wingdings" panose="05000000000000000000" pitchFamily="2" charset="2"/>
              <a:buChar char="Ø"/>
            </a:pPr>
            <a:r>
              <a:rPr lang="cs-CZ" dirty="0"/>
              <a:t>Ošetřování a skladování vína</a:t>
            </a:r>
          </a:p>
          <a:p>
            <a:pPr marL="0" indent="0">
              <a:buNone/>
            </a:pPr>
            <a:r>
              <a:rPr lang="cs-CZ" dirty="0"/>
              <a:t>	</a:t>
            </a:r>
          </a:p>
          <a:p>
            <a:pPr marL="0" indent="0" algn="ctr">
              <a:buNone/>
            </a:pPr>
            <a:r>
              <a:rPr lang="cs-CZ" b="1" dirty="0">
                <a:solidFill>
                  <a:srgbClr val="C00000"/>
                </a:solidFill>
              </a:rPr>
              <a:t>       Velká pochvala všem účastníkům/absolventům…</a:t>
            </a:r>
          </a:p>
          <a:p>
            <a:pPr marL="0" indent="0">
              <a:buNone/>
            </a:pPr>
            <a:endParaRPr lang="cs-CZ" dirty="0"/>
          </a:p>
          <a:p>
            <a:pPr marL="0" indent="0">
              <a:buNone/>
            </a:pPr>
            <a:endParaRPr lang="cs-CZ"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0"/>
            <a:ext cx="2572188" cy="1268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513"/>
            <a:ext cx="2555775" cy="1239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30427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692696"/>
          </a:xfrm>
        </p:spPr>
        <p:txBody>
          <a:bodyPr>
            <a:normAutofit fontScale="90000"/>
          </a:bodyPr>
          <a:lstStyle/>
          <a:p>
            <a:r>
              <a:rPr lang="cs-CZ" b="1" dirty="0" smtClean="0">
                <a:solidFill>
                  <a:srgbClr val="C00000"/>
                </a:solidFill>
              </a:rPr>
              <a:t>Použité literární a internetové zdroje </a:t>
            </a:r>
            <a:endParaRPr lang="cs-CZ" b="1" dirty="0">
              <a:solidFill>
                <a:srgbClr val="C00000"/>
              </a:solidFill>
            </a:endParaRPr>
          </a:p>
        </p:txBody>
      </p:sp>
      <p:sp>
        <p:nvSpPr>
          <p:cNvPr id="3" name="Zástupný symbol pro obsah 2"/>
          <p:cNvSpPr>
            <a:spLocks noGrp="1"/>
          </p:cNvSpPr>
          <p:nvPr>
            <p:ph idx="1"/>
          </p:nvPr>
        </p:nvSpPr>
        <p:spPr>
          <a:xfrm>
            <a:off x="0" y="836712"/>
            <a:ext cx="8686800" cy="5688632"/>
          </a:xfrm>
        </p:spPr>
        <p:txBody>
          <a:bodyPr>
            <a:normAutofit/>
          </a:bodyPr>
          <a:lstStyle/>
          <a:p>
            <a:pPr marL="0" indent="0">
              <a:buNone/>
            </a:pPr>
            <a:r>
              <a:rPr lang="cs-CZ" sz="1600" dirty="0"/>
              <a:t>SALAČ, Gustav. </a:t>
            </a:r>
            <a:r>
              <a:rPr lang="cs-CZ" sz="1600" i="1" dirty="0"/>
              <a:t>Stolničení</a:t>
            </a:r>
            <a:r>
              <a:rPr lang="cs-CZ" sz="1600" dirty="0"/>
              <a:t>. Praha: Fortuna, 2010. ISBN 80-7168-752-9</a:t>
            </a:r>
            <a:r>
              <a:rPr lang="cs-CZ" sz="1600" dirty="0" smtClean="0"/>
              <a:t>.</a:t>
            </a:r>
          </a:p>
          <a:p>
            <a:pPr marL="0" indent="0">
              <a:buNone/>
            </a:pPr>
            <a:endParaRPr lang="cs-CZ" sz="1600" dirty="0"/>
          </a:p>
          <a:p>
            <a:pPr marL="0" indent="0">
              <a:buNone/>
            </a:pPr>
            <a:r>
              <a:rPr lang="cs-CZ" sz="1600" dirty="0"/>
              <a:t>ŠEVČÍK, Libor a Ivo DVOŘÁK. </a:t>
            </a:r>
            <a:r>
              <a:rPr lang="cs-CZ" sz="1600" i="1" dirty="0" err="1"/>
              <a:t>Sommelierství</a:t>
            </a:r>
            <a:r>
              <a:rPr lang="cs-CZ" sz="1600" i="1" dirty="0"/>
              <a:t>: umění podávat víno: hledání pravdy o víně</a:t>
            </a:r>
            <a:r>
              <a:rPr lang="cs-CZ" sz="1600" dirty="0"/>
              <a:t>. Praha: </a:t>
            </a:r>
            <a:r>
              <a:rPr lang="cs-CZ" sz="1600" dirty="0" err="1"/>
              <a:t>Grada</a:t>
            </a:r>
            <a:r>
              <a:rPr lang="cs-CZ" sz="1600" dirty="0"/>
              <a:t>, 2002. ISBN 80-247-0188-X</a:t>
            </a:r>
            <a:r>
              <a:rPr lang="cs-CZ" sz="1600" dirty="0" smtClean="0"/>
              <a:t>.</a:t>
            </a:r>
          </a:p>
          <a:p>
            <a:pPr marL="0" indent="0">
              <a:buNone/>
            </a:pPr>
            <a:endParaRPr lang="cs-CZ" sz="1600" dirty="0"/>
          </a:p>
          <a:p>
            <a:pPr marL="0" indent="0">
              <a:buNone/>
            </a:pPr>
            <a:r>
              <a:rPr lang="cs-CZ" sz="1600" dirty="0"/>
              <a:t>KRAUS V., KUTTELVAŠER Z., VURM B.: </a:t>
            </a:r>
            <a:r>
              <a:rPr lang="cs-CZ" sz="1600" i="1" dirty="0"/>
              <a:t>Encyklopedie českého a moravského vína</a:t>
            </a:r>
            <a:r>
              <a:rPr lang="cs-CZ" sz="1600" dirty="0"/>
              <a:t>. Praha: </a:t>
            </a:r>
            <a:r>
              <a:rPr lang="cs-CZ" sz="1600" dirty="0" err="1"/>
              <a:t>Melantrich</a:t>
            </a:r>
            <a:r>
              <a:rPr lang="cs-CZ" sz="1600" dirty="0"/>
              <a:t> a.s., 1997. ISBN 80-7023-250-1</a:t>
            </a:r>
            <a:r>
              <a:rPr lang="cs-CZ" sz="1600" dirty="0" smtClean="0"/>
              <a:t>.</a:t>
            </a:r>
          </a:p>
          <a:p>
            <a:pPr marL="0" indent="0">
              <a:buNone/>
            </a:pPr>
            <a:endParaRPr lang="cs-CZ" sz="1600" dirty="0"/>
          </a:p>
          <a:p>
            <a:pPr marL="0" indent="0">
              <a:buNone/>
            </a:pPr>
            <a:r>
              <a:rPr lang="cs-CZ" sz="1600" dirty="0"/>
              <a:t>FISCHER, Christina. </a:t>
            </a:r>
            <a:r>
              <a:rPr lang="cs-CZ" sz="1600" i="1" dirty="0"/>
              <a:t>Lexikon vín. </a:t>
            </a:r>
            <a:r>
              <a:rPr lang="cs-CZ" sz="1600" dirty="0"/>
              <a:t>Čestlice: </a:t>
            </a:r>
            <a:r>
              <a:rPr lang="cs-CZ" sz="1600" dirty="0" err="1"/>
              <a:t>Rebo</a:t>
            </a:r>
            <a:r>
              <a:rPr lang="cs-CZ" sz="1600" dirty="0"/>
              <a:t> </a:t>
            </a:r>
            <a:r>
              <a:rPr lang="cs-CZ" sz="1600" dirty="0" err="1"/>
              <a:t>Productions</a:t>
            </a:r>
            <a:r>
              <a:rPr lang="cs-CZ" sz="1600" dirty="0"/>
              <a:t>, s.r.o., 2005. ISBN 80-7234-381-5</a:t>
            </a:r>
            <a:r>
              <a:rPr lang="cs-CZ" sz="1600" dirty="0" smtClean="0"/>
              <a:t>.</a:t>
            </a:r>
          </a:p>
          <a:p>
            <a:pPr marL="0" indent="0">
              <a:buNone/>
            </a:pPr>
            <a:endParaRPr lang="cs-CZ" sz="1600" dirty="0"/>
          </a:p>
          <a:p>
            <a:pPr marL="0" indent="0">
              <a:buNone/>
            </a:pPr>
            <a:r>
              <a:rPr lang="cs-CZ" sz="1600" dirty="0"/>
              <a:t>PRIEWE, </a:t>
            </a:r>
            <a:r>
              <a:rPr lang="cs-CZ" sz="1600" dirty="0" err="1"/>
              <a:t>Jens</a:t>
            </a:r>
            <a:r>
              <a:rPr lang="cs-CZ" sz="1600" dirty="0"/>
              <a:t>. </a:t>
            </a:r>
            <a:r>
              <a:rPr lang="cs-CZ" sz="1600" i="1" dirty="0"/>
              <a:t>Víno, malá škola</a:t>
            </a:r>
            <a:r>
              <a:rPr lang="cs-CZ" sz="1600" dirty="0"/>
              <a:t>. Praha: </a:t>
            </a:r>
            <a:r>
              <a:rPr lang="cs-CZ" sz="1600" dirty="0" err="1"/>
              <a:t>Euromedia</a:t>
            </a:r>
            <a:r>
              <a:rPr lang="cs-CZ" sz="1600" dirty="0"/>
              <a:t> Group, 2002. ISBN 80-242-0848-2.</a:t>
            </a:r>
          </a:p>
          <a:p>
            <a:pPr marL="0" indent="0">
              <a:buNone/>
            </a:pPr>
            <a:endParaRPr lang="cs-CZ" sz="1400" dirty="0"/>
          </a:p>
          <a:p>
            <a:pPr marL="0" indent="0">
              <a:buNone/>
            </a:pPr>
            <a:r>
              <a:rPr lang="cs-CZ" sz="1600" u="sng" dirty="0">
                <a:hlinkClick r:id="rId2"/>
              </a:rPr>
              <a:t>https://www.sahm-gastro.cz/slovnik-pojmu/?</a:t>
            </a:r>
            <a:r>
              <a:rPr lang="cs-CZ" sz="1600" u="sng" dirty="0" smtClean="0">
                <a:hlinkClick r:id="rId2"/>
              </a:rPr>
              <a:t>param_search=1&amp;abeceda=A</a:t>
            </a:r>
            <a:endParaRPr lang="cs-CZ" sz="1600" u="sng" dirty="0" smtClean="0"/>
          </a:p>
          <a:p>
            <a:pPr marL="0" indent="0">
              <a:buNone/>
            </a:pPr>
            <a:r>
              <a:rPr lang="cs-CZ" sz="1600" u="sng" dirty="0">
                <a:hlinkClick r:id="rId3"/>
              </a:rPr>
              <a:t>https://www.osobnivinoteka.cz/sommelierske-pojmy-nemuseji-byt-spanelskou-vesnici</a:t>
            </a:r>
            <a:endParaRPr lang="cs-CZ" sz="1600" dirty="0"/>
          </a:p>
          <a:p>
            <a:pPr marL="0" indent="0">
              <a:buNone/>
            </a:pPr>
            <a:r>
              <a:rPr lang="cs-CZ" sz="1600" u="sng" dirty="0">
                <a:hlinkClick r:id="rId4"/>
              </a:rPr>
              <a:t>http://www.sommelierstvi.cz/cs/sommelierstvi/sommelierstvi.php</a:t>
            </a:r>
            <a:endParaRPr lang="cs-CZ" sz="1600" dirty="0"/>
          </a:p>
          <a:p>
            <a:pPr marL="0" indent="0">
              <a:buNone/>
            </a:pPr>
            <a:r>
              <a:rPr lang="cs-CZ" sz="1600" u="sng" dirty="0">
                <a:hlinkClick r:id="rId5"/>
              </a:rPr>
              <a:t>https://fresh.iprima.cz/clanky/sommeliersky-slovnik-i-dil</a:t>
            </a:r>
            <a:r>
              <a:rPr lang="cs-CZ" sz="1600" dirty="0"/>
              <a:t> - včetně fotogalerie</a:t>
            </a:r>
          </a:p>
          <a:p>
            <a:pPr marL="0" indent="0">
              <a:buNone/>
            </a:pPr>
            <a:r>
              <a:rPr lang="cs-CZ" sz="1600" u="sng" dirty="0">
                <a:hlinkClick r:id="rId6"/>
              </a:rPr>
              <a:t>https://fresh.iprima.cz/clanky/sommeliersky-slovnik-ii-dil</a:t>
            </a:r>
            <a:r>
              <a:rPr lang="cs-CZ" sz="1600" dirty="0"/>
              <a:t> - včetně </a:t>
            </a:r>
            <a:r>
              <a:rPr lang="cs-CZ" sz="1600" dirty="0" smtClean="0"/>
              <a:t>fotogalerie</a:t>
            </a:r>
            <a:endParaRPr lang="cs-CZ" sz="1600" dirty="0"/>
          </a:p>
          <a:p>
            <a:pPr marL="0" indent="0">
              <a:buNone/>
            </a:pPr>
            <a:r>
              <a:rPr lang="cs-CZ" sz="1600" dirty="0"/>
              <a:t>Použité obrázky dostupné z </a:t>
            </a:r>
            <a:r>
              <a:rPr lang="cs-CZ" sz="1600" dirty="0" smtClean="0"/>
              <a:t>portálu pro rvp: </a:t>
            </a:r>
            <a:r>
              <a:rPr lang="cs-CZ" sz="1600" u="sng" dirty="0" smtClean="0">
                <a:hlinkClick r:id="rId7"/>
              </a:rPr>
              <a:t>https</a:t>
            </a:r>
            <a:r>
              <a:rPr lang="cs-CZ" sz="1600" u="sng" dirty="0">
                <a:hlinkClick r:id="rId7"/>
              </a:rPr>
              <a:t>://</a:t>
            </a:r>
            <a:r>
              <a:rPr lang="cs-CZ" sz="1600" u="sng" dirty="0" smtClean="0">
                <a:hlinkClick r:id="rId7"/>
              </a:rPr>
              <a:t>obrazky.rvp.cz/vyhledavani?source=pixabay</a:t>
            </a:r>
            <a:endParaRPr lang="cs-CZ" sz="1600" dirty="0"/>
          </a:p>
        </p:txBody>
      </p:sp>
    </p:spTree>
    <p:extLst>
      <p:ext uri="{BB962C8B-B14F-4D97-AF65-F5344CB8AC3E}">
        <p14:creationId xmlns:p14="http://schemas.microsoft.com/office/powerpoint/2010/main" val="23809633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Obdélník 14"/>
          <p:cNvSpPr/>
          <p:nvPr/>
        </p:nvSpPr>
        <p:spPr>
          <a:xfrm>
            <a:off x="5295900" y="4819476"/>
            <a:ext cx="3162300" cy="553998"/>
          </a:xfrm>
          <a:prstGeom prst="rect">
            <a:avLst/>
          </a:prstGeom>
        </p:spPr>
        <p:txBody>
          <a:bodyPr wrap="square">
            <a:spAutoFit/>
          </a:bodyPr>
          <a:lstStyle/>
          <a:p>
            <a:pPr defTabSz="685800"/>
            <a:r>
              <a:rPr lang="cs-CZ" sz="1000" b="1" dirty="0">
                <a:solidFill>
                  <a:srgbClr val="858591">
                    <a:lumMod val="75000"/>
                  </a:srgbClr>
                </a:solidFill>
                <a:latin typeface="Arial" panose="020B0604020202020204" pitchFamily="34" charset="0"/>
                <a:cs typeface="Arial" panose="020B0604020202020204" pitchFamily="34" charset="0"/>
              </a:rPr>
              <a:t>Národní pedagogický institut České republiky </a:t>
            </a:r>
            <a:r>
              <a:rPr lang="cs-CZ" sz="1000" dirty="0">
                <a:solidFill>
                  <a:srgbClr val="858591">
                    <a:lumMod val="75000"/>
                  </a:srgbClr>
                </a:solidFill>
                <a:latin typeface="Arial" panose="020B0604020202020204" pitchFamily="34" charset="0"/>
                <a:cs typeface="Arial" panose="020B0604020202020204" pitchFamily="34" charset="0"/>
              </a:rPr>
              <a:t/>
            </a:r>
            <a:br>
              <a:rPr lang="cs-CZ" sz="1000" dirty="0">
                <a:solidFill>
                  <a:srgbClr val="858591">
                    <a:lumMod val="75000"/>
                  </a:srgbClr>
                </a:solidFill>
                <a:latin typeface="Arial" panose="020B0604020202020204" pitchFamily="34" charset="0"/>
                <a:cs typeface="Arial" panose="020B0604020202020204" pitchFamily="34" charset="0"/>
              </a:rPr>
            </a:br>
            <a:r>
              <a:rPr lang="cs-CZ" sz="1000" dirty="0">
                <a:solidFill>
                  <a:srgbClr val="858591"/>
                </a:solidFill>
                <a:latin typeface="Arial"/>
              </a:rPr>
              <a:t>modernizace </a:t>
            </a:r>
            <a:r>
              <a:rPr lang="cs-CZ" sz="1000" dirty="0">
                <a:solidFill>
                  <a:srgbClr val="858591"/>
                </a:solidFill>
                <a:latin typeface="Arial"/>
              </a:rPr>
              <a:t>odborného vzdělávání </a:t>
            </a:r>
            <a:endParaRPr lang="cs-CZ" sz="1000" dirty="0">
              <a:solidFill>
                <a:srgbClr val="858591"/>
              </a:solidFill>
              <a:latin typeface="Arial"/>
              <a:cs typeface="Arial" panose="020B0604020202020204" pitchFamily="34" charset="0"/>
            </a:endParaRPr>
          </a:p>
          <a:p>
            <a:pPr defTabSz="685800"/>
            <a:r>
              <a:rPr lang="cs-CZ" sz="1000" b="1" dirty="0">
                <a:solidFill>
                  <a:srgbClr val="858591"/>
                </a:solidFill>
                <a:latin typeface="Arial" panose="020B0604020202020204" pitchFamily="34" charset="0"/>
                <a:cs typeface="Arial" panose="020B0604020202020204" pitchFamily="34" charset="0"/>
              </a:rPr>
              <a:t>www.projektmov.cz</a:t>
            </a:r>
            <a:endParaRPr lang="cs-CZ" sz="1000" b="1" dirty="0">
              <a:solidFill>
                <a:srgbClr val="858591"/>
              </a:solidFill>
              <a:latin typeface="Arial" panose="020B0604020202020204" pitchFamily="34" charset="0"/>
              <a:cs typeface="Arial" panose="020B0604020202020204" pitchFamily="34" charset="0"/>
            </a:endParaRPr>
          </a:p>
        </p:txBody>
      </p:sp>
      <p:pic>
        <p:nvPicPr>
          <p:cNvPr id="10" name="Obráze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801" y="4533900"/>
            <a:ext cx="1000927" cy="1000927"/>
          </a:xfrm>
          <a:prstGeom prst="rect">
            <a:avLst/>
          </a:prstGeom>
        </p:spPr>
      </p:pic>
    </p:spTree>
    <p:extLst>
      <p:ext uri="{BB962C8B-B14F-4D97-AF65-F5344CB8AC3E}">
        <p14:creationId xmlns:p14="http://schemas.microsoft.com/office/powerpoint/2010/main" val="589173757"/>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Group 4"/>
          <p:cNvGrpSpPr>
            <a:grpSpLocks noChangeAspect="1"/>
          </p:cNvGrpSpPr>
          <p:nvPr/>
        </p:nvGrpSpPr>
        <p:grpSpPr bwMode="auto">
          <a:xfrm>
            <a:off x="1237122" y="2857500"/>
            <a:ext cx="6745957" cy="902353"/>
            <a:chOff x="4205" y="3032"/>
            <a:chExt cx="3110" cy="416"/>
          </a:xfrm>
        </p:grpSpPr>
        <p:sp>
          <p:nvSpPr>
            <p:cNvPr id="13" name="AutoShape 3"/>
            <p:cNvSpPr>
              <a:spLocks noChangeAspect="1" noChangeArrowheads="1" noTextEdit="1"/>
            </p:cNvSpPr>
            <p:nvPr/>
          </p:nvSpPr>
          <p:spPr bwMode="auto">
            <a:xfrm>
              <a:off x="4205" y="3032"/>
              <a:ext cx="3110" cy="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4" name="Freeform 5"/>
            <p:cNvSpPr>
              <a:spLocks noEditPoints="1"/>
            </p:cNvSpPr>
            <p:nvPr/>
          </p:nvSpPr>
          <p:spPr bwMode="auto">
            <a:xfrm>
              <a:off x="6783" y="3049"/>
              <a:ext cx="366" cy="252"/>
            </a:xfrm>
            <a:custGeom>
              <a:avLst/>
              <a:gdLst>
                <a:gd name="T0" fmla="*/ 1108 w 1597"/>
                <a:gd name="T1" fmla="*/ 588 h 1077"/>
                <a:gd name="T2" fmla="*/ 1108 w 1597"/>
                <a:gd name="T3" fmla="*/ 479 h 1077"/>
                <a:gd name="T4" fmla="*/ 992 w 1597"/>
                <a:gd name="T5" fmla="*/ 479 h 1077"/>
                <a:gd name="T6" fmla="*/ 897 w 1597"/>
                <a:gd name="T7" fmla="*/ 603 h 1077"/>
                <a:gd name="T8" fmla="*/ 795 w 1597"/>
                <a:gd name="T9" fmla="*/ 548 h 1077"/>
                <a:gd name="T10" fmla="*/ 747 w 1597"/>
                <a:gd name="T11" fmla="*/ 566 h 1077"/>
                <a:gd name="T12" fmla="*/ 878 w 1597"/>
                <a:gd name="T13" fmla="*/ 626 h 1077"/>
                <a:gd name="T14" fmla="*/ 695 w 1597"/>
                <a:gd name="T15" fmla="*/ 864 h 1077"/>
                <a:gd name="T16" fmla="*/ 692 w 1597"/>
                <a:gd name="T17" fmla="*/ 864 h 1077"/>
                <a:gd name="T18" fmla="*/ 394 w 1597"/>
                <a:gd name="T19" fmla="*/ 484 h 1077"/>
                <a:gd name="T20" fmla="*/ 732 w 1597"/>
                <a:gd name="T21" fmla="*/ 54 h 1077"/>
                <a:gd name="T22" fmla="*/ 732 w 1597"/>
                <a:gd name="T23" fmla="*/ 471 h 1077"/>
                <a:gd name="T24" fmla="*/ 831 w 1597"/>
                <a:gd name="T25" fmla="*/ 471 h 1077"/>
                <a:gd name="T26" fmla="*/ 831 w 1597"/>
                <a:gd name="T27" fmla="*/ 357 h 1077"/>
                <a:gd name="T28" fmla="*/ 1029 w 1597"/>
                <a:gd name="T29" fmla="*/ 408 h 1077"/>
                <a:gd name="T30" fmla="*/ 1169 w 1597"/>
                <a:gd name="T31" fmla="*/ 512 h 1077"/>
                <a:gd name="T32" fmla="*/ 1108 w 1597"/>
                <a:gd name="T33" fmla="*/ 588 h 1077"/>
                <a:gd name="T34" fmla="*/ 1146 w 1597"/>
                <a:gd name="T35" fmla="*/ 615 h 1077"/>
                <a:gd name="T36" fmla="*/ 1277 w 1597"/>
                <a:gd name="T37" fmla="*/ 497 h 1077"/>
                <a:gd name="T38" fmla="*/ 1094 w 1597"/>
                <a:gd name="T39" fmla="*/ 368 h 1077"/>
                <a:gd name="T40" fmla="*/ 855 w 1597"/>
                <a:gd name="T41" fmla="*/ 263 h 1077"/>
                <a:gd name="T42" fmla="*/ 852 w 1597"/>
                <a:gd name="T43" fmla="*/ 245 h 1077"/>
                <a:gd name="T44" fmla="*/ 1020 w 1597"/>
                <a:gd name="T45" fmla="*/ 146 h 1077"/>
                <a:gd name="T46" fmla="*/ 1202 w 1597"/>
                <a:gd name="T47" fmla="*/ 204 h 1077"/>
                <a:gd name="T48" fmla="*/ 1246 w 1597"/>
                <a:gd name="T49" fmla="*/ 190 h 1077"/>
                <a:gd name="T50" fmla="*/ 1020 w 1597"/>
                <a:gd name="T51" fmla="*/ 126 h 1077"/>
                <a:gd name="T52" fmla="*/ 831 w 1597"/>
                <a:gd name="T53" fmla="*/ 162 h 1077"/>
                <a:gd name="T54" fmla="*/ 831 w 1597"/>
                <a:gd name="T55" fmla="*/ 0 h 1077"/>
                <a:gd name="T56" fmla="*/ 715 w 1597"/>
                <a:gd name="T57" fmla="*/ 0 h 1077"/>
                <a:gd name="T58" fmla="*/ 418 w 1597"/>
                <a:gd name="T59" fmla="*/ 385 h 1077"/>
                <a:gd name="T60" fmla="*/ 416 w 1597"/>
                <a:gd name="T61" fmla="*/ 385 h 1077"/>
                <a:gd name="T62" fmla="*/ 113 w 1597"/>
                <a:gd name="T63" fmla="*/ 0 h 1077"/>
                <a:gd name="T64" fmla="*/ 0 w 1597"/>
                <a:gd name="T65" fmla="*/ 0 h 1077"/>
                <a:gd name="T66" fmla="*/ 0 w 1597"/>
                <a:gd name="T67" fmla="*/ 471 h 1077"/>
                <a:gd name="T68" fmla="*/ 55 w 1597"/>
                <a:gd name="T69" fmla="*/ 471 h 1077"/>
                <a:gd name="T70" fmla="*/ 55 w 1597"/>
                <a:gd name="T71" fmla="*/ 60 h 1077"/>
                <a:gd name="T72" fmla="*/ 387 w 1597"/>
                <a:gd name="T73" fmla="*/ 479 h 1077"/>
                <a:gd name="T74" fmla="*/ 285 w 1597"/>
                <a:gd name="T75" fmla="*/ 479 h 1077"/>
                <a:gd name="T76" fmla="*/ 285 w 1597"/>
                <a:gd name="T77" fmla="*/ 951 h 1077"/>
                <a:gd name="T78" fmla="*/ 332 w 1597"/>
                <a:gd name="T79" fmla="*/ 951 h 1077"/>
                <a:gd name="T80" fmla="*/ 332 w 1597"/>
                <a:gd name="T81" fmla="*/ 539 h 1077"/>
                <a:gd name="T82" fmla="*/ 668 w 1597"/>
                <a:gd name="T83" fmla="*/ 964 h 1077"/>
                <a:gd name="T84" fmla="*/ 670 w 1597"/>
                <a:gd name="T85" fmla="*/ 964 h 1077"/>
                <a:gd name="T86" fmla="*/ 1009 w 1597"/>
                <a:gd name="T87" fmla="*/ 533 h 1077"/>
                <a:gd name="T88" fmla="*/ 1009 w 1597"/>
                <a:gd name="T89" fmla="*/ 951 h 1077"/>
                <a:gd name="T90" fmla="*/ 1108 w 1597"/>
                <a:gd name="T91" fmla="*/ 951 h 1077"/>
                <a:gd name="T92" fmla="*/ 1108 w 1597"/>
                <a:gd name="T93" fmla="*/ 637 h 1077"/>
                <a:gd name="T94" fmla="*/ 1284 w 1597"/>
                <a:gd name="T95" fmla="*/ 637 h 1077"/>
                <a:gd name="T96" fmla="*/ 1284 w 1597"/>
                <a:gd name="T97" fmla="*/ 1077 h 1077"/>
                <a:gd name="T98" fmla="*/ 1386 w 1597"/>
                <a:gd name="T99" fmla="*/ 1077 h 1077"/>
                <a:gd name="T100" fmla="*/ 1386 w 1597"/>
                <a:gd name="T101" fmla="*/ 637 h 1077"/>
                <a:gd name="T102" fmla="*/ 1597 w 1597"/>
                <a:gd name="T103" fmla="*/ 637 h 1077"/>
                <a:gd name="T104" fmla="*/ 1597 w 1597"/>
                <a:gd name="T105" fmla="*/ 615 h 1077"/>
                <a:gd name="T106" fmla="*/ 1146 w 1597"/>
                <a:gd name="T107" fmla="*/ 615 h 1077"/>
                <a:gd name="T108" fmla="*/ 1068 w 1597"/>
                <a:gd name="T109" fmla="*/ 96 h 1077"/>
                <a:gd name="T110" fmla="*/ 1229 w 1597"/>
                <a:gd name="T111" fmla="*/ 0 h 1077"/>
                <a:gd name="T112" fmla="*/ 1178 w 1597"/>
                <a:gd name="T113" fmla="*/ 0 h 1077"/>
                <a:gd name="T114" fmla="*/ 1030 w 1597"/>
                <a:gd name="T115" fmla="*/ 67 h 1077"/>
                <a:gd name="T116" fmla="*/ 879 w 1597"/>
                <a:gd name="T117" fmla="*/ 0 h 1077"/>
                <a:gd name="T118" fmla="*/ 831 w 1597"/>
                <a:gd name="T119" fmla="*/ 0 h 1077"/>
                <a:gd name="T120" fmla="*/ 994 w 1597"/>
                <a:gd name="T121" fmla="*/ 96 h 1077"/>
                <a:gd name="T122" fmla="*/ 1068 w 1597"/>
                <a:gd name="T123" fmla="*/ 96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97" h="1077">
                  <a:moveTo>
                    <a:pt x="1108" y="588"/>
                  </a:moveTo>
                  <a:lnTo>
                    <a:pt x="1108" y="479"/>
                  </a:lnTo>
                  <a:lnTo>
                    <a:pt x="992" y="479"/>
                  </a:lnTo>
                  <a:lnTo>
                    <a:pt x="897" y="603"/>
                  </a:lnTo>
                  <a:cubicBezTo>
                    <a:pt x="857" y="593"/>
                    <a:pt x="822" y="575"/>
                    <a:pt x="795" y="548"/>
                  </a:cubicBezTo>
                  <a:lnTo>
                    <a:pt x="747" y="566"/>
                  </a:lnTo>
                  <a:cubicBezTo>
                    <a:pt x="778" y="595"/>
                    <a:pt x="824" y="615"/>
                    <a:pt x="878" y="626"/>
                  </a:cubicBezTo>
                  <a:lnTo>
                    <a:pt x="695" y="864"/>
                  </a:lnTo>
                  <a:lnTo>
                    <a:pt x="692" y="864"/>
                  </a:lnTo>
                  <a:lnTo>
                    <a:pt x="394" y="484"/>
                  </a:lnTo>
                  <a:lnTo>
                    <a:pt x="732" y="54"/>
                  </a:lnTo>
                  <a:lnTo>
                    <a:pt x="732" y="471"/>
                  </a:lnTo>
                  <a:lnTo>
                    <a:pt x="831" y="471"/>
                  </a:lnTo>
                  <a:lnTo>
                    <a:pt x="831" y="357"/>
                  </a:lnTo>
                  <a:cubicBezTo>
                    <a:pt x="884" y="378"/>
                    <a:pt x="956" y="391"/>
                    <a:pt x="1029" y="408"/>
                  </a:cubicBezTo>
                  <a:cubicBezTo>
                    <a:pt x="1137" y="431"/>
                    <a:pt x="1169" y="472"/>
                    <a:pt x="1169" y="512"/>
                  </a:cubicBezTo>
                  <a:cubicBezTo>
                    <a:pt x="1169" y="542"/>
                    <a:pt x="1147" y="569"/>
                    <a:pt x="1108" y="588"/>
                  </a:cubicBezTo>
                  <a:close/>
                  <a:moveTo>
                    <a:pt x="1146" y="615"/>
                  </a:moveTo>
                  <a:cubicBezTo>
                    <a:pt x="1217" y="592"/>
                    <a:pt x="1270" y="552"/>
                    <a:pt x="1277" y="497"/>
                  </a:cubicBezTo>
                  <a:cubicBezTo>
                    <a:pt x="1277" y="418"/>
                    <a:pt x="1185" y="387"/>
                    <a:pt x="1094" y="368"/>
                  </a:cubicBezTo>
                  <a:cubicBezTo>
                    <a:pt x="963" y="342"/>
                    <a:pt x="870" y="320"/>
                    <a:pt x="855" y="263"/>
                  </a:cubicBezTo>
                  <a:cubicBezTo>
                    <a:pt x="852" y="256"/>
                    <a:pt x="852" y="251"/>
                    <a:pt x="852" y="245"/>
                  </a:cubicBezTo>
                  <a:cubicBezTo>
                    <a:pt x="855" y="184"/>
                    <a:pt x="941" y="146"/>
                    <a:pt x="1020" y="146"/>
                  </a:cubicBezTo>
                  <a:cubicBezTo>
                    <a:pt x="1100" y="146"/>
                    <a:pt x="1151" y="156"/>
                    <a:pt x="1202" y="204"/>
                  </a:cubicBezTo>
                  <a:lnTo>
                    <a:pt x="1246" y="190"/>
                  </a:lnTo>
                  <a:cubicBezTo>
                    <a:pt x="1189" y="139"/>
                    <a:pt x="1112" y="126"/>
                    <a:pt x="1020" y="126"/>
                  </a:cubicBezTo>
                  <a:cubicBezTo>
                    <a:pt x="944" y="126"/>
                    <a:pt x="878" y="139"/>
                    <a:pt x="831" y="162"/>
                  </a:cubicBezTo>
                  <a:lnTo>
                    <a:pt x="831" y="0"/>
                  </a:lnTo>
                  <a:lnTo>
                    <a:pt x="715" y="0"/>
                  </a:lnTo>
                  <a:lnTo>
                    <a:pt x="418" y="385"/>
                  </a:lnTo>
                  <a:lnTo>
                    <a:pt x="416" y="385"/>
                  </a:lnTo>
                  <a:lnTo>
                    <a:pt x="113" y="0"/>
                  </a:lnTo>
                  <a:lnTo>
                    <a:pt x="0" y="0"/>
                  </a:lnTo>
                  <a:lnTo>
                    <a:pt x="0" y="471"/>
                  </a:lnTo>
                  <a:lnTo>
                    <a:pt x="55" y="471"/>
                  </a:lnTo>
                  <a:lnTo>
                    <a:pt x="55" y="60"/>
                  </a:lnTo>
                  <a:lnTo>
                    <a:pt x="387" y="479"/>
                  </a:lnTo>
                  <a:lnTo>
                    <a:pt x="285" y="479"/>
                  </a:lnTo>
                  <a:lnTo>
                    <a:pt x="285" y="951"/>
                  </a:lnTo>
                  <a:lnTo>
                    <a:pt x="332" y="951"/>
                  </a:lnTo>
                  <a:lnTo>
                    <a:pt x="332" y="539"/>
                  </a:lnTo>
                  <a:lnTo>
                    <a:pt x="668" y="964"/>
                  </a:lnTo>
                  <a:lnTo>
                    <a:pt x="670" y="964"/>
                  </a:lnTo>
                  <a:lnTo>
                    <a:pt x="1009" y="533"/>
                  </a:lnTo>
                  <a:lnTo>
                    <a:pt x="1009" y="951"/>
                  </a:lnTo>
                  <a:lnTo>
                    <a:pt x="1108" y="951"/>
                  </a:lnTo>
                  <a:lnTo>
                    <a:pt x="1108" y="637"/>
                  </a:lnTo>
                  <a:lnTo>
                    <a:pt x="1284" y="637"/>
                  </a:lnTo>
                  <a:lnTo>
                    <a:pt x="1284" y="1077"/>
                  </a:lnTo>
                  <a:lnTo>
                    <a:pt x="1386" y="1077"/>
                  </a:lnTo>
                  <a:lnTo>
                    <a:pt x="1386" y="637"/>
                  </a:lnTo>
                  <a:lnTo>
                    <a:pt x="1597" y="637"/>
                  </a:lnTo>
                  <a:lnTo>
                    <a:pt x="1597" y="615"/>
                  </a:lnTo>
                  <a:lnTo>
                    <a:pt x="1146" y="615"/>
                  </a:lnTo>
                  <a:close/>
                  <a:moveTo>
                    <a:pt x="1068" y="96"/>
                  </a:moveTo>
                  <a:lnTo>
                    <a:pt x="1229" y="0"/>
                  </a:lnTo>
                  <a:lnTo>
                    <a:pt x="1178" y="0"/>
                  </a:lnTo>
                  <a:lnTo>
                    <a:pt x="1030" y="67"/>
                  </a:lnTo>
                  <a:lnTo>
                    <a:pt x="879" y="0"/>
                  </a:lnTo>
                  <a:lnTo>
                    <a:pt x="831" y="0"/>
                  </a:lnTo>
                  <a:lnTo>
                    <a:pt x="994" y="96"/>
                  </a:lnTo>
                  <a:lnTo>
                    <a:pt x="1068" y="96"/>
                  </a:lnTo>
                  <a:close/>
                </a:path>
              </a:pathLst>
            </a:custGeom>
            <a:solidFill>
              <a:srgbClr val="3793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5" name="Freeform 6"/>
            <p:cNvSpPr>
              <a:spLocks/>
            </p:cNvSpPr>
            <p:nvPr/>
          </p:nvSpPr>
          <p:spPr bwMode="auto">
            <a:xfrm>
              <a:off x="6588" y="3329"/>
              <a:ext cx="39" cy="35"/>
            </a:xfrm>
            <a:custGeom>
              <a:avLst/>
              <a:gdLst>
                <a:gd name="T0" fmla="*/ 0 w 172"/>
                <a:gd name="T1" fmla="*/ 0 h 149"/>
                <a:gd name="T2" fmla="*/ 23 w 172"/>
                <a:gd name="T3" fmla="*/ 0 h 149"/>
                <a:gd name="T4" fmla="*/ 86 w 172"/>
                <a:gd name="T5" fmla="*/ 135 h 149"/>
                <a:gd name="T6" fmla="*/ 150 w 172"/>
                <a:gd name="T7" fmla="*/ 0 h 149"/>
                <a:gd name="T8" fmla="*/ 172 w 172"/>
                <a:gd name="T9" fmla="*/ 0 h 149"/>
                <a:gd name="T10" fmla="*/ 172 w 172"/>
                <a:gd name="T11" fmla="*/ 149 h 149"/>
                <a:gd name="T12" fmla="*/ 157 w 172"/>
                <a:gd name="T13" fmla="*/ 149 h 149"/>
                <a:gd name="T14" fmla="*/ 158 w 172"/>
                <a:gd name="T15" fmla="*/ 13 h 149"/>
                <a:gd name="T16" fmla="*/ 95 w 172"/>
                <a:gd name="T17" fmla="*/ 149 h 149"/>
                <a:gd name="T18" fmla="*/ 78 w 172"/>
                <a:gd name="T19" fmla="*/ 149 h 149"/>
                <a:gd name="T20" fmla="*/ 13 w 172"/>
                <a:gd name="T21" fmla="*/ 13 h 149"/>
                <a:gd name="T22" fmla="*/ 14 w 172"/>
                <a:gd name="T23" fmla="*/ 149 h 149"/>
                <a:gd name="T24" fmla="*/ 0 w 172"/>
                <a:gd name="T25" fmla="*/ 149 h 149"/>
                <a:gd name="T26" fmla="*/ 0 w 172"/>
                <a:gd name="T27"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149">
                  <a:moveTo>
                    <a:pt x="0" y="0"/>
                  </a:moveTo>
                  <a:lnTo>
                    <a:pt x="23" y="0"/>
                  </a:lnTo>
                  <a:lnTo>
                    <a:pt x="86" y="135"/>
                  </a:lnTo>
                  <a:lnTo>
                    <a:pt x="150" y="0"/>
                  </a:lnTo>
                  <a:lnTo>
                    <a:pt x="172" y="0"/>
                  </a:lnTo>
                  <a:lnTo>
                    <a:pt x="172" y="149"/>
                  </a:lnTo>
                  <a:lnTo>
                    <a:pt x="157" y="149"/>
                  </a:lnTo>
                  <a:lnTo>
                    <a:pt x="158" y="13"/>
                  </a:lnTo>
                  <a:lnTo>
                    <a:pt x="95" y="149"/>
                  </a:lnTo>
                  <a:lnTo>
                    <a:pt x="78" y="149"/>
                  </a:lnTo>
                  <a:lnTo>
                    <a:pt x="13" y="13"/>
                  </a:lnTo>
                  <a:lnTo>
                    <a:pt x="14" y="149"/>
                  </a:lnTo>
                  <a:lnTo>
                    <a:pt x="0" y="149"/>
                  </a:lnTo>
                  <a:lnTo>
                    <a:pt x="0" y="0"/>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6" name="Rectangle 7"/>
            <p:cNvSpPr>
              <a:spLocks noChangeArrowheads="1"/>
            </p:cNvSpPr>
            <p:nvPr/>
          </p:nvSpPr>
          <p:spPr bwMode="auto">
            <a:xfrm>
              <a:off x="6640" y="3329"/>
              <a:ext cx="4" cy="35"/>
            </a:xfrm>
            <a:prstGeom prst="rect">
              <a:avLst/>
            </a:prstGeom>
            <a:solidFill>
              <a:srgbClr val="807F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7" name="Freeform 8"/>
            <p:cNvSpPr>
              <a:spLocks/>
            </p:cNvSpPr>
            <p:nvPr/>
          </p:nvSpPr>
          <p:spPr bwMode="auto">
            <a:xfrm>
              <a:off x="6657" y="3329"/>
              <a:ext cx="31" cy="35"/>
            </a:xfrm>
            <a:custGeom>
              <a:avLst/>
              <a:gdLst>
                <a:gd name="T0" fmla="*/ 0 w 138"/>
                <a:gd name="T1" fmla="*/ 0 h 149"/>
                <a:gd name="T2" fmla="*/ 19 w 138"/>
                <a:gd name="T3" fmla="*/ 0 h 149"/>
                <a:gd name="T4" fmla="*/ 123 w 138"/>
                <a:gd name="T5" fmla="*/ 134 h 149"/>
                <a:gd name="T6" fmla="*/ 123 w 138"/>
                <a:gd name="T7" fmla="*/ 0 h 149"/>
                <a:gd name="T8" fmla="*/ 138 w 138"/>
                <a:gd name="T9" fmla="*/ 0 h 149"/>
                <a:gd name="T10" fmla="*/ 138 w 138"/>
                <a:gd name="T11" fmla="*/ 149 h 149"/>
                <a:gd name="T12" fmla="*/ 118 w 138"/>
                <a:gd name="T13" fmla="*/ 149 h 149"/>
                <a:gd name="T14" fmla="*/ 15 w 138"/>
                <a:gd name="T15" fmla="*/ 16 h 149"/>
                <a:gd name="T16" fmla="*/ 15 w 138"/>
                <a:gd name="T17" fmla="*/ 149 h 149"/>
                <a:gd name="T18" fmla="*/ 0 w 138"/>
                <a:gd name="T19" fmla="*/ 149 h 149"/>
                <a:gd name="T20" fmla="*/ 0 w 138"/>
                <a:gd name="T21"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 h="149">
                  <a:moveTo>
                    <a:pt x="0" y="0"/>
                  </a:moveTo>
                  <a:lnTo>
                    <a:pt x="19" y="0"/>
                  </a:lnTo>
                  <a:lnTo>
                    <a:pt x="123" y="134"/>
                  </a:lnTo>
                  <a:lnTo>
                    <a:pt x="123" y="0"/>
                  </a:lnTo>
                  <a:lnTo>
                    <a:pt x="138" y="0"/>
                  </a:lnTo>
                  <a:lnTo>
                    <a:pt x="138" y="149"/>
                  </a:lnTo>
                  <a:lnTo>
                    <a:pt x="118" y="149"/>
                  </a:lnTo>
                  <a:lnTo>
                    <a:pt x="15" y="16"/>
                  </a:lnTo>
                  <a:lnTo>
                    <a:pt x="15" y="149"/>
                  </a:lnTo>
                  <a:lnTo>
                    <a:pt x="0" y="149"/>
                  </a:lnTo>
                  <a:lnTo>
                    <a:pt x="0" y="0"/>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8" name="Rectangle 9"/>
            <p:cNvSpPr>
              <a:spLocks noChangeArrowheads="1"/>
            </p:cNvSpPr>
            <p:nvPr/>
          </p:nvSpPr>
          <p:spPr bwMode="auto">
            <a:xfrm>
              <a:off x="6701" y="3329"/>
              <a:ext cx="4" cy="35"/>
            </a:xfrm>
            <a:prstGeom prst="rect">
              <a:avLst/>
            </a:prstGeom>
            <a:solidFill>
              <a:srgbClr val="807F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9" name="Freeform 10"/>
            <p:cNvSpPr>
              <a:spLocks/>
            </p:cNvSpPr>
            <p:nvPr/>
          </p:nvSpPr>
          <p:spPr bwMode="auto">
            <a:xfrm>
              <a:off x="6716" y="3328"/>
              <a:ext cx="29" cy="37"/>
            </a:xfrm>
            <a:custGeom>
              <a:avLst/>
              <a:gdLst>
                <a:gd name="T0" fmla="*/ 16 w 125"/>
                <a:gd name="T1" fmla="*/ 103 h 156"/>
                <a:gd name="T2" fmla="*/ 16 w 125"/>
                <a:gd name="T3" fmla="*/ 104 h 156"/>
                <a:gd name="T4" fmla="*/ 63 w 125"/>
                <a:gd name="T5" fmla="*/ 142 h 156"/>
                <a:gd name="T6" fmla="*/ 109 w 125"/>
                <a:gd name="T7" fmla="*/ 111 h 156"/>
                <a:gd name="T8" fmla="*/ 72 w 125"/>
                <a:gd name="T9" fmla="*/ 85 h 156"/>
                <a:gd name="T10" fmla="*/ 40 w 125"/>
                <a:gd name="T11" fmla="*/ 80 h 156"/>
                <a:gd name="T12" fmla="*/ 5 w 125"/>
                <a:gd name="T13" fmla="*/ 43 h 156"/>
                <a:gd name="T14" fmla="*/ 62 w 125"/>
                <a:gd name="T15" fmla="*/ 0 h 156"/>
                <a:gd name="T16" fmla="*/ 120 w 125"/>
                <a:gd name="T17" fmla="*/ 45 h 156"/>
                <a:gd name="T18" fmla="*/ 105 w 125"/>
                <a:gd name="T19" fmla="*/ 45 h 156"/>
                <a:gd name="T20" fmla="*/ 62 w 125"/>
                <a:gd name="T21" fmla="*/ 13 h 156"/>
                <a:gd name="T22" fmla="*/ 20 w 125"/>
                <a:gd name="T23" fmla="*/ 42 h 156"/>
                <a:gd name="T24" fmla="*/ 57 w 125"/>
                <a:gd name="T25" fmla="*/ 67 h 156"/>
                <a:gd name="T26" fmla="*/ 85 w 125"/>
                <a:gd name="T27" fmla="*/ 72 h 156"/>
                <a:gd name="T28" fmla="*/ 125 w 125"/>
                <a:gd name="T29" fmla="*/ 110 h 156"/>
                <a:gd name="T30" fmla="*/ 64 w 125"/>
                <a:gd name="T31" fmla="*/ 156 h 156"/>
                <a:gd name="T32" fmla="*/ 0 w 125"/>
                <a:gd name="T33" fmla="*/ 105 h 156"/>
                <a:gd name="T34" fmla="*/ 0 w 125"/>
                <a:gd name="T35" fmla="*/ 103 h 156"/>
                <a:gd name="T36" fmla="*/ 16 w 125"/>
                <a:gd name="T37" fmla="*/ 10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 h="156">
                  <a:moveTo>
                    <a:pt x="16" y="103"/>
                  </a:moveTo>
                  <a:lnTo>
                    <a:pt x="16" y="104"/>
                  </a:lnTo>
                  <a:cubicBezTo>
                    <a:pt x="16" y="126"/>
                    <a:pt x="34" y="142"/>
                    <a:pt x="63" y="142"/>
                  </a:cubicBezTo>
                  <a:cubicBezTo>
                    <a:pt x="92" y="142"/>
                    <a:pt x="109" y="129"/>
                    <a:pt x="109" y="111"/>
                  </a:cubicBezTo>
                  <a:cubicBezTo>
                    <a:pt x="109" y="94"/>
                    <a:pt x="97" y="90"/>
                    <a:pt x="72" y="85"/>
                  </a:cubicBezTo>
                  <a:lnTo>
                    <a:pt x="40" y="80"/>
                  </a:lnTo>
                  <a:cubicBezTo>
                    <a:pt x="16" y="76"/>
                    <a:pt x="5" y="63"/>
                    <a:pt x="5" y="43"/>
                  </a:cubicBezTo>
                  <a:cubicBezTo>
                    <a:pt x="5" y="17"/>
                    <a:pt x="26" y="0"/>
                    <a:pt x="62" y="0"/>
                  </a:cubicBezTo>
                  <a:cubicBezTo>
                    <a:pt x="98" y="0"/>
                    <a:pt x="119" y="17"/>
                    <a:pt x="120" y="45"/>
                  </a:cubicBezTo>
                  <a:lnTo>
                    <a:pt x="105" y="45"/>
                  </a:lnTo>
                  <a:cubicBezTo>
                    <a:pt x="103" y="24"/>
                    <a:pt x="88" y="13"/>
                    <a:pt x="62" y="13"/>
                  </a:cubicBezTo>
                  <a:cubicBezTo>
                    <a:pt x="36" y="13"/>
                    <a:pt x="20" y="25"/>
                    <a:pt x="20" y="42"/>
                  </a:cubicBezTo>
                  <a:cubicBezTo>
                    <a:pt x="20" y="57"/>
                    <a:pt x="32" y="63"/>
                    <a:pt x="57" y="67"/>
                  </a:cubicBezTo>
                  <a:lnTo>
                    <a:pt x="85" y="72"/>
                  </a:lnTo>
                  <a:cubicBezTo>
                    <a:pt x="112" y="77"/>
                    <a:pt x="125" y="88"/>
                    <a:pt x="125" y="110"/>
                  </a:cubicBezTo>
                  <a:cubicBezTo>
                    <a:pt x="125" y="139"/>
                    <a:pt x="103" y="156"/>
                    <a:pt x="64" y="156"/>
                  </a:cubicBezTo>
                  <a:cubicBezTo>
                    <a:pt x="24" y="156"/>
                    <a:pt x="0" y="136"/>
                    <a:pt x="0" y="105"/>
                  </a:cubicBezTo>
                  <a:lnTo>
                    <a:pt x="0" y="103"/>
                  </a:lnTo>
                  <a:lnTo>
                    <a:pt x="16" y="103"/>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20" name="Freeform 11"/>
            <p:cNvSpPr>
              <a:spLocks/>
            </p:cNvSpPr>
            <p:nvPr/>
          </p:nvSpPr>
          <p:spPr bwMode="auto">
            <a:xfrm>
              <a:off x="6752" y="3329"/>
              <a:ext cx="30" cy="35"/>
            </a:xfrm>
            <a:custGeom>
              <a:avLst/>
              <a:gdLst>
                <a:gd name="T0" fmla="*/ 57 w 130"/>
                <a:gd name="T1" fmla="*/ 14 h 149"/>
                <a:gd name="T2" fmla="*/ 0 w 130"/>
                <a:gd name="T3" fmla="*/ 14 h 149"/>
                <a:gd name="T4" fmla="*/ 0 w 130"/>
                <a:gd name="T5" fmla="*/ 0 h 149"/>
                <a:gd name="T6" fmla="*/ 130 w 130"/>
                <a:gd name="T7" fmla="*/ 0 h 149"/>
                <a:gd name="T8" fmla="*/ 130 w 130"/>
                <a:gd name="T9" fmla="*/ 14 h 149"/>
                <a:gd name="T10" fmla="*/ 72 w 130"/>
                <a:gd name="T11" fmla="*/ 14 h 149"/>
                <a:gd name="T12" fmla="*/ 72 w 130"/>
                <a:gd name="T13" fmla="*/ 149 h 149"/>
                <a:gd name="T14" fmla="*/ 57 w 130"/>
                <a:gd name="T15" fmla="*/ 149 h 149"/>
                <a:gd name="T16" fmla="*/ 57 w 130"/>
                <a:gd name="T17" fmla="*/ 1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49">
                  <a:moveTo>
                    <a:pt x="57" y="14"/>
                  </a:moveTo>
                  <a:lnTo>
                    <a:pt x="0" y="14"/>
                  </a:lnTo>
                  <a:lnTo>
                    <a:pt x="0" y="0"/>
                  </a:lnTo>
                  <a:lnTo>
                    <a:pt x="130" y="0"/>
                  </a:lnTo>
                  <a:lnTo>
                    <a:pt x="130" y="14"/>
                  </a:lnTo>
                  <a:lnTo>
                    <a:pt x="72" y="14"/>
                  </a:lnTo>
                  <a:lnTo>
                    <a:pt x="72" y="149"/>
                  </a:lnTo>
                  <a:lnTo>
                    <a:pt x="57" y="149"/>
                  </a:lnTo>
                  <a:lnTo>
                    <a:pt x="57" y="14"/>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21" name="Freeform 12"/>
            <p:cNvSpPr>
              <a:spLocks/>
            </p:cNvSpPr>
            <p:nvPr/>
          </p:nvSpPr>
          <p:spPr bwMode="auto">
            <a:xfrm>
              <a:off x="6791" y="3329"/>
              <a:ext cx="26" cy="35"/>
            </a:xfrm>
            <a:custGeom>
              <a:avLst/>
              <a:gdLst>
                <a:gd name="T0" fmla="*/ 0 w 115"/>
                <a:gd name="T1" fmla="*/ 0 h 149"/>
                <a:gd name="T2" fmla="*/ 115 w 115"/>
                <a:gd name="T3" fmla="*/ 0 h 149"/>
                <a:gd name="T4" fmla="*/ 115 w 115"/>
                <a:gd name="T5" fmla="*/ 14 h 149"/>
                <a:gd name="T6" fmla="*/ 15 w 115"/>
                <a:gd name="T7" fmla="*/ 14 h 149"/>
                <a:gd name="T8" fmla="*/ 15 w 115"/>
                <a:gd name="T9" fmla="*/ 66 h 149"/>
                <a:gd name="T10" fmla="*/ 107 w 115"/>
                <a:gd name="T11" fmla="*/ 66 h 149"/>
                <a:gd name="T12" fmla="*/ 107 w 115"/>
                <a:gd name="T13" fmla="*/ 80 h 149"/>
                <a:gd name="T14" fmla="*/ 15 w 115"/>
                <a:gd name="T15" fmla="*/ 80 h 149"/>
                <a:gd name="T16" fmla="*/ 15 w 115"/>
                <a:gd name="T17" fmla="*/ 135 h 149"/>
                <a:gd name="T18" fmla="*/ 115 w 115"/>
                <a:gd name="T19" fmla="*/ 135 h 149"/>
                <a:gd name="T20" fmla="*/ 115 w 115"/>
                <a:gd name="T21" fmla="*/ 149 h 149"/>
                <a:gd name="T22" fmla="*/ 0 w 115"/>
                <a:gd name="T23" fmla="*/ 149 h 149"/>
                <a:gd name="T24" fmla="*/ 0 w 115"/>
                <a:gd name="T25"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 h="149">
                  <a:moveTo>
                    <a:pt x="0" y="0"/>
                  </a:moveTo>
                  <a:lnTo>
                    <a:pt x="115" y="0"/>
                  </a:lnTo>
                  <a:lnTo>
                    <a:pt x="115" y="14"/>
                  </a:lnTo>
                  <a:lnTo>
                    <a:pt x="15" y="14"/>
                  </a:lnTo>
                  <a:lnTo>
                    <a:pt x="15" y="66"/>
                  </a:lnTo>
                  <a:lnTo>
                    <a:pt x="107" y="66"/>
                  </a:lnTo>
                  <a:lnTo>
                    <a:pt x="107" y="80"/>
                  </a:lnTo>
                  <a:lnTo>
                    <a:pt x="15" y="80"/>
                  </a:lnTo>
                  <a:lnTo>
                    <a:pt x="15" y="135"/>
                  </a:lnTo>
                  <a:lnTo>
                    <a:pt x="115" y="135"/>
                  </a:lnTo>
                  <a:lnTo>
                    <a:pt x="115" y="149"/>
                  </a:lnTo>
                  <a:lnTo>
                    <a:pt x="0" y="149"/>
                  </a:lnTo>
                  <a:lnTo>
                    <a:pt x="0" y="0"/>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22" name="Freeform 13"/>
            <p:cNvSpPr>
              <a:spLocks noEditPoints="1"/>
            </p:cNvSpPr>
            <p:nvPr/>
          </p:nvSpPr>
          <p:spPr bwMode="auto">
            <a:xfrm>
              <a:off x="6828" y="3329"/>
              <a:ext cx="30" cy="35"/>
            </a:xfrm>
            <a:custGeom>
              <a:avLst/>
              <a:gdLst>
                <a:gd name="T0" fmla="*/ 15 w 129"/>
                <a:gd name="T1" fmla="*/ 14 h 149"/>
                <a:gd name="T2" fmla="*/ 15 w 129"/>
                <a:gd name="T3" fmla="*/ 71 h 149"/>
                <a:gd name="T4" fmla="*/ 70 w 129"/>
                <a:gd name="T5" fmla="*/ 71 h 149"/>
                <a:gd name="T6" fmla="*/ 110 w 129"/>
                <a:gd name="T7" fmla="*/ 43 h 149"/>
                <a:gd name="T8" fmla="*/ 68 w 129"/>
                <a:gd name="T9" fmla="*/ 14 h 149"/>
                <a:gd name="T10" fmla="*/ 15 w 129"/>
                <a:gd name="T11" fmla="*/ 14 h 149"/>
                <a:gd name="T12" fmla="*/ 0 w 129"/>
                <a:gd name="T13" fmla="*/ 0 h 149"/>
                <a:gd name="T14" fmla="*/ 72 w 129"/>
                <a:gd name="T15" fmla="*/ 0 h 149"/>
                <a:gd name="T16" fmla="*/ 125 w 129"/>
                <a:gd name="T17" fmla="*/ 40 h 149"/>
                <a:gd name="T18" fmla="*/ 99 w 129"/>
                <a:gd name="T19" fmla="*/ 78 h 149"/>
                <a:gd name="T20" fmla="*/ 122 w 129"/>
                <a:gd name="T21" fmla="*/ 106 h 149"/>
                <a:gd name="T22" fmla="*/ 129 w 129"/>
                <a:gd name="T23" fmla="*/ 149 h 149"/>
                <a:gd name="T24" fmla="*/ 112 w 129"/>
                <a:gd name="T25" fmla="*/ 149 h 149"/>
                <a:gd name="T26" fmla="*/ 107 w 129"/>
                <a:gd name="T27" fmla="*/ 106 h 149"/>
                <a:gd name="T28" fmla="*/ 78 w 129"/>
                <a:gd name="T29" fmla="*/ 85 h 149"/>
                <a:gd name="T30" fmla="*/ 15 w 129"/>
                <a:gd name="T31" fmla="*/ 85 h 149"/>
                <a:gd name="T32" fmla="*/ 15 w 129"/>
                <a:gd name="T33" fmla="*/ 149 h 149"/>
                <a:gd name="T34" fmla="*/ 0 w 129"/>
                <a:gd name="T35" fmla="*/ 149 h 149"/>
                <a:gd name="T36" fmla="*/ 0 w 129"/>
                <a:gd name="T37"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9" h="149">
                  <a:moveTo>
                    <a:pt x="15" y="14"/>
                  </a:moveTo>
                  <a:lnTo>
                    <a:pt x="15" y="71"/>
                  </a:lnTo>
                  <a:lnTo>
                    <a:pt x="70" y="71"/>
                  </a:lnTo>
                  <a:cubicBezTo>
                    <a:pt x="97" y="71"/>
                    <a:pt x="110" y="64"/>
                    <a:pt x="110" y="43"/>
                  </a:cubicBezTo>
                  <a:cubicBezTo>
                    <a:pt x="110" y="21"/>
                    <a:pt x="97" y="14"/>
                    <a:pt x="68" y="14"/>
                  </a:cubicBezTo>
                  <a:lnTo>
                    <a:pt x="15" y="14"/>
                  </a:lnTo>
                  <a:close/>
                  <a:moveTo>
                    <a:pt x="0" y="0"/>
                  </a:moveTo>
                  <a:lnTo>
                    <a:pt x="72" y="0"/>
                  </a:lnTo>
                  <a:cubicBezTo>
                    <a:pt x="107" y="0"/>
                    <a:pt x="125" y="14"/>
                    <a:pt x="125" y="40"/>
                  </a:cubicBezTo>
                  <a:cubicBezTo>
                    <a:pt x="125" y="60"/>
                    <a:pt x="117" y="72"/>
                    <a:pt x="99" y="78"/>
                  </a:cubicBezTo>
                  <a:cubicBezTo>
                    <a:pt x="116" y="80"/>
                    <a:pt x="120" y="88"/>
                    <a:pt x="122" y="106"/>
                  </a:cubicBezTo>
                  <a:cubicBezTo>
                    <a:pt x="124" y="126"/>
                    <a:pt x="123" y="141"/>
                    <a:pt x="129" y="149"/>
                  </a:cubicBezTo>
                  <a:lnTo>
                    <a:pt x="112" y="149"/>
                  </a:lnTo>
                  <a:cubicBezTo>
                    <a:pt x="108" y="136"/>
                    <a:pt x="109" y="121"/>
                    <a:pt x="107" y="106"/>
                  </a:cubicBezTo>
                  <a:cubicBezTo>
                    <a:pt x="105" y="90"/>
                    <a:pt x="96" y="85"/>
                    <a:pt x="78" y="85"/>
                  </a:cubicBezTo>
                  <a:lnTo>
                    <a:pt x="15" y="85"/>
                  </a:lnTo>
                  <a:lnTo>
                    <a:pt x="15" y="149"/>
                  </a:lnTo>
                  <a:lnTo>
                    <a:pt x="0" y="149"/>
                  </a:lnTo>
                  <a:lnTo>
                    <a:pt x="0" y="0"/>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23" name="Freeform 14"/>
            <p:cNvSpPr>
              <a:spLocks/>
            </p:cNvSpPr>
            <p:nvPr/>
          </p:nvSpPr>
          <p:spPr bwMode="auto">
            <a:xfrm>
              <a:off x="6867" y="3328"/>
              <a:ext cx="29" cy="37"/>
            </a:xfrm>
            <a:custGeom>
              <a:avLst/>
              <a:gdLst>
                <a:gd name="T0" fmla="*/ 15 w 125"/>
                <a:gd name="T1" fmla="*/ 103 h 156"/>
                <a:gd name="T2" fmla="*/ 15 w 125"/>
                <a:gd name="T3" fmla="*/ 104 h 156"/>
                <a:gd name="T4" fmla="*/ 63 w 125"/>
                <a:gd name="T5" fmla="*/ 142 h 156"/>
                <a:gd name="T6" fmla="*/ 109 w 125"/>
                <a:gd name="T7" fmla="*/ 111 h 156"/>
                <a:gd name="T8" fmla="*/ 72 w 125"/>
                <a:gd name="T9" fmla="*/ 85 h 156"/>
                <a:gd name="T10" fmla="*/ 40 w 125"/>
                <a:gd name="T11" fmla="*/ 80 h 156"/>
                <a:gd name="T12" fmla="*/ 5 w 125"/>
                <a:gd name="T13" fmla="*/ 43 h 156"/>
                <a:gd name="T14" fmla="*/ 61 w 125"/>
                <a:gd name="T15" fmla="*/ 0 h 156"/>
                <a:gd name="T16" fmla="*/ 120 w 125"/>
                <a:gd name="T17" fmla="*/ 45 h 156"/>
                <a:gd name="T18" fmla="*/ 105 w 125"/>
                <a:gd name="T19" fmla="*/ 45 h 156"/>
                <a:gd name="T20" fmla="*/ 62 w 125"/>
                <a:gd name="T21" fmla="*/ 13 h 156"/>
                <a:gd name="T22" fmla="*/ 20 w 125"/>
                <a:gd name="T23" fmla="*/ 42 h 156"/>
                <a:gd name="T24" fmla="*/ 57 w 125"/>
                <a:gd name="T25" fmla="*/ 67 h 156"/>
                <a:gd name="T26" fmla="*/ 85 w 125"/>
                <a:gd name="T27" fmla="*/ 72 h 156"/>
                <a:gd name="T28" fmla="*/ 125 w 125"/>
                <a:gd name="T29" fmla="*/ 110 h 156"/>
                <a:gd name="T30" fmla="*/ 64 w 125"/>
                <a:gd name="T31" fmla="*/ 156 h 156"/>
                <a:gd name="T32" fmla="*/ 0 w 125"/>
                <a:gd name="T33" fmla="*/ 105 h 156"/>
                <a:gd name="T34" fmla="*/ 0 w 125"/>
                <a:gd name="T35" fmla="*/ 103 h 156"/>
                <a:gd name="T36" fmla="*/ 15 w 125"/>
                <a:gd name="T37" fmla="*/ 10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 h="156">
                  <a:moveTo>
                    <a:pt x="15" y="103"/>
                  </a:moveTo>
                  <a:lnTo>
                    <a:pt x="15" y="104"/>
                  </a:lnTo>
                  <a:cubicBezTo>
                    <a:pt x="15" y="126"/>
                    <a:pt x="34" y="142"/>
                    <a:pt x="63" y="142"/>
                  </a:cubicBezTo>
                  <a:cubicBezTo>
                    <a:pt x="92" y="142"/>
                    <a:pt x="109" y="129"/>
                    <a:pt x="109" y="111"/>
                  </a:cubicBezTo>
                  <a:cubicBezTo>
                    <a:pt x="109" y="94"/>
                    <a:pt x="97" y="90"/>
                    <a:pt x="72" y="85"/>
                  </a:cubicBezTo>
                  <a:lnTo>
                    <a:pt x="40" y="80"/>
                  </a:lnTo>
                  <a:cubicBezTo>
                    <a:pt x="16" y="76"/>
                    <a:pt x="5" y="63"/>
                    <a:pt x="5" y="43"/>
                  </a:cubicBezTo>
                  <a:cubicBezTo>
                    <a:pt x="5" y="17"/>
                    <a:pt x="26" y="0"/>
                    <a:pt x="61" y="0"/>
                  </a:cubicBezTo>
                  <a:cubicBezTo>
                    <a:pt x="98" y="0"/>
                    <a:pt x="119" y="17"/>
                    <a:pt x="120" y="45"/>
                  </a:cubicBezTo>
                  <a:lnTo>
                    <a:pt x="105" y="45"/>
                  </a:lnTo>
                  <a:cubicBezTo>
                    <a:pt x="103" y="24"/>
                    <a:pt x="88" y="13"/>
                    <a:pt x="62" y="13"/>
                  </a:cubicBezTo>
                  <a:cubicBezTo>
                    <a:pt x="35" y="13"/>
                    <a:pt x="20" y="25"/>
                    <a:pt x="20" y="42"/>
                  </a:cubicBezTo>
                  <a:cubicBezTo>
                    <a:pt x="20" y="57"/>
                    <a:pt x="32" y="63"/>
                    <a:pt x="57" y="67"/>
                  </a:cubicBezTo>
                  <a:lnTo>
                    <a:pt x="85" y="72"/>
                  </a:lnTo>
                  <a:cubicBezTo>
                    <a:pt x="112" y="77"/>
                    <a:pt x="125" y="88"/>
                    <a:pt x="125" y="110"/>
                  </a:cubicBezTo>
                  <a:cubicBezTo>
                    <a:pt x="125" y="139"/>
                    <a:pt x="102" y="156"/>
                    <a:pt x="64" y="156"/>
                  </a:cubicBezTo>
                  <a:cubicBezTo>
                    <a:pt x="24" y="156"/>
                    <a:pt x="0" y="136"/>
                    <a:pt x="0" y="105"/>
                  </a:cubicBezTo>
                  <a:lnTo>
                    <a:pt x="0" y="103"/>
                  </a:lnTo>
                  <a:lnTo>
                    <a:pt x="15" y="103"/>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24" name="Freeform 15"/>
            <p:cNvSpPr>
              <a:spLocks/>
            </p:cNvSpPr>
            <p:nvPr/>
          </p:nvSpPr>
          <p:spPr bwMode="auto">
            <a:xfrm>
              <a:off x="6903" y="3329"/>
              <a:ext cx="30" cy="35"/>
            </a:xfrm>
            <a:custGeom>
              <a:avLst/>
              <a:gdLst>
                <a:gd name="T0" fmla="*/ 57 w 130"/>
                <a:gd name="T1" fmla="*/ 14 h 149"/>
                <a:gd name="T2" fmla="*/ 0 w 130"/>
                <a:gd name="T3" fmla="*/ 14 h 149"/>
                <a:gd name="T4" fmla="*/ 0 w 130"/>
                <a:gd name="T5" fmla="*/ 0 h 149"/>
                <a:gd name="T6" fmla="*/ 130 w 130"/>
                <a:gd name="T7" fmla="*/ 0 h 149"/>
                <a:gd name="T8" fmla="*/ 130 w 130"/>
                <a:gd name="T9" fmla="*/ 14 h 149"/>
                <a:gd name="T10" fmla="*/ 72 w 130"/>
                <a:gd name="T11" fmla="*/ 14 h 149"/>
                <a:gd name="T12" fmla="*/ 72 w 130"/>
                <a:gd name="T13" fmla="*/ 149 h 149"/>
                <a:gd name="T14" fmla="*/ 57 w 130"/>
                <a:gd name="T15" fmla="*/ 149 h 149"/>
                <a:gd name="T16" fmla="*/ 57 w 130"/>
                <a:gd name="T17" fmla="*/ 1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49">
                  <a:moveTo>
                    <a:pt x="57" y="14"/>
                  </a:moveTo>
                  <a:lnTo>
                    <a:pt x="0" y="14"/>
                  </a:lnTo>
                  <a:lnTo>
                    <a:pt x="0" y="0"/>
                  </a:lnTo>
                  <a:lnTo>
                    <a:pt x="130" y="0"/>
                  </a:lnTo>
                  <a:lnTo>
                    <a:pt x="130" y="14"/>
                  </a:lnTo>
                  <a:lnTo>
                    <a:pt x="72" y="14"/>
                  </a:lnTo>
                  <a:lnTo>
                    <a:pt x="72" y="149"/>
                  </a:lnTo>
                  <a:lnTo>
                    <a:pt x="57" y="149"/>
                  </a:lnTo>
                  <a:lnTo>
                    <a:pt x="57" y="14"/>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25" name="Freeform 16"/>
            <p:cNvSpPr>
              <a:spLocks/>
            </p:cNvSpPr>
            <p:nvPr/>
          </p:nvSpPr>
          <p:spPr bwMode="auto">
            <a:xfrm>
              <a:off x="6938" y="3329"/>
              <a:ext cx="35" cy="35"/>
            </a:xfrm>
            <a:custGeom>
              <a:avLst/>
              <a:gdLst>
                <a:gd name="T0" fmla="*/ 0 w 152"/>
                <a:gd name="T1" fmla="*/ 0 h 149"/>
                <a:gd name="T2" fmla="*/ 16 w 152"/>
                <a:gd name="T3" fmla="*/ 0 h 149"/>
                <a:gd name="T4" fmla="*/ 76 w 152"/>
                <a:gd name="T5" fmla="*/ 136 h 149"/>
                <a:gd name="T6" fmla="*/ 135 w 152"/>
                <a:gd name="T7" fmla="*/ 0 h 149"/>
                <a:gd name="T8" fmla="*/ 152 w 152"/>
                <a:gd name="T9" fmla="*/ 0 h 149"/>
                <a:gd name="T10" fmla="*/ 85 w 152"/>
                <a:gd name="T11" fmla="*/ 149 h 149"/>
                <a:gd name="T12" fmla="*/ 66 w 152"/>
                <a:gd name="T13" fmla="*/ 149 h 149"/>
                <a:gd name="T14" fmla="*/ 0 w 152"/>
                <a:gd name="T15" fmla="*/ 0 h 1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49">
                  <a:moveTo>
                    <a:pt x="0" y="0"/>
                  </a:moveTo>
                  <a:lnTo>
                    <a:pt x="16" y="0"/>
                  </a:lnTo>
                  <a:lnTo>
                    <a:pt x="76" y="136"/>
                  </a:lnTo>
                  <a:lnTo>
                    <a:pt x="135" y="0"/>
                  </a:lnTo>
                  <a:lnTo>
                    <a:pt x="152" y="0"/>
                  </a:lnTo>
                  <a:lnTo>
                    <a:pt x="85" y="149"/>
                  </a:lnTo>
                  <a:lnTo>
                    <a:pt x="66" y="149"/>
                  </a:lnTo>
                  <a:lnTo>
                    <a:pt x="0" y="0"/>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26" name="Freeform 17"/>
            <p:cNvSpPr>
              <a:spLocks noEditPoints="1"/>
            </p:cNvSpPr>
            <p:nvPr/>
          </p:nvSpPr>
          <p:spPr bwMode="auto">
            <a:xfrm>
              <a:off x="6979" y="3328"/>
              <a:ext cx="36" cy="37"/>
            </a:xfrm>
            <a:custGeom>
              <a:avLst/>
              <a:gdLst>
                <a:gd name="T0" fmla="*/ 141 w 156"/>
                <a:gd name="T1" fmla="*/ 78 h 156"/>
                <a:gd name="T2" fmla="*/ 78 w 156"/>
                <a:gd name="T3" fmla="*/ 14 h 156"/>
                <a:gd name="T4" fmla="*/ 15 w 156"/>
                <a:gd name="T5" fmla="*/ 78 h 156"/>
                <a:gd name="T6" fmla="*/ 78 w 156"/>
                <a:gd name="T7" fmla="*/ 142 h 156"/>
                <a:gd name="T8" fmla="*/ 141 w 156"/>
                <a:gd name="T9" fmla="*/ 78 h 156"/>
                <a:gd name="T10" fmla="*/ 78 w 156"/>
                <a:gd name="T11" fmla="*/ 156 h 156"/>
                <a:gd name="T12" fmla="*/ 0 w 156"/>
                <a:gd name="T13" fmla="*/ 78 h 156"/>
                <a:gd name="T14" fmla="*/ 78 w 156"/>
                <a:gd name="T15" fmla="*/ 0 h 156"/>
                <a:gd name="T16" fmla="*/ 156 w 156"/>
                <a:gd name="T17" fmla="*/ 78 h 156"/>
                <a:gd name="T18" fmla="*/ 78 w 156"/>
                <a:gd name="T19"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156">
                  <a:moveTo>
                    <a:pt x="141" y="78"/>
                  </a:moveTo>
                  <a:cubicBezTo>
                    <a:pt x="141" y="38"/>
                    <a:pt x="117" y="14"/>
                    <a:pt x="78" y="14"/>
                  </a:cubicBezTo>
                  <a:cubicBezTo>
                    <a:pt x="39" y="14"/>
                    <a:pt x="15" y="38"/>
                    <a:pt x="15" y="78"/>
                  </a:cubicBezTo>
                  <a:cubicBezTo>
                    <a:pt x="15" y="118"/>
                    <a:pt x="39" y="142"/>
                    <a:pt x="78" y="142"/>
                  </a:cubicBezTo>
                  <a:cubicBezTo>
                    <a:pt x="117" y="142"/>
                    <a:pt x="141" y="118"/>
                    <a:pt x="141" y="78"/>
                  </a:cubicBezTo>
                  <a:close/>
                  <a:moveTo>
                    <a:pt x="78" y="156"/>
                  </a:moveTo>
                  <a:cubicBezTo>
                    <a:pt x="29" y="156"/>
                    <a:pt x="0" y="126"/>
                    <a:pt x="0" y="78"/>
                  </a:cubicBezTo>
                  <a:cubicBezTo>
                    <a:pt x="0" y="29"/>
                    <a:pt x="29" y="0"/>
                    <a:pt x="78" y="0"/>
                  </a:cubicBezTo>
                  <a:cubicBezTo>
                    <a:pt x="127" y="0"/>
                    <a:pt x="156" y="29"/>
                    <a:pt x="156" y="78"/>
                  </a:cubicBezTo>
                  <a:cubicBezTo>
                    <a:pt x="156" y="126"/>
                    <a:pt x="127" y="156"/>
                    <a:pt x="78" y="156"/>
                  </a:cubicBez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27" name="Freeform 18"/>
            <p:cNvSpPr>
              <a:spLocks noEditPoints="1"/>
            </p:cNvSpPr>
            <p:nvPr/>
          </p:nvSpPr>
          <p:spPr bwMode="auto">
            <a:xfrm>
              <a:off x="7045" y="3318"/>
              <a:ext cx="29" cy="47"/>
            </a:xfrm>
            <a:custGeom>
              <a:avLst/>
              <a:gdLst>
                <a:gd name="T0" fmla="*/ 83 w 125"/>
                <a:gd name="T1" fmla="*/ 0 h 198"/>
                <a:gd name="T2" fmla="*/ 99 w 125"/>
                <a:gd name="T3" fmla="*/ 0 h 198"/>
                <a:gd name="T4" fmla="*/ 70 w 125"/>
                <a:gd name="T5" fmla="*/ 30 h 198"/>
                <a:gd name="T6" fmla="*/ 53 w 125"/>
                <a:gd name="T7" fmla="*/ 30 h 198"/>
                <a:gd name="T8" fmla="*/ 25 w 125"/>
                <a:gd name="T9" fmla="*/ 0 h 198"/>
                <a:gd name="T10" fmla="*/ 40 w 125"/>
                <a:gd name="T11" fmla="*/ 0 h 198"/>
                <a:gd name="T12" fmla="*/ 62 w 125"/>
                <a:gd name="T13" fmla="*/ 22 h 198"/>
                <a:gd name="T14" fmla="*/ 83 w 125"/>
                <a:gd name="T15" fmla="*/ 0 h 198"/>
                <a:gd name="T16" fmla="*/ 16 w 125"/>
                <a:gd name="T17" fmla="*/ 145 h 198"/>
                <a:gd name="T18" fmla="*/ 16 w 125"/>
                <a:gd name="T19" fmla="*/ 146 h 198"/>
                <a:gd name="T20" fmla="*/ 63 w 125"/>
                <a:gd name="T21" fmla="*/ 184 h 198"/>
                <a:gd name="T22" fmla="*/ 109 w 125"/>
                <a:gd name="T23" fmla="*/ 153 h 198"/>
                <a:gd name="T24" fmla="*/ 72 w 125"/>
                <a:gd name="T25" fmla="*/ 127 h 198"/>
                <a:gd name="T26" fmla="*/ 40 w 125"/>
                <a:gd name="T27" fmla="*/ 122 h 198"/>
                <a:gd name="T28" fmla="*/ 5 w 125"/>
                <a:gd name="T29" fmla="*/ 85 h 198"/>
                <a:gd name="T30" fmla="*/ 61 w 125"/>
                <a:gd name="T31" fmla="*/ 42 h 198"/>
                <a:gd name="T32" fmla="*/ 120 w 125"/>
                <a:gd name="T33" fmla="*/ 87 h 198"/>
                <a:gd name="T34" fmla="*/ 105 w 125"/>
                <a:gd name="T35" fmla="*/ 87 h 198"/>
                <a:gd name="T36" fmla="*/ 62 w 125"/>
                <a:gd name="T37" fmla="*/ 55 h 198"/>
                <a:gd name="T38" fmla="*/ 20 w 125"/>
                <a:gd name="T39" fmla="*/ 84 h 198"/>
                <a:gd name="T40" fmla="*/ 57 w 125"/>
                <a:gd name="T41" fmla="*/ 109 h 198"/>
                <a:gd name="T42" fmla="*/ 85 w 125"/>
                <a:gd name="T43" fmla="*/ 114 h 198"/>
                <a:gd name="T44" fmla="*/ 125 w 125"/>
                <a:gd name="T45" fmla="*/ 152 h 198"/>
                <a:gd name="T46" fmla="*/ 64 w 125"/>
                <a:gd name="T47" fmla="*/ 198 h 198"/>
                <a:gd name="T48" fmla="*/ 0 w 125"/>
                <a:gd name="T49" fmla="*/ 147 h 198"/>
                <a:gd name="T50" fmla="*/ 0 w 125"/>
                <a:gd name="T51" fmla="*/ 145 h 198"/>
                <a:gd name="T52" fmla="*/ 16 w 125"/>
                <a:gd name="T53" fmla="*/ 14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5" h="198">
                  <a:moveTo>
                    <a:pt x="83" y="0"/>
                  </a:moveTo>
                  <a:lnTo>
                    <a:pt x="99" y="0"/>
                  </a:lnTo>
                  <a:lnTo>
                    <a:pt x="70" y="30"/>
                  </a:lnTo>
                  <a:lnTo>
                    <a:pt x="53" y="30"/>
                  </a:lnTo>
                  <a:lnTo>
                    <a:pt x="25" y="0"/>
                  </a:lnTo>
                  <a:lnTo>
                    <a:pt x="40" y="0"/>
                  </a:lnTo>
                  <a:lnTo>
                    <a:pt x="62" y="22"/>
                  </a:lnTo>
                  <a:lnTo>
                    <a:pt x="83" y="0"/>
                  </a:lnTo>
                  <a:close/>
                  <a:moveTo>
                    <a:pt x="16" y="145"/>
                  </a:moveTo>
                  <a:lnTo>
                    <a:pt x="16" y="146"/>
                  </a:lnTo>
                  <a:cubicBezTo>
                    <a:pt x="16" y="168"/>
                    <a:pt x="34" y="184"/>
                    <a:pt x="63" y="184"/>
                  </a:cubicBezTo>
                  <a:cubicBezTo>
                    <a:pt x="92" y="184"/>
                    <a:pt x="109" y="171"/>
                    <a:pt x="109" y="153"/>
                  </a:cubicBezTo>
                  <a:cubicBezTo>
                    <a:pt x="109" y="136"/>
                    <a:pt x="97" y="132"/>
                    <a:pt x="72" y="127"/>
                  </a:cubicBezTo>
                  <a:lnTo>
                    <a:pt x="40" y="122"/>
                  </a:lnTo>
                  <a:cubicBezTo>
                    <a:pt x="16" y="118"/>
                    <a:pt x="5" y="105"/>
                    <a:pt x="5" y="85"/>
                  </a:cubicBezTo>
                  <a:cubicBezTo>
                    <a:pt x="5" y="59"/>
                    <a:pt x="26" y="42"/>
                    <a:pt x="61" y="42"/>
                  </a:cubicBezTo>
                  <a:cubicBezTo>
                    <a:pt x="98" y="42"/>
                    <a:pt x="119" y="59"/>
                    <a:pt x="120" y="87"/>
                  </a:cubicBezTo>
                  <a:lnTo>
                    <a:pt x="105" y="87"/>
                  </a:lnTo>
                  <a:cubicBezTo>
                    <a:pt x="103" y="66"/>
                    <a:pt x="89" y="55"/>
                    <a:pt x="62" y="55"/>
                  </a:cubicBezTo>
                  <a:cubicBezTo>
                    <a:pt x="36" y="55"/>
                    <a:pt x="20" y="67"/>
                    <a:pt x="20" y="84"/>
                  </a:cubicBezTo>
                  <a:cubicBezTo>
                    <a:pt x="20" y="99"/>
                    <a:pt x="32" y="105"/>
                    <a:pt x="57" y="109"/>
                  </a:cubicBezTo>
                  <a:lnTo>
                    <a:pt x="85" y="114"/>
                  </a:lnTo>
                  <a:cubicBezTo>
                    <a:pt x="112" y="119"/>
                    <a:pt x="125" y="130"/>
                    <a:pt x="125" y="152"/>
                  </a:cubicBezTo>
                  <a:cubicBezTo>
                    <a:pt x="125" y="181"/>
                    <a:pt x="103" y="198"/>
                    <a:pt x="64" y="198"/>
                  </a:cubicBezTo>
                  <a:cubicBezTo>
                    <a:pt x="24" y="198"/>
                    <a:pt x="0" y="178"/>
                    <a:pt x="0" y="147"/>
                  </a:cubicBezTo>
                  <a:lnTo>
                    <a:pt x="0" y="145"/>
                  </a:lnTo>
                  <a:lnTo>
                    <a:pt x="16" y="145"/>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28" name="Freeform 19"/>
            <p:cNvSpPr>
              <a:spLocks/>
            </p:cNvSpPr>
            <p:nvPr/>
          </p:nvSpPr>
          <p:spPr bwMode="auto">
            <a:xfrm>
              <a:off x="7085" y="3329"/>
              <a:ext cx="29" cy="35"/>
            </a:xfrm>
            <a:custGeom>
              <a:avLst/>
              <a:gdLst>
                <a:gd name="T0" fmla="*/ 0 w 127"/>
                <a:gd name="T1" fmla="*/ 0 h 149"/>
                <a:gd name="T2" fmla="*/ 15 w 127"/>
                <a:gd name="T3" fmla="*/ 0 h 149"/>
                <a:gd name="T4" fmla="*/ 15 w 127"/>
                <a:gd name="T5" fmla="*/ 82 h 149"/>
                <a:gd name="T6" fmla="*/ 107 w 127"/>
                <a:gd name="T7" fmla="*/ 0 h 149"/>
                <a:gd name="T8" fmla="*/ 127 w 127"/>
                <a:gd name="T9" fmla="*/ 0 h 149"/>
                <a:gd name="T10" fmla="*/ 57 w 127"/>
                <a:gd name="T11" fmla="*/ 63 h 149"/>
                <a:gd name="T12" fmla="*/ 127 w 127"/>
                <a:gd name="T13" fmla="*/ 149 h 149"/>
                <a:gd name="T14" fmla="*/ 108 w 127"/>
                <a:gd name="T15" fmla="*/ 149 h 149"/>
                <a:gd name="T16" fmla="*/ 46 w 127"/>
                <a:gd name="T17" fmla="*/ 72 h 149"/>
                <a:gd name="T18" fmla="*/ 15 w 127"/>
                <a:gd name="T19" fmla="*/ 100 h 149"/>
                <a:gd name="T20" fmla="*/ 15 w 127"/>
                <a:gd name="T21" fmla="*/ 149 h 149"/>
                <a:gd name="T22" fmla="*/ 0 w 127"/>
                <a:gd name="T23" fmla="*/ 149 h 149"/>
                <a:gd name="T24" fmla="*/ 0 w 127"/>
                <a:gd name="T25"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49">
                  <a:moveTo>
                    <a:pt x="0" y="0"/>
                  </a:moveTo>
                  <a:lnTo>
                    <a:pt x="15" y="0"/>
                  </a:lnTo>
                  <a:lnTo>
                    <a:pt x="15" y="82"/>
                  </a:lnTo>
                  <a:lnTo>
                    <a:pt x="107" y="0"/>
                  </a:lnTo>
                  <a:lnTo>
                    <a:pt x="127" y="0"/>
                  </a:lnTo>
                  <a:lnTo>
                    <a:pt x="57" y="63"/>
                  </a:lnTo>
                  <a:lnTo>
                    <a:pt x="127" y="149"/>
                  </a:lnTo>
                  <a:lnTo>
                    <a:pt x="108" y="149"/>
                  </a:lnTo>
                  <a:lnTo>
                    <a:pt x="46" y="72"/>
                  </a:lnTo>
                  <a:lnTo>
                    <a:pt x="15" y="100"/>
                  </a:lnTo>
                  <a:lnTo>
                    <a:pt x="15" y="149"/>
                  </a:lnTo>
                  <a:lnTo>
                    <a:pt x="0" y="149"/>
                  </a:lnTo>
                  <a:lnTo>
                    <a:pt x="0" y="0"/>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29" name="Freeform 20"/>
            <p:cNvSpPr>
              <a:spLocks noEditPoints="1"/>
            </p:cNvSpPr>
            <p:nvPr/>
          </p:nvSpPr>
          <p:spPr bwMode="auto">
            <a:xfrm>
              <a:off x="7120" y="3328"/>
              <a:ext cx="36" cy="37"/>
            </a:xfrm>
            <a:custGeom>
              <a:avLst/>
              <a:gdLst>
                <a:gd name="T0" fmla="*/ 141 w 156"/>
                <a:gd name="T1" fmla="*/ 78 h 156"/>
                <a:gd name="T2" fmla="*/ 78 w 156"/>
                <a:gd name="T3" fmla="*/ 14 h 156"/>
                <a:gd name="T4" fmla="*/ 15 w 156"/>
                <a:gd name="T5" fmla="*/ 78 h 156"/>
                <a:gd name="T6" fmla="*/ 78 w 156"/>
                <a:gd name="T7" fmla="*/ 142 h 156"/>
                <a:gd name="T8" fmla="*/ 141 w 156"/>
                <a:gd name="T9" fmla="*/ 78 h 156"/>
                <a:gd name="T10" fmla="*/ 78 w 156"/>
                <a:gd name="T11" fmla="*/ 156 h 156"/>
                <a:gd name="T12" fmla="*/ 0 w 156"/>
                <a:gd name="T13" fmla="*/ 78 h 156"/>
                <a:gd name="T14" fmla="*/ 78 w 156"/>
                <a:gd name="T15" fmla="*/ 0 h 156"/>
                <a:gd name="T16" fmla="*/ 156 w 156"/>
                <a:gd name="T17" fmla="*/ 78 h 156"/>
                <a:gd name="T18" fmla="*/ 78 w 156"/>
                <a:gd name="T19"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156">
                  <a:moveTo>
                    <a:pt x="141" y="78"/>
                  </a:moveTo>
                  <a:cubicBezTo>
                    <a:pt x="141" y="38"/>
                    <a:pt x="117" y="14"/>
                    <a:pt x="78" y="14"/>
                  </a:cubicBezTo>
                  <a:cubicBezTo>
                    <a:pt x="38" y="14"/>
                    <a:pt x="15" y="38"/>
                    <a:pt x="15" y="78"/>
                  </a:cubicBezTo>
                  <a:cubicBezTo>
                    <a:pt x="15" y="118"/>
                    <a:pt x="38" y="142"/>
                    <a:pt x="78" y="142"/>
                  </a:cubicBezTo>
                  <a:cubicBezTo>
                    <a:pt x="117" y="142"/>
                    <a:pt x="141" y="118"/>
                    <a:pt x="141" y="78"/>
                  </a:cubicBezTo>
                  <a:close/>
                  <a:moveTo>
                    <a:pt x="78" y="156"/>
                  </a:moveTo>
                  <a:cubicBezTo>
                    <a:pt x="29" y="156"/>
                    <a:pt x="0" y="126"/>
                    <a:pt x="0" y="78"/>
                  </a:cubicBezTo>
                  <a:cubicBezTo>
                    <a:pt x="0" y="29"/>
                    <a:pt x="29" y="0"/>
                    <a:pt x="78" y="0"/>
                  </a:cubicBezTo>
                  <a:cubicBezTo>
                    <a:pt x="127" y="0"/>
                    <a:pt x="156" y="29"/>
                    <a:pt x="156" y="78"/>
                  </a:cubicBezTo>
                  <a:cubicBezTo>
                    <a:pt x="156" y="126"/>
                    <a:pt x="127" y="156"/>
                    <a:pt x="78" y="156"/>
                  </a:cubicBez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30" name="Freeform 21"/>
            <p:cNvSpPr>
              <a:spLocks/>
            </p:cNvSpPr>
            <p:nvPr/>
          </p:nvSpPr>
          <p:spPr bwMode="auto">
            <a:xfrm>
              <a:off x="7167" y="3329"/>
              <a:ext cx="25" cy="35"/>
            </a:xfrm>
            <a:custGeom>
              <a:avLst/>
              <a:gdLst>
                <a:gd name="T0" fmla="*/ 0 w 109"/>
                <a:gd name="T1" fmla="*/ 0 h 149"/>
                <a:gd name="T2" fmla="*/ 15 w 109"/>
                <a:gd name="T3" fmla="*/ 0 h 149"/>
                <a:gd name="T4" fmla="*/ 15 w 109"/>
                <a:gd name="T5" fmla="*/ 135 h 149"/>
                <a:gd name="T6" fmla="*/ 109 w 109"/>
                <a:gd name="T7" fmla="*/ 135 h 149"/>
                <a:gd name="T8" fmla="*/ 109 w 109"/>
                <a:gd name="T9" fmla="*/ 149 h 149"/>
                <a:gd name="T10" fmla="*/ 0 w 109"/>
                <a:gd name="T11" fmla="*/ 149 h 149"/>
                <a:gd name="T12" fmla="*/ 0 w 109"/>
                <a:gd name="T13" fmla="*/ 0 h 149"/>
              </a:gdLst>
              <a:ahLst/>
              <a:cxnLst>
                <a:cxn ang="0">
                  <a:pos x="T0" y="T1"/>
                </a:cxn>
                <a:cxn ang="0">
                  <a:pos x="T2" y="T3"/>
                </a:cxn>
                <a:cxn ang="0">
                  <a:pos x="T4" y="T5"/>
                </a:cxn>
                <a:cxn ang="0">
                  <a:pos x="T6" y="T7"/>
                </a:cxn>
                <a:cxn ang="0">
                  <a:pos x="T8" y="T9"/>
                </a:cxn>
                <a:cxn ang="0">
                  <a:pos x="T10" y="T11"/>
                </a:cxn>
                <a:cxn ang="0">
                  <a:pos x="T12" y="T13"/>
                </a:cxn>
              </a:cxnLst>
              <a:rect l="0" t="0" r="r" b="b"/>
              <a:pathLst>
                <a:path w="109" h="149">
                  <a:moveTo>
                    <a:pt x="0" y="0"/>
                  </a:moveTo>
                  <a:lnTo>
                    <a:pt x="15" y="0"/>
                  </a:lnTo>
                  <a:lnTo>
                    <a:pt x="15" y="135"/>
                  </a:lnTo>
                  <a:lnTo>
                    <a:pt x="109" y="135"/>
                  </a:lnTo>
                  <a:lnTo>
                    <a:pt x="109" y="149"/>
                  </a:lnTo>
                  <a:lnTo>
                    <a:pt x="0" y="149"/>
                  </a:lnTo>
                  <a:lnTo>
                    <a:pt x="0" y="0"/>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31" name="Freeform 22"/>
            <p:cNvSpPr>
              <a:spLocks/>
            </p:cNvSpPr>
            <p:nvPr/>
          </p:nvSpPr>
          <p:spPr bwMode="auto">
            <a:xfrm>
              <a:off x="7200" y="3328"/>
              <a:ext cx="29" cy="37"/>
            </a:xfrm>
            <a:custGeom>
              <a:avLst/>
              <a:gdLst>
                <a:gd name="T0" fmla="*/ 15 w 124"/>
                <a:gd name="T1" fmla="*/ 103 h 156"/>
                <a:gd name="T2" fmla="*/ 15 w 124"/>
                <a:gd name="T3" fmla="*/ 104 h 156"/>
                <a:gd name="T4" fmla="*/ 63 w 124"/>
                <a:gd name="T5" fmla="*/ 142 h 156"/>
                <a:gd name="T6" fmla="*/ 109 w 124"/>
                <a:gd name="T7" fmla="*/ 111 h 156"/>
                <a:gd name="T8" fmla="*/ 72 w 124"/>
                <a:gd name="T9" fmla="*/ 85 h 156"/>
                <a:gd name="T10" fmla="*/ 40 w 124"/>
                <a:gd name="T11" fmla="*/ 80 h 156"/>
                <a:gd name="T12" fmla="*/ 5 w 124"/>
                <a:gd name="T13" fmla="*/ 43 h 156"/>
                <a:gd name="T14" fmla="*/ 61 w 124"/>
                <a:gd name="T15" fmla="*/ 0 h 156"/>
                <a:gd name="T16" fmla="*/ 120 w 124"/>
                <a:gd name="T17" fmla="*/ 45 h 156"/>
                <a:gd name="T18" fmla="*/ 105 w 124"/>
                <a:gd name="T19" fmla="*/ 45 h 156"/>
                <a:gd name="T20" fmla="*/ 62 w 124"/>
                <a:gd name="T21" fmla="*/ 13 h 156"/>
                <a:gd name="T22" fmla="*/ 20 w 124"/>
                <a:gd name="T23" fmla="*/ 42 h 156"/>
                <a:gd name="T24" fmla="*/ 57 w 124"/>
                <a:gd name="T25" fmla="*/ 67 h 156"/>
                <a:gd name="T26" fmla="*/ 85 w 124"/>
                <a:gd name="T27" fmla="*/ 72 h 156"/>
                <a:gd name="T28" fmla="*/ 124 w 124"/>
                <a:gd name="T29" fmla="*/ 110 h 156"/>
                <a:gd name="T30" fmla="*/ 64 w 124"/>
                <a:gd name="T31" fmla="*/ 156 h 156"/>
                <a:gd name="T32" fmla="*/ 0 w 124"/>
                <a:gd name="T33" fmla="*/ 105 h 156"/>
                <a:gd name="T34" fmla="*/ 0 w 124"/>
                <a:gd name="T35" fmla="*/ 103 h 156"/>
                <a:gd name="T36" fmla="*/ 15 w 124"/>
                <a:gd name="T37" fmla="*/ 10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 h="156">
                  <a:moveTo>
                    <a:pt x="15" y="103"/>
                  </a:moveTo>
                  <a:lnTo>
                    <a:pt x="15" y="104"/>
                  </a:lnTo>
                  <a:cubicBezTo>
                    <a:pt x="15" y="126"/>
                    <a:pt x="34" y="142"/>
                    <a:pt x="63" y="142"/>
                  </a:cubicBezTo>
                  <a:cubicBezTo>
                    <a:pt x="92" y="142"/>
                    <a:pt x="109" y="129"/>
                    <a:pt x="109" y="111"/>
                  </a:cubicBezTo>
                  <a:cubicBezTo>
                    <a:pt x="109" y="94"/>
                    <a:pt x="97" y="90"/>
                    <a:pt x="72" y="85"/>
                  </a:cubicBezTo>
                  <a:lnTo>
                    <a:pt x="40" y="80"/>
                  </a:lnTo>
                  <a:cubicBezTo>
                    <a:pt x="16" y="76"/>
                    <a:pt x="5" y="63"/>
                    <a:pt x="5" y="43"/>
                  </a:cubicBezTo>
                  <a:cubicBezTo>
                    <a:pt x="5" y="17"/>
                    <a:pt x="26" y="0"/>
                    <a:pt x="61" y="0"/>
                  </a:cubicBezTo>
                  <a:cubicBezTo>
                    <a:pt x="98" y="0"/>
                    <a:pt x="119" y="17"/>
                    <a:pt x="120" y="45"/>
                  </a:cubicBezTo>
                  <a:lnTo>
                    <a:pt x="105" y="45"/>
                  </a:lnTo>
                  <a:cubicBezTo>
                    <a:pt x="103" y="24"/>
                    <a:pt x="88" y="13"/>
                    <a:pt x="62" y="13"/>
                  </a:cubicBezTo>
                  <a:cubicBezTo>
                    <a:pt x="35" y="13"/>
                    <a:pt x="20" y="25"/>
                    <a:pt x="20" y="42"/>
                  </a:cubicBezTo>
                  <a:cubicBezTo>
                    <a:pt x="20" y="57"/>
                    <a:pt x="32" y="63"/>
                    <a:pt x="57" y="67"/>
                  </a:cubicBezTo>
                  <a:lnTo>
                    <a:pt x="85" y="72"/>
                  </a:lnTo>
                  <a:cubicBezTo>
                    <a:pt x="112" y="77"/>
                    <a:pt x="124" y="88"/>
                    <a:pt x="124" y="110"/>
                  </a:cubicBezTo>
                  <a:cubicBezTo>
                    <a:pt x="124" y="139"/>
                    <a:pt x="102" y="156"/>
                    <a:pt x="64" y="156"/>
                  </a:cubicBezTo>
                  <a:cubicBezTo>
                    <a:pt x="24" y="156"/>
                    <a:pt x="0" y="136"/>
                    <a:pt x="0" y="105"/>
                  </a:cubicBezTo>
                  <a:lnTo>
                    <a:pt x="0" y="103"/>
                  </a:lnTo>
                  <a:lnTo>
                    <a:pt x="15" y="103"/>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32" name="Freeform 23"/>
            <p:cNvSpPr>
              <a:spLocks/>
            </p:cNvSpPr>
            <p:nvPr/>
          </p:nvSpPr>
          <p:spPr bwMode="auto">
            <a:xfrm>
              <a:off x="7237" y="3329"/>
              <a:ext cx="29" cy="35"/>
            </a:xfrm>
            <a:custGeom>
              <a:avLst/>
              <a:gdLst>
                <a:gd name="T0" fmla="*/ 57 w 129"/>
                <a:gd name="T1" fmla="*/ 14 h 149"/>
                <a:gd name="T2" fmla="*/ 0 w 129"/>
                <a:gd name="T3" fmla="*/ 14 h 149"/>
                <a:gd name="T4" fmla="*/ 0 w 129"/>
                <a:gd name="T5" fmla="*/ 0 h 149"/>
                <a:gd name="T6" fmla="*/ 129 w 129"/>
                <a:gd name="T7" fmla="*/ 0 h 149"/>
                <a:gd name="T8" fmla="*/ 129 w 129"/>
                <a:gd name="T9" fmla="*/ 14 h 149"/>
                <a:gd name="T10" fmla="*/ 72 w 129"/>
                <a:gd name="T11" fmla="*/ 14 h 149"/>
                <a:gd name="T12" fmla="*/ 72 w 129"/>
                <a:gd name="T13" fmla="*/ 149 h 149"/>
                <a:gd name="T14" fmla="*/ 57 w 129"/>
                <a:gd name="T15" fmla="*/ 149 h 149"/>
                <a:gd name="T16" fmla="*/ 57 w 129"/>
                <a:gd name="T17" fmla="*/ 1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 h="149">
                  <a:moveTo>
                    <a:pt x="57" y="14"/>
                  </a:moveTo>
                  <a:lnTo>
                    <a:pt x="0" y="14"/>
                  </a:lnTo>
                  <a:lnTo>
                    <a:pt x="0" y="0"/>
                  </a:lnTo>
                  <a:lnTo>
                    <a:pt x="129" y="0"/>
                  </a:lnTo>
                  <a:lnTo>
                    <a:pt x="129" y="14"/>
                  </a:lnTo>
                  <a:lnTo>
                    <a:pt x="72" y="14"/>
                  </a:lnTo>
                  <a:lnTo>
                    <a:pt x="72" y="149"/>
                  </a:lnTo>
                  <a:lnTo>
                    <a:pt x="57" y="149"/>
                  </a:lnTo>
                  <a:lnTo>
                    <a:pt x="57" y="14"/>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33" name="Freeform 24"/>
            <p:cNvSpPr>
              <a:spLocks/>
            </p:cNvSpPr>
            <p:nvPr/>
          </p:nvSpPr>
          <p:spPr bwMode="auto">
            <a:xfrm>
              <a:off x="7271" y="3329"/>
              <a:ext cx="35" cy="35"/>
            </a:xfrm>
            <a:custGeom>
              <a:avLst/>
              <a:gdLst>
                <a:gd name="T0" fmla="*/ 0 w 153"/>
                <a:gd name="T1" fmla="*/ 0 h 149"/>
                <a:gd name="T2" fmla="*/ 17 w 153"/>
                <a:gd name="T3" fmla="*/ 0 h 149"/>
                <a:gd name="T4" fmla="*/ 77 w 153"/>
                <a:gd name="T5" fmla="*/ 136 h 149"/>
                <a:gd name="T6" fmla="*/ 136 w 153"/>
                <a:gd name="T7" fmla="*/ 0 h 149"/>
                <a:gd name="T8" fmla="*/ 153 w 153"/>
                <a:gd name="T9" fmla="*/ 0 h 149"/>
                <a:gd name="T10" fmla="*/ 86 w 153"/>
                <a:gd name="T11" fmla="*/ 149 h 149"/>
                <a:gd name="T12" fmla="*/ 67 w 153"/>
                <a:gd name="T13" fmla="*/ 149 h 149"/>
                <a:gd name="T14" fmla="*/ 0 w 153"/>
                <a:gd name="T15" fmla="*/ 0 h 1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49">
                  <a:moveTo>
                    <a:pt x="0" y="0"/>
                  </a:moveTo>
                  <a:lnTo>
                    <a:pt x="17" y="0"/>
                  </a:lnTo>
                  <a:lnTo>
                    <a:pt x="77" y="136"/>
                  </a:lnTo>
                  <a:lnTo>
                    <a:pt x="136" y="0"/>
                  </a:lnTo>
                  <a:lnTo>
                    <a:pt x="153" y="0"/>
                  </a:lnTo>
                  <a:lnTo>
                    <a:pt x="86" y="149"/>
                  </a:lnTo>
                  <a:lnTo>
                    <a:pt x="67" y="149"/>
                  </a:lnTo>
                  <a:lnTo>
                    <a:pt x="0" y="0"/>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34" name="Freeform 25"/>
            <p:cNvSpPr>
              <a:spLocks noEditPoints="1"/>
            </p:cNvSpPr>
            <p:nvPr/>
          </p:nvSpPr>
          <p:spPr bwMode="auto">
            <a:xfrm>
              <a:off x="7315" y="3318"/>
              <a:ext cx="9" cy="46"/>
            </a:xfrm>
            <a:custGeom>
              <a:avLst/>
              <a:gdLst>
                <a:gd name="T0" fmla="*/ 19 w 38"/>
                <a:gd name="T1" fmla="*/ 0 h 194"/>
                <a:gd name="T2" fmla="*/ 38 w 38"/>
                <a:gd name="T3" fmla="*/ 0 h 194"/>
                <a:gd name="T4" fmla="*/ 14 w 38"/>
                <a:gd name="T5" fmla="*/ 30 h 194"/>
                <a:gd name="T6" fmla="*/ 1 w 38"/>
                <a:gd name="T7" fmla="*/ 30 h 194"/>
                <a:gd name="T8" fmla="*/ 19 w 38"/>
                <a:gd name="T9" fmla="*/ 0 h 194"/>
                <a:gd name="T10" fmla="*/ 0 w 38"/>
                <a:gd name="T11" fmla="*/ 45 h 194"/>
                <a:gd name="T12" fmla="*/ 15 w 38"/>
                <a:gd name="T13" fmla="*/ 45 h 194"/>
                <a:gd name="T14" fmla="*/ 15 w 38"/>
                <a:gd name="T15" fmla="*/ 194 h 194"/>
                <a:gd name="T16" fmla="*/ 0 w 38"/>
                <a:gd name="T17" fmla="*/ 194 h 194"/>
                <a:gd name="T18" fmla="*/ 0 w 38"/>
                <a:gd name="T19" fmla="*/ 45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194">
                  <a:moveTo>
                    <a:pt x="19" y="0"/>
                  </a:moveTo>
                  <a:lnTo>
                    <a:pt x="38" y="0"/>
                  </a:lnTo>
                  <a:lnTo>
                    <a:pt x="14" y="30"/>
                  </a:lnTo>
                  <a:lnTo>
                    <a:pt x="1" y="30"/>
                  </a:lnTo>
                  <a:lnTo>
                    <a:pt x="19" y="0"/>
                  </a:lnTo>
                  <a:close/>
                  <a:moveTo>
                    <a:pt x="0" y="45"/>
                  </a:moveTo>
                  <a:lnTo>
                    <a:pt x="15" y="45"/>
                  </a:lnTo>
                  <a:lnTo>
                    <a:pt x="15" y="194"/>
                  </a:lnTo>
                  <a:lnTo>
                    <a:pt x="0" y="194"/>
                  </a:lnTo>
                  <a:lnTo>
                    <a:pt x="0" y="45"/>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35" name="Freeform 26"/>
            <p:cNvSpPr>
              <a:spLocks/>
            </p:cNvSpPr>
            <p:nvPr/>
          </p:nvSpPr>
          <p:spPr bwMode="auto">
            <a:xfrm>
              <a:off x="7334" y="3359"/>
              <a:ext cx="3" cy="12"/>
            </a:xfrm>
            <a:custGeom>
              <a:avLst/>
              <a:gdLst>
                <a:gd name="T0" fmla="*/ 0 w 17"/>
                <a:gd name="T1" fmla="*/ 0 h 50"/>
                <a:gd name="T2" fmla="*/ 17 w 17"/>
                <a:gd name="T3" fmla="*/ 0 h 50"/>
                <a:gd name="T4" fmla="*/ 17 w 17"/>
                <a:gd name="T5" fmla="*/ 27 h 50"/>
                <a:gd name="T6" fmla="*/ 0 w 17"/>
                <a:gd name="T7" fmla="*/ 50 h 50"/>
                <a:gd name="T8" fmla="*/ 0 w 17"/>
                <a:gd name="T9" fmla="*/ 41 h 50"/>
                <a:gd name="T10" fmla="*/ 7 w 17"/>
                <a:gd name="T11" fmla="*/ 27 h 50"/>
                <a:gd name="T12" fmla="*/ 7 w 17"/>
                <a:gd name="T13" fmla="*/ 18 h 50"/>
                <a:gd name="T14" fmla="*/ 0 w 17"/>
                <a:gd name="T15" fmla="*/ 18 h 50"/>
                <a:gd name="T16" fmla="*/ 0 w 17"/>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0">
                  <a:moveTo>
                    <a:pt x="0" y="0"/>
                  </a:moveTo>
                  <a:lnTo>
                    <a:pt x="17" y="0"/>
                  </a:lnTo>
                  <a:lnTo>
                    <a:pt x="17" y="27"/>
                  </a:lnTo>
                  <a:cubicBezTo>
                    <a:pt x="16" y="39"/>
                    <a:pt x="12" y="46"/>
                    <a:pt x="0" y="50"/>
                  </a:cubicBezTo>
                  <a:lnTo>
                    <a:pt x="0" y="41"/>
                  </a:lnTo>
                  <a:cubicBezTo>
                    <a:pt x="5" y="38"/>
                    <a:pt x="7" y="34"/>
                    <a:pt x="7" y="27"/>
                  </a:cubicBezTo>
                  <a:lnTo>
                    <a:pt x="7" y="18"/>
                  </a:lnTo>
                  <a:lnTo>
                    <a:pt x="0" y="18"/>
                  </a:lnTo>
                  <a:lnTo>
                    <a:pt x="0" y="0"/>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36" name="Freeform 27"/>
            <p:cNvSpPr>
              <a:spLocks/>
            </p:cNvSpPr>
            <p:nvPr/>
          </p:nvSpPr>
          <p:spPr bwMode="auto">
            <a:xfrm>
              <a:off x="6646" y="3383"/>
              <a:ext cx="32" cy="29"/>
            </a:xfrm>
            <a:custGeom>
              <a:avLst/>
              <a:gdLst>
                <a:gd name="T0" fmla="*/ 0 w 142"/>
                <a:gd name="T1" fmla="*/ 0 h 123"/>
                <a:gd name="T2" fmla="*/ 19 w 142"/>
                <a:gd name="T3" fmla="*/ 0 h 123"/>
                <a:gd name="T4" fmla="*/ 71 w 142"/>
                <a:gd name="T5" fmla="*/ 112 h 123"/>
                <a:gd name="T6" fmla="*/ 124 w 142"/>
                <a:gd name="T7" fmla="*/ 0 h 123"/>
                <a:gd name="T8" fmla="*/ 142 w 142"/>
                <a:gd name="T9" fmla="*/ 0 h 123"/>
                <a:gd name="T10" fmla="*/ 142 w 142"/>
                <a:gd name="T11" fmla="*/ 123 h 123"/>
                <a:gd name="T12" fmla="*/ 130 w 142"/>
                <a:gd name="T13" fmla="*/ 123 h 123"/>
                <a:gd name="T14" fmla="*/ 131 w 142"/>
                <a:gd name="T15" fmla="*/ 10 h 123"/>
                <a:gd name="T16" fmla="*/ 78 w 142"/>
                <a:gd name="T17" fmla="*/ 123 h 123"/>
                <a:gd name="T18" fmla="*/ 64 w 142"/>
                <a:gd name="T19" fmla="*/ 123 h 123"/>
                <a:gd name="T20" fmla="*/ 10 w 142"/>
                <a:gd name="T21" fmla="*/ 10 h 123"/>
                <a:gd name="T22" fmla="*/ 12 w 142"/>
                <a:gd name="T23" fmla="*/ 123 h 123"/>
                <a:gd name="T24" fmla="*/ 0 w 142"/>
                <a:gd name="T25" fmla="*/ 123 h 123"/>
                <a:gd name="T26" fmla="*/ 0 w 142"/>
                <a:gd name="T2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23">
                  <a:moveTo>
                    <a:pt x="0" y="0"/>
                  </a:moveTo>
                  <a:lnTo>
                    <a:pt x="19" y="0"/>
                  </a:lnTo>
                  <a:lnTo>
                    <a:pt x="71" y="112"/>
                  </a:lnTo>
                  <a:lnTo>
                    <a:pt x="124" y="0"/>
                  </a:lnTo>
                  <a:lnTo>
                    <a:pt x="142" y="0"/>
                  </a:lnTo>
                  <a:lnTo>
                    <a:pt x="142" y="123"/>
                  </a:lnTo>
                  <a:lnTo>
                    <a:pt x="130" y="123"/>
                  </a:lnTo>
                  <a:lnTo>
                    <a:pt x="131" y="10"/>
                  </a:lnTo>
                  <a:lnTo>
                    <a:pt x="78" y="123"/>
                  </a:lnTo>
                  <a:lnTo>
                    <a:pt x="64" y="123"/>
                  </a:lnTo>
                  <a:lnTo>
                    <a:pt x="10" y="10"/>
                  </a:lnTo>
                  <a:lnTo>
                    <a:pt x="12" y="123"/>
                  </a:lnTo>
                  <a:lnTo>
                    <a:pt x="0" y="123"/>
                  </a:lnTo>
                  <a:lnTo>
                    <a:pt x="0" y="0"/>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37" name="Freeform 28"/>
            <p:cNvSpPr>
              <a:spLocks/>
            </p:cNvSpPr>
            <p:nvPr/>
          </p:nvSpPr>
          <p:spPr bwMode="auto">
            <a:xfrm>
              <a:off x="6688" y="3383"/>
              <a:ext cx="21" cy="29"/>
            </a:xfrm>
            <a:custGeom>
              <a:avLst/>
              <a:gdLst>
                <a:gd name="T0" fmla="*/ 0 w 90"/>
                <a:gd name="T1" fmla="*/ 0 h 123"/>
                <a:gd name="T2" fmla="*/ 13 w 90"/>
                <a:gd name="T3" fmla="*/ 0 h 123"/>
                <a:gd name="T4" fmla="*/ 13 w 90"/>
                <a:gd name="T5" fmla="*/ 111 h 123"/>
                <a:gd name="T6" fmla="*/ 90 w 90"/>
                <a:gd name="T7" fmla="*/ 111 h 123"/>
                <a:gd name="T8" fmla="*/ 90 w 90"/>
                <a:gd name="T9" fmla="*/ 123 h 123"/>
                <a:gd name="T10" fmla="*/ 0 w 90"/>
                <a:gd name="T11" fmla="*/ 123 h 123"/>
                <a:gd name="T12" fmla="*/ 0 w 90"/>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90" h="123">
                  <a:moveTo>
                    <a:pt x="0" y="0"/>
                  </a:moveTo>
                  <a:lnTo>
                    <a:pt x="13" y="0"/>
                  </a:lnTo>
                  <a:lnTo>
                    <a:pt x="13" y="111"/>
                  </a:lnTo>
                  <a:lnTo>
                    <a:pt x="90" y="111"/>
                  </a:lnTo>
                  <a:lnTo>
                    <a:pt x="90" y="123"/>
                  </a:lnTo>
                  <a:lnTo>
                    <a:pt x="0" y="123"/>
                  </a:lnTo>
                  <a:lnTo>
                    <a:pt x="0" y="0"/>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38" name="Freeform 29"/>
            <p:cNvSpPr>
              <a:spLocks noEditPoints="1"/>
            </p:cNvSpPr>
            <p:nvPr/>
          </p:nvSpPr>
          <p:spPr bwMode="auto">
            <a:xfrm>
              <a:off x="6713" y="3374"/>
              <a:ext cx="30" cy="38"/>
            </a:xfrm>
            <a:custGeom>
              <a:avLst/>
              <a:gdLst>
                <a:gd name="T0" fmla="*/ 74 w 128"/>
                <a:gd name="T1" fmla="*/ 0 h 161"/>
                <a:gd name="T2" fmla="*/ 89 w 128"/>
                <a:gd name="T3" fmla="*/ 0 h 161"/>
                <a:gd name="T4" fmla="*/ 69 w 128"/>
                <a:gd name="T5" fmla="*/ 25 h 161"/>
                <a:gd name="T6" fmla="*/ 59 w 128"/>
                <a:gd name="T7" fmla="*/ 25 h 161"/>
                <a:gd name="T8" fmla="*/ 74 w 128"/>
                <a:gd name="T9" fmla="*/ 0 h 161"/>
                <a:gd name="T10" fmla="*/ 92 w 128"/>
                <a:gd name="T11" fmla="*/ 111 h 161"/>
                <a:gd name="T12" fmla="*/ 64 w 128"/>
                <a:gd name="T13" fmla="*/ 48 h 161"/>
                <a:gd name="T14" fmla="*/ 36 w 128"/>
                <a:gd name="T15" fmla="*/ 111 h 161"/>
                <a:gd name="T16" fmla="*/ 92 w 128"/>
                <a:gd name="T17" fmla="*/ 111 h 161"/>
                <a:gd name="T18" fmla="*/ 57 w 128"/>
                <a:gd name="T19" fmla="*/ 38 h 161"/>
                <a:gd name="T20" fmla="*/ 71 w 128"/>
                <a:gd name="T21" fmla="*/ 38 h 161"/>
                <a:gd name="T22" fmla="*/ 128 w 128"/>
                <a:gd name="T23" fmla="*/ 161 h 161"/>
                <a:gd name="T24" fmla="*/ 115 w 128"/>
                <a:gd name="T25" fmla="*/ 161 h 161"/>
                <a:gd name="T26" fmla="*/ 98 w 128"/>
                <a:gd name="T27" fmla="*/ 123 h 161"/>
                <a:gd name="T28" fmla="*/ 30 w 128"/>
                <a:gd name="T29" fmla="*/ 123 h 161"/>
                <a:gd name="T30" fmla="*/ 13 w 128"/>
                <a:gd name="T31" fmla="*/ 161 h 161"/>
                <a:gd name="T32" fmla="*/ 0 w 128"/>
                <a:gd name="T33" fmla="*/ 161 h 161"/>
                <a:gd name="T34" fmla="*/ 57 w 128"/>
                <a:gd name="T35" fmla="*/ 38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161">
                  <a:moveTo>
                    <a:pt x="74" y="0"/>
                  </a:moveTo>
                  <a:lnTo>
                    <a:pt x="89" y="0"/>
                  </a:lnTo>
                  <a:lnTo>
                    <a:pt x="69" y="25"/>
                  </a:lnTo>
                  <a:lnTo>
                    <a:pt x="59" y="25"/>
                  </a:lnTo>
                  <a:lnTo>
                    <a:pt x="74" y="0"/>
                  </a:lnTo>
                  <a:close/>
                  <a:moveTo>
                    <a:pt x="92" y="111"/>
                  </a:moveTo>
                  <a:lnTo>
                    <a:pt x="64" y="48"/>
                  </a:lnTo>
                  <a:lnTo>
                    <a:pt x="36" y="111"/>
                  </a:lnTo>
                  <a:lnTo>
                    <a:pt x="92" y="111"/>
                  </a:lnTo>
                  <a:close/>
                  <a:moveTo>
                    <a:pt x="57" y="38"/>
                  </a:moveTo>
                  <a:lnTo>
                    <a:pt x="71" y="38"/>
                  </a:lnTo>
                  <a:lnTo>
                    <a:pt x="128" y="161"/>
                  </a:lnTo>
                  <a:lnTo>
                    <a:pt x="115" y="161"/>
                  </a:lnTo>
                  <a:lnTo>
                    <a:pt x="98" y="123"/>
                  </a:lnTo>
                  <a:lnTo>
                    <a:pt x="30" y="123"/>
                  </a:lnTo>
                  <a:lnTo>
                    <a:pt x="13" y="161"/>
                  </a:lnTo>
                  <a:lnTo>
                    <a:pt x="0" y="161"/>
                  </a:lnTo>
                  <a:lnTo>
                    <a:pt x="57" y="38"/>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39" name="Freeform 30"/>
            <p:cNvSpPr>
              <a:spLocks noEditPoints="1"/>
            </p:cNvSpPr>
            <p:nvPr/>
          </p:nvSpPr>
          <p:spPr bwMode="auto">
            <a:xfrm>
              <a:off x="6749" y="3383"/>
              <a:ext cx="27" cy="29"/>
            </a:xfrm>
            <a:custGeom>
              <a:avLst/>
              <a:gdLst>
                <a:gd name="T0" fmla="*/ 13 w 116"/>
                <a:gd name="T1" fmla="*/ 11 h 123"/>
                <a:gd name="T2" fmla="*/ 13 w 116"/>
                <a:gd name="T3" fmla="*/ 111 h 123"/>
                <a:gd name="T4" fmla="*/ 45 w 116"/>
                <a:gd name="T5" fmla="*/ 111 h 123"/>
                <a:gd name="T6" fmla="*/ 86 w 116"/>
                <a:gd name="T7" fmla="*/ 103 h 123"/>
                <a:gd name="T8" fmla="*/ 103 w 116"/>
                <a:gd name="T9" fmla="*/ 60 h 123"/>
                <a:gd name="T10" fmla="*/ 86 w 116"/>
                <a:gd name="T11" fmla="*/ 18 h 123"/>
                <a:gd name="T12" fmla="*/ 43 w 116"/>
                <a:gd name="T13" fmla="*/ 11 h 123"/>
                <a:gd name="T14" fmla="*/ 13 w 116"/>
                <a:gd name="T15" fmla="*/ 11 h 123"/>
                <a:gd name="T16" fmla="*/ 96 w 116"/>
                <a:gd name="T17" fmla="*/ 11 h 123"/>
                <a:gd name="T18" fmla="*/ 116 w 116"/>
                <a:gd name="T19" fmla="*/ 61 h 123"/>
                <a:gd name="T20" fmla="*/ 96 w 116"/>
                <a:gd name="T21" fmla="*/ 112 h 123"/>
                <a:gd name="T22" fmla="*/ 45 w 116"/>
                <a:gd name="T23" fmla="*/ 123 h 123"/>
                <a:gd name="T24" fmla="*/ 0 w 116"/>
                <a:gd name="T25" fmla="*/ 123 h 123"/>
                <a:gd name="T26" fmla="*/ 0 w 116"/>
                <a:gd name="T27" fmla="*/ 0 h 123"/>
                <a:gd name="T28" fmla="*/ 45 w 116"/>
                <a:gd name="T29" fmla="*/ 0 h 123"/>
                <a:gd name="T30" fmla="*/ 96 w 116"/>
                <a:gd name="T31" fmla="*/ 1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6" h="123">
                  <a:moveTo>
                    <a:pt x="13" y="11"/>
                  </a:moveTo>
                  <a:lnTo>
                    <a:pt x="13" y="111"/>
                  </a:lnTo>
                  <a:lnTo>
                    <a:pt x="45" y="111"/>
                  </a:lnTo>
                  <a:cubicBezTo>
                    <a:pt x="63" y="111"/>
                    <a:pt x="76" y="110"/>
                    <a:pt x="86" y="103"/>
                  </a:cubicBezTo>
                  <a:cubicBezTo>
                    <a:pt x="98" y="95"/>
                    <a:pt x="103" y="82"/>
                    <a:pt x="103" y="60"/>
                  </a:cubicBezTo>
                  <a:cubicBezTo>
                    <a:pt x="103" y="40"/>
                    <a:pt x="98" y="26"/>
                    <a:pt x="86" y="18"/>
                  </a:cubicBezTo>
                  <a:cubicBezTo>
                    <a:pt x="76" y="12"/>
                    <a:pt x="62" y="11"/>
                    <a:pt x="43" y="11"/>
                  </a:cubicBezTo>
                  <a:lnTo>
                    <a:pt x="13" y="11"/>
                  </a:lnTo>
                  <a:close/>
                  <a:moveTo>
                    <a:pt x="96" y="11"/>
                  </a:moveTo>
                  <a:cubicBezTo>
                    <a:pt x="110" y="21"/>
                    <a:pt x="116" y="38"/>
                    <a:pt x="116" y="61"/>
                  </a:cubicBezTo>
                  <a:cubicBezTo>
                    <a:pt x="116" y="85"/>
                    <a:pt x="110" y="101"/>
                    <a:pt x="96" y="112"/>
                  </a:cubicBezTo>
                  <a:cubicBezTo>
                    <a:pt x="83" y="122"/>
                    <a:pt x="67" y="123"/>
                    <a:pt x="45" y="123"/>
                  </a:cubicBezTo>
                  <a:lnTo>
                    <a:pt x="0" y="123"/>
                  </a:lnTo>
                  <a:lnTo>
                    <a:pt x="0" y="0"/>
                  </a:lnTo>
                  <a:lnTo>
                    <a:pt x="45" y="0"/>
                  </a:lnTo>
                  <a:cubicBezTo>
                    <a:pt x="67" y="0"/>
                    <a:pt x="83" y="1"/>
                    <a:pt x="96" y="11"/>
                  </a:cubicBez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40" name="Freeform 31"/>
            <p:cNvSpPr>
              <a:spLocks/>
            </p:cNvSpPr>
            <p:nvPr/>
          </p:nvSpPr>
          <p:spPr bwMode="auto">
            <a:xfrm>
              <a:off x="6784" y="3383"/>
              <a:ext cx="22" cy="29"/>
            </a:xfrm>
            <a:custGeom>
              <a:avLst/>
              <a:gdLst>
                <a:gd name="T0" fmla="*/ 0 w 95"/>
                <a:gd name="T1" fmla="*/ 0 h 123"/>
                <a:gd name="T2" fmla="*/ 95 w 95"/>
                <a:gd name="T3" fmla="*/ 0 h 123"/>
                <a:gd name="T4" fmla="*/ 95 w 95"/>
                <a:gd name="T5" fmla="*/ 11 h 123"/>
                <a:gd name="T6" fmla="*/ 12 w 95"/>
                <a:gd name="T7" fmla="*/ 11 h 123"/>
                <a:gd name="T8" fmla="*/ 12 w 95"/>
                <a:gd name="T9" fmla="*/ 54 h 123"/>
                <a:gd name="T10" fmla="*/ 88 w 95"/>
                <a:gd name="T11" fmla="*/ 54 h 123"/>
                <a:gd name="T12" fmla="*/ 88 w 95"/>
                <a:gd name="T13" fmla="*/ 66 h 123"/>
                <a:gd name="T14" fmla="*/ 12 w 95"/>
                <a:gd name="T15" fmla="*/ 66 h 123"/>
                <a:gd name="T16" fmla="*/ 12 w 95"/>
                <a:gd name="T17" fmla="*/ 111 h 123"/>
                <a:gd name="T18" fmla="*/ 95 w 95"/>
                <a:gd name="T19" fmla="*/ 111 h 123"/>
                <a:gd name="T20" fmla="*/ 95 w 95"/>
                <a:gd name="T21" fmla="*/ 123 h 123"/>
                <a:gd name="T22" fmla="*/ 0 w 95"/>
                <a:gd name="T23" fmla="*/ 123 h 123"/>
                <a:gd name="T24" fmla="*/ 0 w 95"/>
                <a:gd name="T2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 h="123">
                  <a:moveTo>
                    <a:pt x="0" y="0"/>
                  </a:moveTo>
                  <a:lnTo>
                    <a:pt x="95" y="0"/>
                  </a:lnTo>
                  <a:lnTo>
                    <a:pt x="95" y="11"/>
                  </a:lnTo>
                  <a:lnTo>
                    <a:pt x="12" y="11"/>
                  </a:lnTo>
                  <a:lnTo>
                    <a:pt x="12" y="54"/>
                  </a:lnTo>
                  <a:lnTo>
                    <a:pt x="88" y="54"/>
                  </a:lnTo>
                  <a:lnTo>
                    <a:pt x="88" y="66"/>
                  </a:lnTo>
                  <a:lnTo>
                    <a:pt x="12" y="66"/>
                  </a:lnTo>
                  <a:lnTo>
                    <a:pt x="12" y="111"/>
                  </a:lnTo>
                  <a:lnTo>
                    <a:pt x="95" y="111"/>
                  </a:lnTo>
                  <a:lnTo>
                    <a:pt x="95" y="123"/>
                  </a:lnTo>
                  <a:lnTo>
                    <a:pt x="0" y="123"/>
                  </a:lnTo>
                  <a:lnTo>
                    <a:pt x="0" y="0"/>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41" name="Freeform 32"/>
            <p:cNvSpPr>
              <a:spLocks noEditPoints="1"/>
            </p:cNvSpPr>
            <p:nvPr/>
          </p:nvSpPr>
          <p:spPr bwMode="auto">
            <a:xfrm>
              <a:off x="6812" y="3374"/>
              <a:ext cx="25" cy="38"/>
            </a:xfrm>
            <a:custGeom>
              <a:avLst/>
              <a:gdLst>
                <a:gd name="T0" fmla="*/ 78 w 108"/>
                <a:gd name="T1" fmla="*/ 0 h 161"/>
                <a:gd name="T2" fmla="*/ 92 w 108"/>
                <a:gd name="T3" fmla="*/ 0 h 161"/>
                <a:gd name="T4" fmla="*/ 68 w 108"/>
                <a:gd name="T5" fmla="*/ 25 h 161"/>
                <a:gd name="T6" fmla="*/ 54 w 108"/>
                <a:gd name="T7" fmla="*/ 25 h 161"/>
                <a:gd name="T8" fmla="*/ 30 w 108"/>
                <a:gd name="T9" fmla="*/ 0 h 161"/>
                <a:gd name="T10" fmla="*/ 43 w 108"/>
                <a:gd name="T11" fmla="*/ 0 h 161"/>
                <a:gd name="T12" fmla="*/ 61 w 108"/>
                <a:gd name="T13" fmla="*/ 18 h 161"/>
                <a:gd name="T14" fmla="*/ 78 w 108"/>
                <a:gd name="T15" fmla="*/ 0 h 161"/>
                <a:gd name="T16" fmla="*/ 0 w 108"/>
                <a:gd name="T17" fmla="*/ 149 h 161"/>
                <a:gd name="T18" fmla="*/ 91 w 108"/>
                <a:gd name="T19" fmla="*/ 49 h 161"/>
                <a:gd name="T20" fmla="*/ 4 w 108"/>
                <a:gd name="T21" fmla="*/ 49 h 161"/>
                <a:gd name="T22" fmla="*/ 4 w 108"/>
                <a:gd name="T23" fmla="*/ 38 h 161"/>
                <a:gd name="T24" fmla="*/ 108 w 108"/>
                <a:gd name="T25" fmla="*/ 38 h 161"/>
                <a:gd name="T26" fmla="*/ 108 w 108"/>
                <a:gd name="T27" fmla="*/ 49 h 161"/>
                <a:gd name="T28" fmla="*/ 15 w 108"/>
                <a:gd name="T29" fmla="*/ 149 h 161"/>
                <a:gd name="T30" fmla="*/ 108 w 108"/>
                <a:gd name="T31" fmla="*/ 149 h 161"/>
                <a:gd name="T32" fmla="*/ 108 w 108"/>
                <a:gd name="T33" fmla="*/ 161 h 161"/>
                <a:gd name="T34" fmla="*/ 0 w 108"/>
                <a:gd name="T35" fmla="*/ 161 h 161"/>
                <a:gd name="T36" fmla="*/ 0 w 108"/>
                <a:gd name="T37" fmla="*/ 14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8" h="161">
                  <a:moveTo>
                    <a:pt x="78" y="0"/>
                  </a:moveTo>
                  <a:lnTo>
                    <a:pt x="92" y="0"/>
                  </a:lnTo>
                  <a:lnTo>
                    <a:pt x="68" y="25"/>
                  </a:lnTo>
                  <a:lnTo>
                    <a:pt x="54" y="25"/>
                  </a:lnTo>
                  <a:lnTo>
                    <a:pt x="30" y="0"/>
                  </a:lnTo>
                  <a:lnTo>
                    <a:pt x="43" y="0"/>
                  </a:lnTo>
                  <a:lnTo>
                    <a:pt x="61" y="18"/>
                  </a:lnTo>
                  <a:lnTo>
                    <a:pt x="78" y="0"/>
                  </a:lnTo>
                  <a:close/>
                  <a:moveTo>
                    <a:pt x="0" y="149"/>
                  </a:moveTo>
                  <a:lnTo>
                    <a:pt x="91" y="49"/>
                  </a:lnTo>
                  <a:lnTo>
                    <a:pt x="4" y="49"/>
                  </a:lnTo>
                  <a:lnTo>
                    <a:pt x="4" y="38"/>
                  </a:lnTo>
                  <a:lnTo>
                    <a:pt x="108" y="38"/>
                  </a:lnTo>
                  <a:lnTo>
                    <a:pt x="108" y="49"/>
                  </a:lnTo>
                  <a:lnTo>
                    <a:pt x="15" y="149"/>
                  </a:lnTo>
                  <a:lnTo>
                    <a:pt x="108" y="149"/>
                  </a:lnTo>
                  <a:lnTo>
                    <a:pt x="108" y="161"/>
                  </a:lnTo>
                  <a:lnTo>
                    <a:pt x="0" y="161"/>
                  </a:lnTo>
                  <a:lnTo>
                    <a:pt x="0" y="149"/>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42" name="Freeform 33"/>
            <p:cNvSpPr>
              <a:spLocks/>
            </p:cNvSpPr>
            <p:nvPr/>
          </p:nvSpPr>
          <p:spPr bwMode="auto">
            <a:xfrm>
              <a:off x="6845" y="3383"/>
              <a:ext cx="22" cy="29"/>
            </a:xfrm>
            <a:custGeom>
              <a:avLst/>
              <a:gdLst>
                <a:gd name="T0" fmla="*/ 0 w 95"/>
                <a:gd name="T1" fmla="*/ 0 h 123"/>
                <a:gd name="T2" fmla="*/ 95 w 95"/>
                <a:gd name="T3" fmla="*/ 0 h 123"/>
                <a:gd name="T4" fmla="*/ 95 w 95"/>
                <a:gd name="T5" fmla="*/ 11 h 123"/>
                <a:gd name="T6" fmla="*/ 12 w 95"/>
                <a:gd name="T7" fmla="*/ 11 h 123"/>
                <a:gd name="T8" fmla="*/ 12 w 95"/>
                <a:gd name="T9" fmla="*/ 54 h 123"/>
                <a:gd name="T10" fmla="*/ 88 w 95"/>
                <a:gd name="T11" fmla="*/ 54 h 123"/>
                <a:gd name="T12" fmla="*/ 88 w 95"/>
                <a:gd name="T13" fmla="*/ 66 h 123"/>
                <a:gd name="T14" fmla="*/ 12 w 95"/>
                <a:gd name="T15" fmla="*/ 66 h 123"/>
                <a:gd name="T16" fmla="*/ 12 w 95"/>
                <a:gd name="T17" fmla="*/ 111 h 123"/>
                <a:gd name="T18" fmla="*/ 95 w 95"/>
                <a:gd name="T19" fmla="*/ 111 h 123"/>
                <a:gd name="T20" fmla="*/ 95 w 95"/>
                <a:gd name="T21" fmla="*/ 123 h 123"/>
                <a:gd name="T22" fmla="*/ 0 w 95"/>
                <a:gd name="T23" fmla="*/ 123 h 123"/>
                <a:gd name="T24" fmla="*/ 0 w 95"/>
                <a:gd name="T2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 h="123">
                  <a:moveTo>
                    <a:pt x="0" y="0"/>
                  </a:moveTo>
                  <a:lnTo>
                    <a:pt x="95" y="0"/>
                  </a:lnTo>
                  <a:lnTo>
                    <a:pt x="95" y="11"/>
                  </a:lnTo>
                  <a:lnTo>
                    <a:pt x="12" y="11"/>
                  </a:lnTo>
                  <a:lnTo>
                    <a:pt x="12" y="54"/>
                  </a:lnTo>
                  <a:lnTo>
                    <a:pt x="88" y="54"/>
                  </a:lnTo>
                  <a:lnTo>
                    <a:pt x="88" y="66"/>
                  </a:lnTo>
                  <a:lnTo>
                    <a:pt x="12" y="66"/>
                  </a:lnTo>
                  <a:lnTo>
                    <a:pt x="12" y="111"/>
                  </a:lnTo>
                  <a:lnTo>
                    <a:pt x="95" y="111"/>
                  </a:lnTo>
                  <a:lnTo>
                    <a:pt x="95" y="123"/>
                  </a:lnTo>
                  <a:lnTo>
                    <a:pt x="0" y="123"/>
                  </a:lnTo>
                  <a:lnTo>
                    <a:pt x="0" y="0"/>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43" name="Freeform 34"/>
            <p:cNvSpPr>
              <a:spLocks noEditPoints="1"/>
            </p:cNvSpPr>
            <p:nvPr/>
          </p:nvSpPr>
          <p:spPr bwMode="auto">
            <a:xfrm>
              <a:off x="6888" y="3383"/>
              <a:ext cx="29" cy="29"/>
            </a:xfrm>
            <a:custGeom>
              <a:avLst/>
              <a:gdLst>
                <a:gd name="T0" fmla="*/ 92 w 127"/>
                <a:gd name="T1" fmla="*/ 73 h 123"/>
                <a:gd name="T2" fmla="*/ 64 w 127"/>
                <a:gd name="T3" fmla="*/ 10 h 123"/>
                <a:gd name="T4" fmla="*/ 35 w 127"/>
                <a:gd name="T5" fmla="*/ 73 h 123"/>
                <a:gd name="T6" fmla="*/ 92 w 127"/>
                <a:gd name="T7" fmla="*/ 73 h 123"/>
                <a:gd name="T8" fmla="*/ 57 w 127"/>
                <a:gd name="T9" fmla="*/ 0 h 123"/>
                <a:gd name="T10" fmla="*/ 71 w 127"/>
                <a:gd name="T11" fmla="*/ 0 h 123"/>
                <a:gd name="T12" fmla="*/ 127 w 127"/>
                <a:gd name="T13" fmla="*/ 123 h 123"/>
                <a:gd name="T14" fmla="*/ 115 w 127"/>
                <a:gd name="T15" fmla="*/ 123 h 123"/>
                <a:gd name="T16" fmla="*/ 98 w 127"/>
                <a:gd name="T17" fmla="*/ 85 h 123"/>
                <a:gd name="T18" fmla="*/ 30 w 127"/>
                <a:gd name="T19" fmla="*/ 85 h 123"/>
                <a:gd name="T20" fmla="*/ 13 w 127"/>
                <a:gd name="T21" fmla="*/ 123 h 123"/>
                <a:gd name="T22" fmla="*/ 0 w 127"/>
                <a:gd name="T23" fmla="*/ 123 h 123"/>
                <a:gd name="T24" fmla="*/ 57 w 127"/>
                <a:gd name="T2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23">
                  <a:moveTo>
                    <a:pt x="92" y="73"/>
                  </a:moveTo>
                  <a:lnTo>
                    <a:pt x="64" y="10"/>
                  </a:lnTo>
                  <a:lnTo>
                    <a:pt x="35" y="73"/>
                  </a:lnTo>
                  <a:lnTo>
                    <a:pt x="92" y="73"/>
                  </a:lnTo>
                  <a:close/>
                  <a:moveTo>
                    <a:pt x="57" y="0"/>
                  </a:moveTo>
                  <a:lnTo>
                    <a:pt x="71" y="0"/>
                  </a:lnTo>
                  <a:lnTo>
                    <a:pt x="127" y="123"/>
                  </a:lnTo>
                  <a:lnTo>
                    <a:pt x="115" y="123"/>
                  </a:lnTo>
                  <a:lnTo>
                    <a:pt x="98" y="85"/>
                  </a:lnTo>
                  <a:lnTo>
                    <a:pt x="30" y="85"/>
                  </a:lnTo>
                  <a:lnTo>
                    <a:pt x="13" y="123"/>
                  </a:lnTo>
                  <a:lnTo>
                    <a:pt x="0" y="123"/>
                  </a:lnTo>
                  <a:lnTo>
                    <a:pt x="57" y="0"/>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44" name="Freeform 35"/>
            <p:cNvSpPr>
              <a:spLocks/>
            </p:cNvSpPr>
            <p:nvPr/>
          </p:nvSpPr>
          <p:spPr bwMode="auto">
            <a:xfrm>
              <a:off x="6936" y="3383"/>
              <a:ext cx="25" cy="29"/>
            </a:xfrm>
            <a:custGeom>
              <a:avLst/>
              <a:gdLst>
                <a:gd name="T0" fmla="*/ 48 w 108"/>
                <a:gd name="T1" fmla="*/ 11 h 123"/>
                <a:gd name="T2" fmla="*/ 0 w 108"/>
                <a:gd name="T3" fmla="*/ 11 h 123"/>
                <a:gd name="T4" fmla="*/ 0 w 108"/>
                <a:gd name="T5" fmla="*/ 0 h 123"/>
                <a:gd name="T6" fmla="*/ 108 w 108"/>
                <a:gd name="T7" fmla="*/ 0 h 123"/>
                <a:gd name="T8" fmla="*/ 108 w 108"/>
                <a:gd name="T9" fmla="*/ 11 h 123"/>
                <a:gd name="T10" fmla="*/ 60 w 108"/>
                <a:gd name="T11" fmla="*/ 11 h 123"/>
                <a:gd name="T12" fmla="*/ 60 w 108"/>
                <a:gd name="T13" fmla="*/ 123 h 123"/>
                <a:gd name="T14" fmla="*/ 48 w 108"/>
                <a:gd name="T15" fmla="*/ 123 h 123"/>
                <a:gd name="T16" fmla="*/ 48 w 108"/>
                <a:gd name="T17" fmla="*/ 1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123">
                  <a:moveTo>
                    <a:pt x="48" y="11"/>
                  </a:moveTo>
                  <a:lnTo>
                    <a:pt x="0" y="11"/>
                  </a:lnTo>
                  <a:lnTo>
                    <a:pt x="0" y="0"/>
                  </a:lnTo>
                  <a:lnTo>
                    <a:pt x="108" y="0"/>
                  </a:lnTo>
                  <a:lnTo>
                    <a:pt x="108" y="11"/>
                  </a:lnTo>
                  <a:lnTo>
                    <a:pt x="60" y="11"/>
                  </a:lnTo>
                  <a:lnTo>
                    <a:pt x="60" y="123"/>
                  </a:lnTo>
                  <a:lnTo>
                    <a:pt x="48" y="123"/>
                  </a:lnTo>
                  <a:lnTo>
                    <a:pt x="48" y="11"/>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45" name="Freeform 36"/>
            <p:cNvSpPr>
              <a:spLocks noEditPoints="1"/>
            </p:cNvSpPr>
            <p:nvPr/>
          </p:nvSpPr>
          <p:spPr bwMode="auto">
            <a:xfrm>
              <a:off x="6967" y="3374"/>
              <a:ext cx="22" cy="38"/>
            </a:xfrm>
            <a:custGeom>
              <a:avLst/>
              <a:gdLst>
                <a:gd name="T0" fmla="*/ 66 w 95"/>
                <a:gd name="T1" fmla="*/ 0 h 161"/>
                <a:gd name="T2" fmla="*/ 80 w 95"/>
                <a:gd name="T3" fmla="*/ 0 h 161"/>
                <a:gd name="T4" fmla="*/ 56 w 95"/>
                <a:gd name="T5" fmla="*/ 25 h 161"/>
                <a:gd name="T6" fmla="*/ 42 w 95"/>
                <a:gd name="T7" fmla="*/ 25 h 161"/>
                <a:gd name="T8" fmla="*/ 18 w 95"/>
                <a:gd name="T9" fmla="*/ 0 h 161"/>
                <a:gd name="T10" fmla="*/ 31 w 95"/>
                <a:gd name="T11" fmla="*/ 0 h 161"/>
                <a:gd name="T12" fmla="*/ 49 w 95"/>
                <a:gd name="T13" fmla="*/ 18 h 161"/>
                <a:gd name="T14" fmla="*/ 66 w 95"/>
                <a:gd name="T15" fmla="*/ 0 h 161"/>
                <a:gd name="T16" fmla="*/ 0 w 95"/>
                <a:gd name="T17" fmla="*/ 38 h 161"/>
                <a:gd name="T18" fmla="*/ 95 w 95"/>
                <a:gd name="T19" fmla="*/ 38 h 161"/>
                <a:gd name="T20" fmla="*/ 95 w 95"/>
                <a:gd name="T21" fmla="*/ 49 h 161"/>
                <a:gd name="T22" fmla="*/ 13 w 95"/>
                <a:gd name="T23" fmla="*/ 49 h 161"/>
                <a:gd name="T24" fmla="*/ 13 w 95"/>
                <a:gd name="T25" fmla="*/ 92 h 161"/>
                <a:gd name="T26" fmla="*/ 89 w 95"/>
                <a:gd name="T27" fmla="*/ 92 h 161"/>
                <a:gd name="T28" fmla="*/ 89 w 95"/>
                <a:gd name="T29" fmla="*/ 104 h 161"/>
                <a:gd name="T30" fmla="*/ 13 w 95"/>
                <a:gd name="T31" fmla="*/ 104 h 161"/>
                <a:gd name="T32" fmla="*/ 13 w 95"/>
                <a:gd name="T33" fmla="*/ 149 h 161"/>
                <a:gd name="T34" fmla="*/ 95 w 95"/>
                <a:gd name="T35" fmla="*/ 149 h 161"/>
                <a:gd name="T36" fmla="*/ 95 w 95"/>
                <a:gd name="T37" fmla="*/ 161 h 161"/>
                <a:gd name="T38" fmla="*/ 0 w 95"/>
                <a:gd name="T39" fmla="*/ 161 h 161"/>
                <a:gd name="T40" fmla="*/ 0 w 95"/>
                <a:gd name="T41" fmla="*/ 38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 h="161">
                  <a:moveTo>
                    <a:pt x="66" y="0"/>
                  </a:moveTo>
                  <a:lnTo>
                    <a:pt x="80" y="0"/>
                  </a:lnTo>
                  <a:lnTo>
                    <a:pt x="56" y="25"/>
                  </a:lnTo>
                  <a:lnTo>
                    <a:pt x="42" y="25"/>
                  </a:lnTo>
                  <a:lnTo>
                    <a:pt x="18" y="0"/>
                  </a:lnTo>
                  <a:lnTo>
                    <a:pt x="31" y="0"/>
                  </a:lnTo>
                  <a:lnTo>
                    <a:pt x="49" y="18"/>
                  </a:lnTo>
                  <a:lnTo>
                    <a:pt x="66" y="0"/>
                  </a:lnTo>
                  <a:close/>
                  <a:moveTo>
                    <a:pt x="0" y="38"/>
                  </a:moveTo>
                  <a:lnTo>
                    <a:pt x="95" y="38"/>
                  </a:lnTo>
                  <a:lnTo>
                    <a:pt x="95" y="49"/>
                  </a:lnTo>
                  <a:lnTo>
                    <a:pt x="13" y="49"/>
                  </a:lnTo>
                  <a:lnTo>
                    <a:pt x="13" y="92"/>
                  </a:lnTo>
                  <a:lnTo>
                    <a:pt x="89" y="92"/>
                  </a:lnTo>
                  <a:lnTo>
                    <a:pt x="89" y="104"/>
                  </a:lnTo>
                  <a:lnTo>
                    <a:pt x="13" y="104"/>
                  </a:lnTo>
                  <a:lnTo>
                    <a:pt x="13" y="149"/>
                  </a:lnTo>
                  <a:lnTo>
                    <a:pt x="95" y="149"/>
                  </a:lnTo>
                  <a:lnTo>
                    <a:pt x="95" y="161"/>
                  </a:lnTo>
                  <a:lnTo>
                    <a:pt x="0" y="161"/>
                  </a:lnTo>
                  <a:lnTo>
                    <a:pt x="0" y="38"/>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46" name="Freeform 37"/>
            <p:cNvSpPr>
              <a:spLocks/>
            </p:cNvSpPr>
            <p:nvPr/>
          </p:nvSpPr>
          <p:spPr bwMode="auto">
            <a:xfrm>
              <a:off x="6998" y="3383"/>
              <a:ext cx="20" cy="29"/>
            </a:xfrm>
            <a:custGeom>
              <a:avLst/>
              <a:gdLst>
                <a:gd name="T0" fmla="*/ 0 w 90"/>
                <a:gd name="T1" fmla="*/ 0 h 123"/>
                <a:gd name="T2" fmla="*/ 12 w 90"/>
                <a:gd name="T3" fmla="*/ 0 h 123"/>
                <a:gd name="T4" fmla="*/ 12 w 90"/>
                <a:gd name="T5" fmla="*/ 111 h 123"/>
                <a:gd name="T6" fmla="*/ 90 w 90"/>
                <a:gd name="T7" fmla="*/ 111 h 123"/>
                <a:gd name="T8" fmla="*/ 90 w 90"/>
                <a:gd name="T9" fmla="*/ 123 h 123"/>
                <a:gd name="T10" fmla="*/ 0 w 90"/>
                <a:gd name="T11" fmla="*/ 123 h 123"/>
                <a:gd name="T12" fmla="*/ 0 w 90"/>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90" h="123">
                  <a:moveTo>
                    <a:pt x="0" y="0"/>
                  </a:moveTo>
                  <a:lnTo>
                    <a:pt x="12" y="0"/>
                  </a:lnTo>
                  <a:lnTo>
                    <a:pt x="12" y="111"/>
                  </a:lnTo>
                  <a:lnTo>
                    <a:pt x="90" y="111"/>
                  </a:lnTo>
                  <a:lnTo>
                    <a:pt x="90" y="123"/>
                  </a:lnTo>
                  <a:lnTo>
                    <a:pt x="0" y="123"/>
                  </a:lnTo>
                  <a:lnTo>
                    <a:pt x="0" y="0"/>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47" name="Freeform 38"/>
            <p:cNvSpPr>
              <a:spLocks noEditPoints="1"/>
            </p:cNvSpPr>
            <p:nvPr/>
          </p:nvSpPr>
          <p:spPr bwMode="auto">
            <a:xfrm>
              <a:off x="7021" y="3382"/>
              <a:ext cx="30" cy="31"/>
            </a:xfrm>
            <a:custGeom>
              <a:avLst/>
              <a:gdLst>
                <a:gd name="T0" fmla="*/ 117 w 130"/>
                <a:gd name="T1" fmla="*/ 65 h 130"/>
                <a:gd name="T2" fmla="*/ 65 w 130"/>
                <a:gd name="T3" fmla="*/ 12 h 130"/>
                <a:gd name="T4" fmla="*/ 13 w 130"/>
                <a:gd name="T5" fmla="*/ 65 h 130"/>
                <a:gd name="T6" fmla="*/ 65 w 130"/>
                <a:gd name="T7" fmla="*/ 118 h 130"/>
                <a:gd name="T8" fmla="*/ 117 w 130"/>
                <a:gd name="T9" fmla="*/ 65 h 130"/>
                <a:gd name="T10" fmla="*/ 65 w 130"/>
                <a:gd name="T11" fmla="*/ 130 h 130"/>
                <a:gd name="T12" fmla="*/ 0 w 130"/>
                <a:gd name="T13" fmla="*/ 65 h 130"/>
                <a:gd name="T14" fmla="*/ 65 w 130"/>
                <a:gd name="T15" fmla="*/ 0 h 130"/>
                <a:gd name="T16" fmla="*/ 130 w 130"/>
                <a:gd name="T17" fmla="*/ 65 h 130"/>
                <a:gd name="T18" fmla="*/ 65 w 130"/>
                <a:gd name="T19"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30">
                  <a:moveTo>
                    <a:pt x="117" y="65"/>
                  </a:moveTo>
                  <a:cubicBezTo>
                    <a:pt x="117" y="32"/>
                    <a:pt x="98" y="12"/>
                    <a:pt x="65" y="12"/>
                  </a:cubicBezTo>
                  <a:cubicBezTo>
                    <a:pt x="32" y="12"/>
                    <a:pt x="13" y="32"/>
                    <a:pt x="13" y="65"/>
                  </a:cubicBezTo>
                  <a:cubicBezTo>
                    <a:pt x="13" y="99"/>
                    <a:pt x="32" y="118"/>
                    <a:pt x="65" y="118"/>
                  </a:cubicBezTo>
                  <a:cubicBezTo>
                    <a:pt x="98" y="118"/>
                    <a:pt x="117" y="99"/>
                    <a:pt x="117" y="65"/>
                  </a:cubicBezTo>
                  <a:close/>
                  <a:moveTo>
                    <a:pt x="65" y="130"/>
                  </a:moveTo>
                  <a:cubicBezTo>
                    <a:pt x="24" y="130"/>
                    <a:pt x="0" y="106"/>
                    <a:pt x="0" y="65"/>
                  </a:cubicBezTo>
                  <a:cubicBezTo>
                    <a:pt x="0" y="25"/>
                    <a:pt x="24" y="0"/>
                    <a:pt x="65" y="0"/>
                  </a:cubicBezTo>
                  <a:cubicBezTo>
                    <a:pt x="105" y="0"/>
                    <a:pt x="130" y="25"/>
                    <a:pt x="130" y="65"/>
                  </a:cubicBezTo>
                  <a:cubicBezTo>
                    <a:pt x="130" y="106"/>
                    <a:pt x="105" y="130"/>
                    <a:pt x="65" y="130"/>
                  </a:cubicBez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48" name="Freeform 39"/>
            <p:cNvSpPr>
              <a:spLocks/>
            </p:cNvSpPr>
            <p:nvPr/>
          </p:nvSpPr>
          <p:spPr bwMode="auto">
            <a:xfrm>
              <a:off x="7056" y="3383"/>
              <a:ext cx="29" cy="29"/>
            </a:xfrm>
            <a:custGeom>
              <a:avLst/>
              <a:gdLst>
                <a:gd name="T0" fmla="*/ 0 w 126"/>
                <a:gd name="T1" fmla="*/ 0 h 123"/>
                <a:gd name="T2" fmla="*/ 13 w 126"/>
                <a:gd name="T3" fmla="*/ 0 h 123"/>
                <a:gd name="T4" fmla="*/ 63 w 126"/>
                <a:gd name="T5" fmla="*/ 112 h 123"/>
                <a:gd name="T6" fmla="*/ 112 w 126"/>
                <a:gd name="T7" fmla="*/ 0 h 123"/>
                <a:gd name="T8" fmla="*/ 126 w 126"/>
                <a:gd name="T9" fmla="*/ 0 h 123"/>
                <a:gd name="T10" fmla="*/ 71 w 126"/>
                <a:gd name="T11" fmla="*/ 123 h 123"/>
                <a:gd name="T12" fmla="*/ 55 w 126"/>
                <a:gd name="T13" fmla="*/ 123 h 123"/>
                <a:gd name="T14" fmla="*/ 0 w 126"/>
                <a:gd name="T15" fmla="*/ 0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 h="123">
                  <a:moveTo>
                    <a:pt x="0" y="0"/>
                  </a:moveTo>
                  <a:lnTo>
                    <a:pt x="13" y="0"/>
                  </a:lnTo>
                  <a:lnTo>
                    <a:pt x="63" y="112"/>
                  </a:lnTo>
                  <a:lnTo>
                    <a:pt x="112" y="0"/>
                  </a:lnTo>
                  <a:lnTo>
                    <a:pt x="126" y="0"/>
                  </a:lnTo>
                  <a:lnTo>
                    <a:pt x="71" y="123"/>
                  </a:lnTo>
                  <a:lnTo>
                    <a:pt x="55" y="123"/>
                  </a:lnTo>
                  <a:lnTo>
                    <a:pt x="0" y="0"/>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49" name="Freeform 40"/>
            <p:cNvSpPr>
              <a:spLocks noEditPoints="1"/>
            </p:cNvSpPr>
            <p:nvPr/>
          </p:nvSpPr>
          <p:spPr bwMode="auto">
            <a:xfrm>
              <a:off x="7088" y="3374"/>
              <a:ext cx="27" cy="38"/>
            </a:xfrm>
            <a:custGeom>
              <a:avLst/>
              <a:gdLst>
                <a:gd name="T0" fmla="*/ 71 w 118"/>
                <a:gd name="T1" fmla="*/ 0 h 161"/>
                <a:gd name="T2" fmla="*/ 86 w 118"/>
                <a:gd name="T3" fmla="*/ 0 h 161"/>
                <a:gd name="T4" fmla="*/ 66 w 118"/>
                <a:gd name="T5" fmla="*/ 25 h 161"/>
                <a:gd name="T6" fmla="*/ 56 w 118"/>
                <a:gd name="T7" fmla="*/ 25 h 161"/>
                <a:gd name="T8" fmla="*/ 71 w 118"/>
                <a:gd name="T9" fmla="*/ 0 h 161"/>
                <a:gd name="T10" fmla="*/ 53 w 118"/>
                <a:gd name="T11" fmla="*/ 108 h 161"/>
                <a:gd name="T12" fmla="*/ 0 w 118"/>
                <a:gd name="T13" fmla="*/ 38 h 161"/>
                <a:gd name="T14" fmla="*/ 15 w 118"/>
                <a:gd name="T15" fmla="*/ 38 h 161"/>
                <a:gd name="T16" fmla="*/ 59 w 118"/>
                <a:gd name="T17" fmla="*/ 98 h 161"/>
                <a:gd name="T18" fmla="*/ 103 w 118"/>
                <a:gd name="T19" fmla="*/ 38 h 161"/>
                <a:gd name="T20" fmla="*/ 118 w 118"/>
                <a:gd name="T21" fmla="*/ 38 h 161"/>
                <a:gd name="T22" fmla="*/ 65 w 118"/>
                <a:gd name="T23" fmla="*/ 108 h 161"/>
                <a:gd name="T24" fmla="*/ 65 w 118"/>
                <a:gd name="T25" fmla="*/ 161 h 161"/>
                <a:gd name="T26" fmla="*/ 53 w 118"/>
                <a:gd name="T27" fmla="*/ 161 h 161"/>
                <a:gd name="T28" fmla="*/ 53 w 118"/>
                <a:gd name="T29" fmla="*/ 108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161">
                  <a:moveTo>
                    <a:pt x="71" y="0"/>
                  </a:moveTo>
                  <a:lnTo>
                    <a:pt x="86" y="0"/>
                  </a:lnTo>
                  <a:lnTo>
                    <a:pt x="66" y="25"/>
                  </a:lnTo>
                  <a:lnTo>
                    <a:pt x="56" y="25"/>
                  </a:lnTo>
                  <a:lnTo>
                    <a:pt x="71" y="0"/>
                  </a:lnTo>
                  <a:close/>
                  <a:moveTo>
                    <a:pt x="53" y="108"/>
                  </a:moveTo>
                  <a:lnTo>
                    <a:pt x="0" y="38"/>
                  </a:lnTo>
                  <a:lnTo>
                    <a:pt x="15" y="38"/>
                  </a:lnTo>
                  <a:lnTo>
                    <a:pt x="59" y="98"/>
                  </a:lnTo>
                  <a:lnTo>
                    <a:pt x="103" y="38"/>
                  </a:lnTo>
                  <a:lnTo>
                    <a:pt x="118" y="38"/>
                  </a:lnTo>
                  <a:lnTo>
                    <a:pt x="65" y="108"/>
                  </a:lnTo>
                  <a:lnTo>
                    <a:pt x="65" y="161"/>
                  </a:lnTo>
                  <a:lnTo>
                    <a:pt x="53" y="161"/>
                  </a:lnTo>
                  <a:lnTo>
                    <a:pt x="53" y="108"/>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50" name="Freeform 41"/>
            <p:cNvSpPr>
              <a:spLocks/>
            </p:cNvSpPr>
            <p:nvPr/>
          </p:nvSpPr>
          <p:spPr bwMode="auto">
            <a:xfrm>
              <a:off x="7121" y="3382"/>
              <a:ext cx="29" cy="31"/>
            </a:xfrm>
            <a:custGeom>
              <a:avLst/>
              <a:gdLst>
                <a:gd name="T0" fmla="*/ 64 w 124"/>
                <a:gd name="T1" fmla="*/ 12 h 130"/>
                <a:gd name="T2" fmla="*/ 12 w 124"/>
                <a:gd name="T3" fmla="*/ 65 h 130"/>
                <a:gd name="T4" fmla="*/ 62 w 124"/>
                <a:gd name="T5" fmla="*/ 118 h 130"/>
                <a:gd name="T6" fmla="*/ 111 w 124"/>
                <a:gd name="T7" fmla="*/ 81 h 130"/>
                <a:gd name="T8" fmla="*/ 124 w 124"/>
                <a:gd name="T9" fmla="*/ 81 h 130"/>
                <a:gd name="T10" fmla="*/ 62 w 124"/>
                <a:gd name="T11" fmla="*/ 130 h 130"/>
                <a:gd name="T12" fmla="*/ 0 w 124"/>
                <a:gd name="T13" fmla="*/ 65 h 130"/>
                <a:gd name="T14" fmla="*/ 65 w 124"/>
                <a:gd name="T15" fmla="*/ 0 h 130"/>
                <a:gd name="T16" fmla="*/ 122 w 124"/>
                <a:gd name="T17" fmla="*/ 44 h 130"/>
                <a:gd name="T18" fmla="*/ 109 w 124"/>
                <a:gd name="T19" fmla="*/ 44 h 130"/>
                <a:gd name="T20" fmla="*/ 64 w 124"/>
                <a:gd name="T21" fmla="*/ 12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130">
                  <a:moveTo>
                    <a:pt x="64" y="12"/>
                  </a:moveTo>
                  <a:cubicBezTo>
                    <a:pt x="32" y="12"/>
                    <a:pt x="12" y="32"/>
                    <a:pt x="12" y="65"/>
                  </a:cubicBezTo>
                  <a:cubicBezTo>
                    <a:pt x="12" y="98"/>
                    <a:pt x="32" y="118"/>
                    <a:pt x="62" y="118"/>
                  </a:cubicBezTo>
                  <a:cubicBezTo>
                    <a:pt x="87" y="118"/>
                    <a:pt x="106" y="104"/>
                    <a:pt x="111" y="81"/>
                  </a:cubicBezTo>
                  <a:lnTo>
                    <a:pt x="124" y="81"/>
                  </a:lnTo>
                  <a:cubicBezTo>
                    <a:pt x="118" y="111"/>
                    <a:pt x="95" y="130"/>
                    <a:pt x="62" y="130"/>
                  </a:cubicBezTo>
                  <a:cubicBezTo>
                    <a:pt x="25" y="130"/>
                    <a:pt x="0" y="105"/>
                    <a:pt x="0" y="65"/>
                  </a:cubicBezTo>
                  <a:cubicBezTo>
                    <a:pt x="0" y="25"/>
                    <a:pt x="24" y="0"/>
                    <a:pt x="65" y="0"/>
                  </a:cubicBezTo>
                  <a:cubicBezTo>
                    <a:pt x="97" y="0"/>
                    <a:pt x="118" y="17"/>
                    <a:pt x="122" y="44"/>
                  </a:cubicBezTo>
                  <a:lnTo>
                    <a:pt x="109" y="44"/>
                  </a:lnTo>
                  <a:cubicBezTo>
                    <a:pt x="105" y="24"/>
                    <a:pt x="89" y="12"/>
                    <a:pt x="64" y="12"/>
                  </a:cubicBez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51" name="Freeform 42"/>
            <p:cNvSpPr>
              <a:spLocks/>
            </p:cNvSpPr>
            <p:nvPr/>
          </p:nvSpPr>
          <p:spPr bwMode="auto">
            <a:xfrm>
              <a:off x="7157" y="3383"/>
              <a:ext cx="24" cy="29"/>
            </a:xfrm>
            <a:custGeom>
              <a:avLst/>
              <a:gdLst>
                <a:gd name="T0" fmla="*/ 0 w 105"/>
                <a:gd name="T1" fmla="*/ 0 h 123"/>
                <a:gd name="T2" fmla="*/ 12 w 105"/>
                <a:gd name="T3" fmla="*/ 0 h 123"/>
                <a:gd name="T4" fmla="*/ 12 w 105"/>
                <a:gd name="T5" fmla="*/ 51 h 123"/>
                <a:gd name="T6" fmla="*/ 93 w 105"/>
                <a:gd name="T7" fmla="*/ 51 h 123"/>
                <a:gd name="T8" fmla="*/ 93 w 105"/>
                <a:gd name="T9" fmla="*/ 0 h 123"/>
                <a:gd name="T10" fmla="*/ 105 w 105"/>
                <a:gd name="T11" fmla="*/ 0 h 123"/>
                <a:gd name="T12" fmla="*/ 105 w 105"/>
                <a:gd name="T13" fmla="*/ 123 h 123"/>
                <a:gd name="T14" fmla="*/ 93 w 105"/>
                <a:gd name="T15" fmla="*/ 123 h 123"/>
                <a:gd name="T16" fmla="*/ 93 w 105"/>
                <a:gd name="T17" fmla="*/ 63 h 123"/>
                <a:gd name="T18" fmla="*/ 12 w 105"/>
                <a:gd name="T19" fmla="*/ 63 h 123"/>
                <a:gd name="T20" fmla="*/ 12 w 105"/>
                <a:gd name="T21" fmla="*/ 123 h 123"/>
                <a:gd name="T22" fmla="*/ 0 w 105"/>
                <a:gd name="T23" fmla="*/ 123 h 123"/>
                <a:gd name="T24" fmla="*/ 0 w 105"/>
                <a:gd name="T2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123">
                  <a:moveTo>
                    <a:pt x="0" y="0"/>
                  </a:moveTo>
                  <a:lnTo>
                    <a:pt x="12" y="0"/>
                  </a:lnTo>
                  <a:lnTo>
                    <a:pt x="12" y="51"/>
                  </a:lnTo>
                  <a:lnTo>
                    <a:pt x="93" y="51"/>
                  </a:lnTo>
                  <a:lnTo>
                    <a:pt x="93" y="0"/>
                  </a:lnTo>
                  <a:lnTo>
                    <a:pt x="105" y="0"/>
                  </a:lnTo>
                  <a:lnTo>
                    <a:pt x="105" y="123"/>
                  </a:lnTo>
                  <a:lnTo>
                    <a:pt x="93" y="123"/>
                  </a:lnTo>
                  <a:lnTo>
                    <a:pt x="93" y="63"/>
                  </a:lnTo>
                  <a:lnTo>
                    <a:pt x="12" y="63"/>
                  </a:lnTo>
                  <a:lnTo>
                    <a:pt x="12" y="123"/>
                  </a:lnTo>
                  <a:lnTo>
                    <a:pt x="0" y="123"/>
                  </a:lnTo>
                  <a:lnTo>
                    <a:pt x="0" y="0"/>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52" name="Freeform 43"/>
            <p:cNvSpPr>
              <a:spLocks noEditPoints="1"/>
            </p:cNvSpPr>
            <p:nvPr/>
          </p:nvSpPr>
          <p:spPr bwMode="auto">
            <a:xfrm>
              <a:off x="7190" y="3382"/>
              <a:ext cx="30" cy="31"/>
            </a:xfrm>
            <a:custGeom>
              <a:avLst/>
              <a:gdLst>
                <a:gd name="T0" fmla="*/ 117 w 130"/>
                <a:gd name="T1" fmla="*/ 65 h 130"/>
                <a:gd name="T2" fmla="*/ 65 w 130"/>
                <a:gd name="T3" fmla="*/ 12 h 130"/>
                <a:gd name="T4" fmla="*/ 13 w 130"/>
                <a:gd name="T5" fmla="*/ 65 h 130"/>
                <a:gd name="T6" fmla="*/ 65 w 130"/>
                <a:gd name="T7" fmla="*/ 118 h 130"/>
                <a:gd name="T8" fmla="*/ 117 w 130"/>
                <a:gd name="T9" fmla="*/ 65 h 130"/>
                <a:gd name="T10" fmla="*/ 65 w 130"/>
                <a:gd name="T11" fmla="*/ 130 h 130"/>
                <a:gd name="T12" fmla="*/ 0 w 130"/>
                <a:gd name="T13" fmla="*/ 65 h 130"/>
                <a:gd name="T14" fmla="*/ 65 w 130"/>
                <a:gd name="T15" fmla="*/ 0 h 130"/>
                <a:gd name="T16" fmla="*/ 130 w 130"/>
                <a:gd name="T17" fmla="*/ 65 h 130"/>
                <a:gd name="T18" fmla="*/ 65 w 130"/>
                <a:gd name="T19"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30">
                  <a:moveTo>
                    <a:pt x="117" y="65"/>
                  </a:moveTo>
                  <a:cubicBezTo>
                    <a:pt x="117" y="32"/>
                    <a:pt x="98" y="12"/>
                    <a:pt x="65" y="12"/>
                  </a:cubicBezTo>
                  <a:cubicBezTo>
                    <a:pt x="32" y="12"/>
                    <a:pt x="13" y="32"/>
                    <a:pt x="13" y="65"/>
                  </a:cubicBezTo>
                  <a:cubicBezTo>
                    <a:pt x="13" y="99"/>
                    <a:pt x="32" y="118"/>
                    <a:pt x="65" y="118"/>
                  </a:cubicBezTo>
                  <a:cubicBezTo>
                    <a:pt x="98" y="118"/>
                    <a:pt x="117" y="99"/>
                    <a:pt x="117" y="65"/>
                  </a:cubicBezTo>
                  <a:close/>
                  <a:moveTo>
                    <a:pt x="65" y="130"/>
                  </a:moveTo>
                  <a:cubicBezTo>
                    <a:pt x="24" y="130"/>
                    <a:pt x="0" y="106"/>
                    <a:pt x="0" y="65"/>
                  </a:cubicBezTo>
                  <a:cubicBezTo>
                    <a:pt x="0" y="25"/>
                    <a:pt x="24" y="0"/>
                    <a:pt x="65" y="0"/>
                  </a:cubicBezTo>
                  <a:cubicBezTo>
                    <a:pt x="105" y="0"/>
                    <a:pt x="130" y="25"/>
                    <a:pt x="130" y="65"/>
                  </a:cubicBezTo>
                  <a:cubicBezTo>
                    <a:pt x="130" y="106"/>
                    <a:pt x="105" y="130"/>
                    <a:pt x="65" y="130"/>
                  </a:cubicBez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53" name="Freeform 44"/>
            <p:cNvSpPr>
              <a:spLocks/>
            </p:cNvSpPr>
            <p:nvPr/>
          </p:nvSpPr>
          <p:spPr bwMode="auto">
            <a:xfrm>
              <a:off x="7224" y="3383"/>
              <a:ext cx="29" cy="29"/>
            </a:xfrm>
            <a:custGeom>
              <a:avLst/>
              <a:gdLst>
                <a:gd name="T0" fmla="*/ 0 w 126"/>
                <a:gd name="T1" fmla="*/ 0 h 123"/>
                <a:gd name="T2" fmla="*/ 13 w 126"/>
                <a:gd name="T3" fmla="*/ 0 h 123"/>
                <a:gd name="T4" fmla="*/ 63 w 126"/>
                <a:gd name="T5" fmla="*/ 112 h 123"/>
                <a:gd name="T6" fmla="*/ 113 w 126"/>
                <a:gd name="T7" fmla="*/ 0 h 123"/>
                <a:gd name="T8" fmla="*/ 126 w 126"/>
                <a:gd name="T9" fmla="*/ 0 h 123"/>
                <a:gd name="T10" fmla="*/ 71 w 126"/>
                <a:gd name="T11" fmla="*/ 123 h 123"/>
                <a:gd name="T12" fmla="*/ 55 w 126"/>
                <a:gd name="T13" fmla="*/ 123 h 123"/>
                <a:gd name="T14" fmla="*/ 0 w 126"/>
                <a:gd name="T15" fmla="*/ 0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 h="123">
                  <a:moveTo>
                    <a:pt x="0" y="0"/>
                  </a:moveTo>
                  <a:lnTo>
                    <a:pt x="13" y="0"/>
                  </a:lnTo>
                  <a:lnTo>
                    <a:pt x="63" y="112"/>
                  </a:lnTo>
                  <a:lnTo>
                    <a:pt x="113" y="0"/>
                  </a:lnTo>
                  <a:lnTo>
                    <a:pt x="126" y="0"/>
                  </a:lnTo>
                  <a:lnTo>
                    <a:pt x="71" y="123"/>
                  </a:lnTo>
                  <a:lnTo>
                    <a:pt x="55" y="123"/>
                  </a:lnTo>
                  <a:lnTo>
                    <a:pt x="0" y="0"/>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54" name="Freeform 45"/>
            <p:cNvSpPr>
              <a:spLocks/>
            </p:cNvSpPr>
            <p:nvPr/>
          </p:nvSpPr>
          <p:spPr bwMode="auto">
            <a:xfrm>
              <a:off x="7257" y="3383"/>
              <a:ext cx="27" cy="29"/>
            </a:xfrm>
            <a:custGeom>
              <a:avLst/>
              <a:gdLst>
                <a:gd name="T0" fmla="*/ 53 w 118"/>
                <a:gd name="T1" fmla="*/ 70 h 123"/>
                <a:gd name="T2" fmla="*/ 0 w 118"/>
                <a:gd name="T3" fmla="*/ 0 h 123"/>
                <a:gd name="T4" fmla="*/ 15 w 118"/>
                <a:gd name="T5" fmla="*/ 0 h 123"/>
                <a:gd name="T6" fmla="*/ 59 w 118"/>
                <a:gd name="T7" fmla="*/ 60 h 123"/>
                <a:gd name="T8" fmla="*/ 103 w 118"/>
                <a:gd name="T9" fmla="*/ 0 h 123"/>
                <a:gd name="T10" fmla="*/ 118 w 118"/>
                <a:gd name="T11" fmla="*/ 0 h 123"/>
                <a:gd name="T12" fmla="*/ 65 w 118"/>
                <a:gd name="T13" fmla="*/ 70 h 123"/>
                <a:gd name="T14" fmla="*/ 65 w 118"/>
                <a:gd name="T15" fmla="*/ 123 h 123"/>
                <a:gd name="T16" fmla="*/ 53 w 118"/>
                <a:gd name="T17" fmla="*/ 123 h 123"/>
                <a:gd name="T18" fmla="*/ 53 w 118"/>
                <a:gd name="T19" fmla="*/ 7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123">
                  <a:moveTo>
                    <a:pt x="53" y="70"/>
                  </a:moveTo>
                  <a:lnTo>
                    <a:pt x="0" y="0"/>
                  </a:lnTo>
                  <a:lnTo>
                    <a:pt x="15" y="0"/>
                  </a:lnTo>
                  <a:lnTo>
                    <a:pt x="59" y="60"/>
                  </a:lnTo>
                  <a:lnTo>
                    <a:pt x="103" y="0"/>
                  </a:lnTo>
                  <a:lnTo>
                    <a:pt x="118" y="0"/>
                  </a:lnTo>
                  <a:lnTo>
                    <a:pt x="65" y="70"/>
                  </a:lnTo>
                  <a:lnTo>
                    <a:pt x="65" y="123"/>
                  </a:lnTo>
                  <a:lnTo>
                    <a:pt x="53" y="123"/>
                  </a:lnTo>
                  <a:lnTo>
                    <a:pt x="53" y="70"/>
                  </a:lnTo>
                  <a:close/>
                </a:path>
              </a:pathLst>
            </a:custGeom>
            <a:solidFill>
              <a:srgbClr val="807F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55" name="Rectangle 46"/>
            <p:cNvSpPr>
              <a:spLocks noChangeArrowheads="1"/>
            </p:cNvSpPr>
            <p:nvPr/>
          </p:nvSpPr>
          <p:spPr bwMode="auto">
            <a:xfrm>
              <a:off x="4205" y="3032"/>
              <a:ext cx="604" cy="419"/>
            </a:xfrm>
            <a:prstGeom prst="rect">
              <a:avLst/>
            </a:prstGeom>
            <a:solidFill>
              <a:srgbClr val="FE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56" name="Rectangle 47"/>
            <p:cNvSpPr>
              <a:spLocks noChangeArrowheads="1"/>
            </p:cNvSpPr>
            <p:nvPr/>
          </p:nvSpPr>
          <p:spPr bwMode="auto">
            <a:xfrm>
              <a:off x="4217" y="3043"/>
              <a:ext cx="580" cy="396"/>
            </a:xfrm>
            <a:prstGeom prst="rect">
              <a:avLst/>
            </a:prstGeom>
            <a:solidFill>
              <a:srgbClr val="044D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57" name="Freeform 48"/>
            <p:cNvSpPr>
              <a:spLocks/>
            </p:cNvSpPr>
            <p:nvPr/>
          </p:nvSpPr>
          <p:spPr bwMode="auto">
            <a:xfrm>
              <a:off x="4487" y="3091"/>
              <a:ext cx="40" cy="39"/>
            </a:xfrm>
            <a:custGeom>
              <a:avLst/>
              <a:gdLst>
                <a:gd name="T0" fmla="*/ 33 w 174"/>
                <a:gd name="T1" fmla="*/ 166 h 166"/>
                <a:gd name="T2" fmla="*/ 87 w 174"/>
                <a:gd name="T3" fmla="*/ 127 h 166"/>
                <a:gd name="T4" fmla="*/ 140 w 174"/>
                <a:gd name="T5" fmla="*/ 166 h 166"/>
                <a:gd name="T6" fmla="*/ 120 w 174"/>
                <a:gd name="T7" fmla="*/ 103 h 166"/>
                <a:gd name="T8" fmla="*/ 174 w 174"/>
                <a:gd name="T9" fmla="*/ 64 h 166"/>
                <a:gd name="T10" fmla="*/ 107 w 174"/>
                <a:gd name="T11" fmla="*/ 64 h 166"/>
                <a:gd name="T12" fmla="*/ 87 w 174"/>
                <a:gd name="T13" fmla="*/ 0 h 166"/>
                <a:gd name="T14" fmla="*/ 66 w 174"/>
                <a:gd name="T15" fmla="*/ 64 h 166"/>
                <a:gd name="T16" fmla="*/ 0 w 174"/>
                <a:gd name="T17" fmla="*/ 64 h 166"/>
                <a:gd name="T18" fmla="*/ 54 w 174"/>
                <a:gd name="T19" fmla="*/ 103 h 166"/>
                <a:gd name="T20" fmla="*/ 33 w 174"/>
                <a:gd name="T21"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66">
                  <a:moveTo>
                    <a:pt x="33" y="166"/>
                  </a:moveTo>
                  <a:lnTo>
                    <a:pt x="87" y="127"/>
                  </a:lnTo>
                  <a:lnTo>
                    <a:pt x="140" y="166"/>
                  </a:lnTo>
                  <a:lnTo>
                    <a:pt x="120" y="103"/>
                  </a:lnTo>
                  <a:lnTo>
                    <a:pt x="174" y="64"/>
                  </a:lnTo>
                  <a:lnTo>
                    <a:pt x="107" y="64"/>
                  </a:lnTo>
                  <a:lnTo>
                    <a:pt x="87" y="0"/>
                  </a:lnTo>
                  <a:lnTo>
                    <a:pt x="66" y="64"/>
                  </a:lnTo>
                  <a:lnTo>
                    <a:pt x="0" y="64"/>
                  </a:lnTo>
                  <a:lnTo>
                    <a:pt x="54" y="103"/>
                  </a:lnTo>
                  <a:lnTo>
                    <a:pt x="33" y="166"/>
                  </a:lnTo>
                  <a:close/>
                </a:path>
              </a:pathLst>
            </a:custGeom>
            <a:solidFill>
              <a:srgbClr val="FF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58" name="Freeform 49"/>
            <p:cNvSpPr>
              <a:spLocks/>
            </p:cNvSpPr>
            <p:nvPr/>
          </p:nvSpPr>
          <p:spPr bwMode="auto">
            <a:xfrm>
              <a:off x="4423" y="3108"/>
              <a:ext cx="40" cy="39"/>
            </a:xfrm>
            <a:custGeom>
              <a:avLst/>
              <a:gdLst>
                <a:gd name="T0" fmla="*/ 34 w 175"/>
                <a:gd name="T1" fmla="*/ 166 h 166"/>
                <a:gd name="T2" fmla="*/ 87 w 175"/>
                <a:gd name="T3" fmla="*/ 127 h 166"/>
                <a:gd name="T4" fmla="*/ 141 w 175"/>
                <a:gd name="T5" fmla="*/ 166 h 166"/>
                <a:gd name="T6" fmla="*/ 120 w 175"/>
                <a:gd name="T7" fmla="*/ 103 h 166"/>
                <a:gd name="T8" fmla="*/ 175 w 175"/>
                <a:gd name="T9" fmla="*/ 64 h 166"/>
                <a:gd name="T10" fmla="*/ 108 w 175"/>
                <a:gd name="T11" fmla="*/ 64 h 166"/>
                <a:gd name="T12" fmla="*/ 87 w 175"/>
                <a:gd name="T13" fmla="*/ 0 h 166"/>
                <a:gd name="T14" fmla="*/ 67 w 175"/>
                <a:gd name="T15" fmla="*/ 64 h 166"/>
                <a:gd name="T16" fmla="*/ 0 w 175"/>
                <a:gd name="T17" fmla="*/ 64 h 166"/>
                <a:gd name="T18" fmla="*/ 54 w 175"/>
                <a:gd name="T19" fmla="*/ 103 h 166"/>
                <a:gd name="T20" fmla="*/ 34 w 175"/>
                <a:gd name="T21"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166">
                  <a:moveTo>
                    <a:pt x="34" y="166"/>
                  </a:moveTo>
                  <a:lnTo>
                    <a:pt x="87" y="127"/>
                  </a:lnTo>
                  <a:lnTo>
                    <a:pt x="141" y="166"/>
                  </a:lnTo>
                  <a:lnTo>
                    <a:pt x="120" y="103"/>
                  </a:lnTo>
                  <a:lnTo>
                    <a:pt x="175" y="64"/>
                  </a:lnTo>
                  <a:lnTo>
                    <a:pt x="108" y="64"/>
                  </a:lnTo>
                  <a:lnTo>
                    <a:pt x="87" y="0"/>
                  </a:lnTo>
                  <a:lnTo>
                    <a:pt x="67" y="64"/>
                  </a:lnTo>
                  <a:lnTo>
                    <a:pt x="0" y="64"/>
                  </a:lnTo>
                  <a:lnTo>
                    <a:pt x="54" y="103"/>
                  </a:lnTo>
                  <a:lnTo>
                    <a:pt x="34" y="166"/>
                  </a:lnTo>
                  <a:close/>
                </a:path>
              </a:pathLst>
            </a:custGeom>
            <a:solidFill>
              <a:srgbClr val="FF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59" name="Freeform 50"/>
            <p:cNvSpPr>
              <a:spLocks/>
            </p:cNvSpPr>
            <p:nvPr/>
          </p:nvSpPr>
          <p:spPr bwMode="auto">
            <a:xfrm>
              <a:off x="4377" y="3156"/>
              <a:ext cx="40" cy="39"/>
            </a:xfrm>
            <a:custGeom>
              <a:avLst/>
              <a:gdLst>
                <a:gd name="T0" fmla="*/ 88 w 175"/>
                <a:gd name="T1" fmla="*/ 0 h 166"/>
                <a:gd name="T2" fmla="*/ 67 w 175"/>
                <a:gd name="T3" fmla="*/ 64 h 166"/>
                <a:gd name="T4" fmla="*/ 0 w 175"/>
                <a:gd name="T5" fmla="*/ 64 h 166"/>
                <a:gd name="T6" fmla="*/ 55 w 175"/>
                <a:gd name="T7" fmla="*/ 103 h 166"/>
                <a:gd name="T8" fmla="*/ 34 w 175"/>
                <a:gd name="T9" fmla="*/ 166 h 166"/>
                <a:gd name="T10" fmla="*/ 88 w 175"/>
                <a:gd name="T11" fmla="*/ 127 h 166"/>
                <a:gd name="T12" fmla="*/ 141 w 175"/>
                <a:gd name="T13" fmla="*/ 166 h 166"/>
                <a:gd name="T14" fmla="*/ 121 w 175"/>
                <a:gd name="T15" fmla="*/ 103 h 166"/>
                <a:gd name="T16" fmla="*/ 175 w 175"/>
                <a:gd name="T17" fmla="*/ 64 h 166"/>
                <a:gd name="T18" fmla="*/ 108 w 175"/>
                <a:gd name="T19" fmla="*/ 64 h 166"/>
                <a:gd name="T20" fmla="*/ 88 w 175"/>
                <a:gd name="T21"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166">
                  <a:moveTo>
                    <a:pt x="88" y="0"/>
                  </a:moveTo>
                  <a:lnTo>
                    <a:pt x="67" y="64"/>
                  </a:lnTo>
                  <a:lnTo>
                    <a:pt x="0" y="64"/>
                  </a:lnTo>
                  <a:lnTo>
                    <a:pt x="55" y="103"/>
                  </a:lnTo>
                  <a:lnTo>
                    <a:pt x="34" y="166"/>
                  </a:lnTo>
                  <a:lnTo>
                    <a:pt x="88" y="127"/>
                  </a:lnTo>
                  <a:lnTo>
                    <a:pt x="141" y="166"/>
                  </a:lnTo>
                  <a:lnTo>
                    <a:pt x="121" y="103"/>
                  </a:lnTo>
                  <a:lnTo>
                    <a:pt x="175" y="64"/>
                  </a:lnTo>
                  <a:lnTo>
                    <a:pt x="108" y="64"/>
                  </a:lnTo>
                  <a:lnTo>
                    <a:pt x="88" y="0"/>
                  </a:lnTo>
                  <a:close/>
                </a:path>
              </a:pathLst>
            </a:custGeom>
            <a:solidFill>
              <a:srgbClr val="FF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60" name="Freeform 51"/>
            <p:cNvSpPr>
              <a:spLocks/>
            </p:cNvSpPr>
            <p:nvPr/>
          </p:nvSpPr>
          <p:spPr bwMode="auto">
            <a:xfrm>
              <a:off x="4360" y="3221"/>
              <a:ext cx="40" cy="38"/>
            </a:xfrm>
            <a:custGeom>
              <a:avLst/>
              <a:gdLst>
                <a:gd name="T0" fmla="*/ 88 w 175"/>
                <a:gd name="T1" fmla="*/ 127 h 166"/>
                <a:gd name="T2" fmla="*/ 141 w 175"/>
                <a:gd name="T3" fmla="*/ 166 h 166"/>
                <a:gd name="T4" fmla="*/ 121 w 175"/>
                <a:gd name="T5" fmla="*/ 102 h 166"/>
                <a:gd name="T6" fmla="*/ 175 w 175"/>
                <a:gd name="T7" fmla="*/ 63 h 166"/>
                <a:gd name="T8" fmla="*/ 108 w 175"/>
                <a:gd name="T9" fmla="*/ 63 h 166"/>
                <a:gd name="T10" fmla="*/ 88 w 175"/>
                <a:gd name="T11" fmla="*/ 0 h 166"/>
                <a:gd name="T12" fmla="*/ 67 w 175"/>
                <a:gd name="T13" fmla="*/ 64 h 166"/>
                <a:gd name="T14" fmla="*/ 0 w 175"/>
                <a:gd name="T15" fmla="*/ 63 h 166"/>
                <a:gd name="T16" fmla="*/ 54 w 175"/>
                <a:gd name="T17" fmla="*/ 102 h 166"/>
                <a:gd name="T18" fmla="*/ 34 w 175"/>
                <a:gd name="T19" fmla="*/ 166 h 166"/>
                <a:gd name="T20" fmla="*/ 88 w 175"/>
                <a:gd name="T21" fmla="*/ 127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166">
                  <a:moveTo>
                    <a:pt x="88" y="127"/>
                  </a:moveTo>
                  <a:lnTo>
                    <a:pt x="141" y="166"/>
                  </a:lnTo>
                  <a:lnTo>
                    <a:pt x="121" y="102"/>
                  </a:lnTo>
                  <a:lnTo>
                    <a:pt x="175" y="63"/>
                  </a:lnTo>
                  <a:lnTo>
                    <a:pt x="108" y="63"/>
                  </a:lnTo>
                  <a:lnTo>
                    <a:pt x="88" y="0"/>
                  </a:lnTo>
                  <a:lnTo>
                    <a:pt x="67" y="64"/>
                  </a:lnTo>
                  <a:lnTo>
                    <a:pt x="0" y="63"/>
                  </a:lnTo>
                  <a:lnTo>
                    <a:pt x="54" y="102"/>
                  </a:lnTo>
                  <a:lnTo>
                    <a:pt x="34" y="166"/>
                  </a:lnTo>
                  <a:lnTo>
                    <a:pt x="88" y="127"/>
                  </a:lnTo>
                  <a:close/>
                </a:path>
              </a:pathLst>
            </a:custGeom>
            <a:solidFill>
              <a:srgbClr val="FF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61" name="Freeform 52"/>
            <p:cNvSpPr>
              <a:spLocks/>
            </p:cNvSpPr>
            <p:nvPr/>
          </p:nvSpPr>
          <p:spPr bwMode="auto">
            <a:xfrm>
              <a:off x="4377" y="3285"/>
              <a:ext cx="40" cy="39"/>
            </a:xfrm>
            <a:custGeom>
              <a:avLst/>
              <a:gdLst>
                <a:gd name="T0" fmla="*/ 108 w 175"/>
                <a:gd name="T1" fmla="*/ 64 h 166"/>
                <a:gd name="T2" fmla="*/ 88 w 175"/>
                <a:gd name="T3" fmla="*/ 0 h 166"/>
                <a:gd name="T4" fmla="*/ 67 w 175"/>
                <a:gd name="T5" fmla="*/ 64 h 166"/>
                <a:gd name="T6" fmla="*/ 0 w 175"/>
                <a:gd name="T7" fmla="*/ 64 h 166"/>
                <a:gd name="T8" fmla="*/ 55 w 175"/>
                <a:gd name="T9" fmla="*/ 103 h 166"/>
                <a:gd name="T10" fmla="*/ 34 w 175"/>
                <a:gd name="T11" fmla="*/ 166 h 166"/>
                <a:gd name="T12" fmla="*/ 88 w 175"/>
                <a:gd name="T13" fmla="*/ 127 h 166"/>
                <a:gd name="T14" fmla="*/ 141 w 175"/>
                <a:gd name="T15" fmla="*/ 166 h 166"/>
                <a:gd name="T16" fmla="*/ 121 w 175"/>
                <a:gd name="T17" fmla="*/ 103 h 166"/>
                <a:gd name="T18" fmla="*/ 175 w 175"/>
                <a:gd name="T19" fmla="*/ 64 h 166"/>
                <a:gd name="T20" fmla="*/ 108 w 175"/>
                <a:gd name="T21" fmla="*/ 6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166">
                  <a:moveTo>
                    <a:pt x="108" y="64"/>
                  </a:moveTo>
                  <a:lnTo>
                    <a:pt x="88" y="0"/>
                  </a:lnTo>
                  <a:lnTo>
                    <a:pt x="67" y="64"/>
                  </a:lnTo>
                  <a:lnTo>
                    <a:pt x="0" y="64"/>
                  </a:lnTo>
                  <a:lnTo>
                    <a:pt x="55" y="103"/>
                  </a:lnTo>
                  <a:lnTo>
                    <a:pt x="34" y="166"/>
                  </a:lnTo>
                  <a:lnTo>
                    <a:pt x="88" y="127"/>
                  </a:lnTo>
                  <a:lnTo>
                    <a:pt x="141" y="166"/>
                  </a:lnTo>
                  <a:lnTo>
                    <a:pt x="121" y="103"/>
                  </a:lnTo>
                  <a:lnTo>
                    <a:pt x="175" y="64"/>
                  </a:lnTo>
                  <a:lnTo>
                    <a:pt x="108" y="64"/>
                  </a:lnTo>
                  <a:close/>
                </a:path>
              </a:pathLst>
            </a:custGeom>
            <a:solidFill>
              <a:srgbClr val="FF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62" name="Freeform 53"/>
            <p:cNvSpPr>
              <a:spLocks/>
            </p:cNvSpPr>
            <p:nvPr/>
          </p:nvSpPr>
          <p:spPr bwMode="auto">
            <a:xfrm>
              <a:off x="4423" y="3333"/>
              <a:ext cx="40" cy="39"/>
            </a:xfrm>
            <a:custGeom>
              <a:avLst/>
              <a:gdLst>
                <a:gd name="T0" fmla="*/ 108 w 175"/>
                <a:gd name="T1" fmla="*/ 63 h 166"/>
                <a:gd name="T2" fmla="*/ 88 w 175"/>
                <a:gd name="T3" fmla="*/ 0 h 166"/>
                <a:gd name="T4" fmla="*/ 67 w 175"/>
                <a:gd name="T5" fmla="*/ 64 h 166"/>
                <a:gd name="T6" fmla="*/ 0 w 175"/>
                <a:gd name="T7" fmla="*/ 63 h 166"/>
                <a:gd name="T8" fmla="*/ 55 w 175"/>
                <a:gd name="T9" fmla="*/ 102 h 166"/>
                <a:gd name="T10" fmla="*/ 34 w 175"/>
                <a:gd name="T11" fmla="*/ 166 h 166"/>
                <a:gd name="T12" fmla="*/ 88 w 175"/>
                <a:gd name="T13" fmla="*/ 127 h 166"/>
                <a:gd name="T14" fmla="*/ 141 w 175"/>
                <a:gd name="T15" fmla="*/ 166 h 166"/>
                <a:gd name="T16" fmla="*/ 121 w 175"/>
                <a:gd name="T17" fmla="*/ 102 h 166"/>
                <a:gd name="T18" fmla="*/ 175 w 175"/>
                <a:gd name="T19" fmla="*/ 63 h 166"/>
                <a:gd name="T20" fmla="*/ 108 w 175"/>
                <a:gd name="T21" fmla="*/ 6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166">
                  <a:moveTo>
                    <a:pt x="108" y="63"/>
                  </a:moveTo>
                  <a:lnTo>
                    <a:pt x="88" y="0"/>
                  </a:lnTo>
                  <a:lnTo>
                    <a:pt x="67" y="64"/>
                  </a:lnTo>
                  <a:lnTo>
                    <a:pt x="0" y="63"/>
                  </a:lnTo>
                  <a:lnTo>
                    <a:pt x="55" y="102"/>
                  </a:lnTo>
                  <a:lnTo>
                    <a:pt x="34" y="166"/>
                  </a:lnTo>
                  <a:lnTo>
                    <a:pt x="88" y="127"/>
                  </a:lnTo>
                  <a:lnTo>
                    <a:pt x="141" y="166"/>
                  </a:lnTo>
                  <a:lnTo>
                    <a:pt x="121" y="102"/>
                  </a:lnTo>
                  <a:lnTo>
                    <a:pt x="175" y="63"/>
                  </a:lnTo>
                  <a:lnTo>
                    <a:pt x="108" y="63"/>
                  </a:lnTo>
                  <a:close/>
                </a:path>
              </a:pathLst>
            </a:custGeom>
            <a:solidFill>
              <a:srgbClr val="FF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63" name="Freeform 54"/>
            <p:cNvSpPr>
              <a:spLocks/>
            </p:cNvSpPr>
            <p:nvPr/>
          </p:nvSpPr>
          <p:spPr bwMode="auto">
            <a:xfrm>
              <a:off x="4487" y="3350"/>
              <a:ext cx="40" cy="39"/>
            </a:xfrm>
            <a:custGeom>
              <a:avLst/>
              <a:gdLst>
                <a:gd name="T0" fmla="*/ 107 w 174"/>
                <a:gd name="T1" fmla="*/ 64 h 166"/>
                <a:gd name="T2" fmla="*/ 87 w 174"/>
                <a:gd name="T3" fmla="*/ 0 h 166"/>
                <a:gd name="T4" fmla="*/ 66 w 174"/>
                <a:gd name="T5" fmla="*/ 64 h 166"/>
                <a:gd name="T6" fmla="*/ 0 w 174"/>
                <a:gd name="T7" fmla="*/ 64 h 166"/>
                <a:gd name="T8" fmla="*/ 54 w 174"/>
                <a:gd name="T9" fmla="*/ 103 h 166"/>
                <a:gd name="T10" fmla="*/ 34 w 174"/>
                <a:gd name="T11" fmla="*/ 166 h 166"/>
                <a:gd name="T12" fmla="*/ 87 w 174"/>
                <a:gd name="T13" fmla="*/ 127 h 166"/>
                <a:gd name="T14" fmla="*/ 140 w 174"/>
                <a:gd name="T15" fmla="*/ 166 h 166"/>
                <a:gd name="T16" fmla="*/ 120 w 174"/>
                <a:gd name="T17" fmla="*/ 103 h 166"/>
                <a:gd name="T18" fmla="*/ 174 w 174"/>
                <a:gd name="T19" fmla="*/ 64 h 166"/>
                <a:gd name="T20" fmla="*/ 107 w 174"/>
                <a:gd name="T21" fmla="*/ 6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66">
                  <a:moveTo>
                    <a:pt x="107" y="64"/>
                  </a:moveTo>
                  <a:lnTo>
                    <a:pt x="87" y="0"/>
                  </a:lnTo>
                  <a:lnTo>
                    <a:pt x="66" y="64"/>
                  </a:lnTo>
                  <a:lnTo>
                    <a:pt x="0" y="64"/>
                  </a:lnTo>
                  <a:lnTo>
                    <a:pt x="54" y="103"/>
                  </a:lnTo>
                  <a:lnTo>
                    <a:pt x="34" y="166"/>
                  </a:lnTo>
                  <a:lnTo>
                    <a:pt x="87" y="127"/>
                  </a:lnTo>
                  <a:lnTo>
                    <a:pt x="140" y="166"/>
                  </a:lnTo>
                  <a:lnTo>
                    <a:pt x="120" y="103"/>
                  </a:lnTo>
                  <a:lnTo>
                    <a:pt x="174" y="64"/>
                  </a:lnTo>
                  <a:lnTo>
                    <a:pt x="107" y="64"/>
                  </a:lnTo>
                  <a:close/>
                </a:path>
              </a:pathLst>
            </a:custGeom>
            <a:solidFill>
              <a:srgbClr val="FF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64" name="Freeform 55"/>
            <p:cNvSpPr>
              <a:spLocks/>
            </p:cNvSpPr>
            <p:nvPr/>
          </p:nvSpPr>
          <p:spPr bwMode="auto">
            <a:xfrm>
              <a:off x="4550" y="3333"/>
              <a:ext cx="40" cy="39"/>
            </a:xfrm>
            <a:custGeom>
              <a:avLst/>
              <a:gdLst>
                <a:gd name="T0" fmla="*/ 108 w 175"/>
                <a:gd name="T1" fmla="*/ 63 h 166"/>
                <a:gd name="T2" fmla="*/ 87 w 175"/>
                <a:gd name="T3" fmla="*/ 0 h 166"/>
                <a:gd name="T4" fmla="*/ 67 w 175"/>
                <a:gd name="T5" fmla="*/ 64 h 166"/>
                <a:gd name="T6" fmla="*/ 0 w 175"/>
                <a:gd name="T7" fmla="*/ 63 h 166"/>
                <a:gd name="T8" fmla="*/ 54 w 175"/>
                <a:gd name="T9" fmla="*/ 102 h 166"/>
                <a:gd name="T10" fmla="*/ 34 w 175"/>
                <a:gd name="T11" fmla="*/ 166 h 166"/>
                <a:gd name="T12" fmla="*/ 87 w 175"/>
                <a:gd name="T13" fmla="*/ 127 h 166"/>
                <a:gd name="T14" fmla="*/ 141 w 175"/>
                <a:gd name="T15" fmla="*/ 166 h 166"/>
                <a:gd name="T16" fmla="*/ 120 w 175"/>
                <a:gd name="T17" fmla="*/ 102 h 166"/>
                <a:gd name="T18" fmla="*/ 175 w 175"/>
                <a:gd name="T19" fmla="*/ 63 h 166"/>
                <a:gd name="T20" fmla="*/ 108 w 175"/>
                <a:gd name="T21" fmla="*/ 6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166">
                  <a:moveTo>
                    <a:pt x="108" y="63"/>
                  </a:moveTo>
                  <a:lnTo>
                    <a:pt x="87" y="0"/>
                  </a:lnTo>
                  <a:lnTo>
                    <a:pt x="67" y="64"/>
                  </a:lnTo>
                  <a:lnTo>
                    <a:pt x="0" y="63"/>
                  </a:lnTo>
                  <a:lnTo>
                    <a:pt x="54" y="102"/>
                  </a:lnTo>
                  <a:lnTo>
                    <a:pt x="34" y="166"/>
                  </a:lnTo>
                  <a:lnTo>
                    <a:pt x="87" y="127"/>
                  </a:lnTo>
                  <a:lnTo>
                    <a:pt x="141" y="166"/>
                  </a:lnTo>
                  <a:lnTo>
                    <a:pt x="120" y="102"/>
                  </a:lnTo>
                  <a:lnTo>
                    <a:pt x="175" y="63"/>
                  </a:lnTo>
                  <a:lnTo>
                    <a:pt x="108" y="63"/>
                  </a:lnTo>
                  <a:close/>
                </a:path>
              </a:pathLst>
            </a:custGeom>
            <a:solidFill>
              <a:srgbClr val="FF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65" name="Freeform 56"/>
            <p:cNvSpPr>
              <a:spLocks/>
            </p:cNvSpPr>
            <p:nvPr/>
          </p:nvSpPr>
          <p:spPr bwMode="auto">
            <a:xfrm>
              <a:off x="4596" y="3285"/>
              <a:ext cx="40" cy="39"/>
            </a:xfrm>
            <a:custGeom>
              <a:avLst/>
              <a:gdLst>
                <a:gd name="T0" fmla="*/ 108 w 174"/>
                <a:gd name="T1" fmla="*/ 64 h 166"/>
                <a:gd name="T2" fmla="*/ 87 w 174"/>
                <a:gd name="T3" fmla="*/ 0 h 166"/>
                <a:gd name="T4" fmla="*/ 67 w 174"/>
                <a:gd name="T5" fmla="*/ 64 h 166"/>
                <a:gd name="T6" fmla="*/ 0 w 174"/>
                <a:gd name="T7" fmla="*/ 64 h 166"/>
                <a:gd name="T8" fmla="*/ 54 w 174"/>
                <a:gd name="T9" fmla="*/ 103 h 166"/>
                <a:gd name="T10" fmla="*/ 34 w 174"/>
                <a:gd name="T11" fmla="*/ 166 h 166"/>
                <a:gd name="T12" fmla="*/ 87 w 174"/>
                <a:gd name="T13" fmla="*/ 127 h 166"/>
                <a:gd name="T14" fmla="*/ 141 w 174"/>
                <a:gd name="T15" fmla="*/ 166 h 166"/>
                <a:gd name="T16" fmla="*/ 120 w 174"/>
                <a:gd name="T17" fmla="*/ 103 h 166"/>
                <a:gd name="T18" fmla="*/ 174 w 174"/>
                <a:gd name="T19" fmla="*/ 64 h 166"/>
                <a:gd name="T20" fmla="*/ 108 w 174"/>
                <a:gd name="T21" fmla="*/ 6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66">
                  <a:moveTo>
                    <a:pt x="108" y="64"/>
                  </a:moveTo>
                  <a:lnTo>
                    <a:pt x="87" y="0"/>
                  </a:lnTo>
                  <a:lnTo>
                    <a:pt x="67" y="64"/>
                  </a:lnTo>
                  <a:lnTo>
                    <a:pt x="0" y="64"/>
                  </a:lnTo>
                  <a:lnTo>
                    <a:pt x="54" y="103"/>
                  </a:lnTo>
                  <a:lnTo>
                    <a:pt x="34" y="166"/>
                  </a:lnTo>
                  <a:lnTo>
                    <a:pt x="87" y="127"/>
                  </a:lnTo>
                  <a:lnTo>
                    <a:pt x="141" y="166"/>
                  </a:lnTo>
                  <a:lnTo>
                    <a:pt x="120" y="103"/>
                  </a:lnTo>
                  <a:lnTo>
                    <a:pt x="174" y="64"/>
                  </a:lnTo>
                  <a:lnTo>
                    <a:pt x="108" y="64"/>
                  </a:lnTo>
                  <a:close/>
                </a:path>
              </a:pathLst>
            </a:custGeom>
            <a:solidFill>
              <a:srgbClr val="FF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66" name="Freeform 57"/>
            <p:cNvSpPr>
              <a:spLocks/>
            </p:cNvSpPr>
            <p:nvPr/>
          </p:nvSpPr>
          <p:spPr bwMode="auto">
            <a:xfrm>
              <a:off x="4613" y="3220"/>
              <a:ext cx="40" cy="39"/>
            </a:xfrm>
            <a:custGeom>
              <a:avLst/>
              <a:gdLst>
                <a:gd name="T0" fmla="*/ 175 w 175"/>
                <a:gd name="T1" fmla="*/ 64 h 166"/>
                <a:gd name="T2" fmla="*/ 108 w 175"/>
                <a:gd name="T3" fmla="*/ 64 h 166"/>
                <a:gd name="T4" fmla="*/ 88 w 175"/>
                <a:gd name="T5" fmla="*/ 0 h 166"/>
                <a:gd name="T6" fmla="*/ 67 w 175"/>
                <a:gd name="T7" fmla="*/ 64 h 166"/>
                <a:gd name="T8" fmla="*/ 0 w 175"/>
                <a:gd name="T9" fmla="*/ 64 h 166"/>
                <a:gd name="T10" fmla="*/ 54 w 175"/>
                <a:gd name="T11" fmla="*/ 103 h 166"/>
                <a:gd name="T12" fmla="*/ 34 w 175"/>
                <a:gd name="T13" fmla="*/ 166 h 166"/>
                <a:gd name="T14" fmla="*/ 88 w 175"/>
                <a:gd name="T15" fmla="*/ 127 h 166"/>
                <a:gd name="T16" fmla="*/ 141 w 175"/>
                <a:gd name="T17" fmla="*/ 166 h 166"/>
                <a:gd name="T18" fmla="*/ 121 w 175"/>
                <a:gd name="T19" fmla="*/ 103 h 166"/>
                <a:gd name="T20" fmla="*/ 175 w 175"/>
                <a:gd name="T21" fmla="*/ 6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166">
                  <a:moveTo>
                    <a:pt x="175" y="64"/>
                  </a:moveTo>
                  <a:lnTo>
                    <a:pt x="108" y="64"/>
                  </a:lnTo>
                  <a:lnTo>
                    <a:pt x="88" y="0"/>
                  </a:lnTo>
                  <a:lnTo>
                    <a:pt x="67" y="64"/>
                  </a:lnTo>
                  <a:lnTo>
                    <a:pt x="0" y="64"/>
                  </a:lnTo>
                  <a:lnTo>
                    <a:pt x="54" y="103"/>
                  </a:lnTo>
                  <a:lnTo>
                    <a:pt x="34" y="166"/>
                  </a:lnTo>
                  <a:lnTo>
                    <a:pt x="88" y="127"/>
                  </a:lnTo>
                  <a:lnTo>
                    <a:pt x="141" y="166"/>
                  </a:lnTo>
                  <a:lnTo>
                    <a:pt x="121" y="103"/>
                  </a:lnTo>
                  <a:lnTo>
                    <a:pt x="175" y="64"/>
                  </a:lnTo>
                  <a:close/>
                </a:path>
              </a:pathLst>
            </a:custGeom>
            <a:solidFill>
              <a:srgbClr val="FF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67" name="Freeform 58"/>
            <p:cNvSpPr>
              <a:spLocks/>
            </p:cNvSpPr>
            <p:nvPr/>
          </p:nvSpPr>
          <p:spPr bwMode="auto">
            <a:xfrm>
              <a:off x="4596" y="3156"/>
              <a:ext cx="40" cy="38"/>
            </a:xfrm>
            <a:custGeom>
              <a:avLst/>
              <a:gdLst>
                <a:gd name="T0" fmla="*/ 34 w 174"/>
                <a:gd name="T1" fmla="*/ 165 h 165"/>
                <a:gd name="T2" fmla="*/ 87 w 174"/>
                <a:gd name="T3" fmla="*/ 126 h 165"/>
                <a:gd name="T4" fmla="*/ 141 w 174"/>
                <a:gd name="T5" fmla="*/ 165 h 165"/>
                <a:gd name="T6" fmla="*/ 120 w 174"/>
                <a:gd name="T7" fmla="*/ 102 h 165"/>
                <a:gd name="T8" fmla="*/ 174 w 174"/>
                <a:gd name="T9" fmla="*/ 63 h 165"/>
                <a:gd name="T10" fmla="*/ 108 w 174"/>
                <a:gd name="T11" fmla="*/ 63 h 165"/>
                <a:gd name="T12" fmla="*/ 87 w 174"/>
                <a:gd name="T13" fmla="*/ 0 h 165"/>
                <a:gd name="T14" fmla="*/ 67 w 174"/>
                <a:gd name="T15" fmla="*/ 64 h 165"/>
                <a:gd name="T16" fmla="*/ 0 w 174"/>
                <a:gd name="T17" fmla="*/ 63 h 165"/>
                <a:gd name="T18" fmla="*/ 54 w 174"/>
                <a:gd name="T19" fmla="*/ 102 h 165"/>
                <a:gd name="T20" fmla="*/ 34 w 174"/>
                <a:gd name="T21"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65">
                  <a:moveTo>
                    <a:pt x="34" y="165"/>
                  </a:moveTo>
                  <a:lnTo>
                    <a:pt x="87" y="126"/>
                  </a:lnTo>
                  <a:lnTo>
                    <a:pt x="141" y="165"/>
                  </a:lnTo>
                  <a:lnTo>
                    <a:pt x="120" y="102"/>
                  </a:lnTo>
                  <a:lnTo>
                    <a:pt x="174" y="63"/>
                  </a:lnTo>
                  <a:lnTo>
                    <a:pt x="108" y="63"/>
                  </a:lnTo>
                  <a:lnTo>
                    <a:pt x="87" y="0"/>
                  </a:lnTo>
                  <a:lnTo>
                    <a:pt x="67" y="64"/>
                  </a:lnTo>
                  <a:lnTo>
                    <a:pt x="0" y="63"/>
                  </a:lnTo>
                  <a:lnTo>
                    <a:pt x="54" y="102"/>
                  </a:lnTo>
                  <a:lnTo>
                    <a:pt x="34" y="165"/>
                  </a:lnTo>
                  <a:close/>
                </a:path>
              </a:pathLst>
            </a:custGeom>
            <a:solidFill>
              <a:srgbClr val="FF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68" name="Freeform 59"/>
            <p:cNvSpPr>
              <a:spLocks/>
            </p:cNvSpPr>
            <p:nvPr/>
          </p:nvSpPr>
          <p:spPr bwMode="auto">
            <a:xfrm>
              <a:off x="4550" y="3108"/>
              <a:ext cx="40" cy="39"/>
            </a:xfrm>
            <a:custGeom>
              <a:avLst/>
              <a:gdLst>
                <a:gd name="T0" fmla="*/ 87 w 175"/>
                <a:gd name="T1" fmla="*/ 0 h 166"/>
                <a:gd name="T2" fmla="*/ 67 w 175"/>
                <a:gd name="T3" fmla="*/ 64 h 166"/>
                <a:gd name="T4" fmla="*/ 0 w 175"/>
                <a:gd name="T5" fmla="*/ 64 h 166"/>
                <a:gd name="T6" fmla="*/ 54 w 175"/>
                <a:gd name="T7" fmla="*/ 103 h 166"/>
                <a:gd name="T8" fmla="*/ 34 w 175"/>
                <a:gd name="T9" fmla="*/ 166 h 166"/>
                <a:gd name="T10" fmla="*/ 87 w 175"/>
                <a:gd name="T11" fmla="*/ 127 h 166"/>
                <a:gd name="T12" fmla="*/ 141 w 175"/>
                <a:gd name="T13" fmla="*/ 166 h 166"/>
                <a:gd name="T14" fmla="*/ 120 w 175"/>
                <a:gd name="T15" fmla="*/ 103 h 166"/>
                <a:gd name="T16" fmla="*/ 175 w 175"/>
                <a:gd name="T17" fmla="*/ 64 h 166"/>
                <a:gd name="T18" fmla="*/ 107 w 175"/>
                <a:gd name="T19" fmla="*/ 64 h 166"/>
                <a:gd name="T20" fmla="*/ 87 w 175"/>
                <a:gd name="T21"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166">
                  <a:moveTo>
                    <a:pt x="87" y="0"/>
                  </a:moveTo>
                  <a:lnTo>
                    <a:pt x="67" y="64"/>
                  </a:lnTo>
                  <a:lnTo>
                    <a:pt x="0" y="64"/>
                  </a:lnTo>
                  <a:lnTo>
                    <a:pt x="54" y="103"/>
                  </a:lnTo>
                  <a:lnTo>
                    <a:pt x="34" y="166"/>
                  </a:lnTo>
                  <a:lnTo>
                    <a:pt x="87" y="127"/>
                  </a:lnTo>
                  <a:lnTo>
                    <a:pt x="141" y="166"/>
                  </a:lnTo>
                  <a:lnTo>
                    <a:pt x="120" y="103"/>
                  </a:lnTo>
                  <a:lnTo>
                    <a:pt x="175" y="64"/>
                  </a:lnTo>
                  <a:lnTo>
                    <a:pt x="107" y="64"/>
                  </a:lnTo>
                  <a:lnTo>
                    <a:pt x="87" y="0"/>
                  </a:lnTo>
                  <a:close/>
                </a:path>
              </a:pathLst>
            </a:custGeom>
            <a:solidFill>
              <a:srgbClr val="FF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69" name="Freeform 60"/>
            <p:cNvSpPr>
              <a:spLocks/>
            </p:cNvSpPr>
            <p:nvPr/>
          </p:nvSpPr>
          <p:spPr bwMode="auto">
            <a:xfrm>
              <a:off x="4859" y="3103"/>
              <a:ext cx="38" cy="56"/>
            </a:xfrm>
            <a:custGeom>
              <a:avLst/>
              <a:gdLst>
                <a:gd name="T0" fmla="*/ 38 w 166"/>
                <a:gd name="T1" fmla="*/ 29 h 240"/>
                <a:gd name="T2" fmla="*/ 38 w 166"/>
                <a:gd name="T3" fmla="*/ 96 h 240"/>
                <a:gd name="T4" fmla="*/ 130 w 166"/>
                <a:gd name="T5" fmla="*/ 96 h 240"/>
                <a:gd name="T6" fmla="*/ 130 w 166"/>
                <a:gd name="T7" fmla="*/ 124 h 240"/>
                <a:gd name="T8" fmla="*/ 38 w 166"/>
                <a:gd name="T9" fmla="*/ 124 h 240"/>
                <a:gd name="T10" fmla="*/ 38 w 166"/>
                <a:gd name="T11" fmla="*/ 211 h 240"/>
                <a:gd name="T12" fmla="*/ 164 w 166"/>
                <a:gd name="T13" fmla="*/ 211 h 240"/>
                <a:gd name="T14" fmla="*/ 164 w 166"/>
                <a:gd name="T15" fmla="*/ 240 h 240"/>
                <a:gd name="T16" fmla="*/ 0 w 166"/>
                <a:gd name="T17" fmla="*/ 240 h 240"/>
                <a:gd name="T18" fmla="*/ 0 w 166"/>
                <a:gd name="T19" fmla="*/ 0 h 240"/>
                <a:gd name="T20" fmla="*/ 166 w 166"/>
                <a:gd name="T21" fmla="*/ 0 h 240"/>
                <a:gd name="T22" fmla="*/ 166 w 166"/>
                <a:gd name="T23" fmla="*/ 29 h 240"/>
                <a:gd name="T24" fmla="*/ 38 w 166"/>
                <a:gd name="T25" fmla="*/ 29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6" h="240">
                  <a:moveTo>
                    <a:pt x="38" y="29"/>
                  </a:moveTo>
                  <a:lnTo>
                    <a:pt x="38" y="96"/>
                  </a:lnTo>
                  <a:lnTo>
                    <a:pt x="130" y="96"/>
                  </a:lnTo>
                  <a:lnTo>
                    <a:pt x="130" y="124"/>
                  </a:lnTo>
                  <a:lnTo>
                    <a:pt x="38" y="124"/>
                  </a:lnTo>
                  <a:lnTo>
                    <a:pt x="38" y="211"/>
                  </a:lnTo>
                  <a:lnTo>
                    <a:pt x="164" y="211"/>
                  </a:lnTo>
                  <a:lnTo>
                    <a:pt x="164" y="240"/>
                  </a:lnTo>
                  <a:lnTo>
                    <a:pt x="0" y="240"/>
                  </a:lnTo>
                  <a:lnTo>
                    <a:pt x="0" y="0"/>
                  </a:lnTo>
                  <a:lnTo>
                    <a:pt x="166" y="0"/>
                  </a:lnTo>
                  <a:lnTo>
                    <a:pt x="166" y="29"/>
                  </a:lnTo>
                  <a:lnTo>
                    <a:pt x="38"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70" name="Freeform 61"/>
            <p:cNvSpPr>
              <a:spLocks/>
            </p:cNvSpPr>
            <p:nvPr/>
          </p:nvSpPr>
          <p:spPr bwMode="auto">
            <a:xfrm>
              <a:off x="4901" y="3103"/>
              <a:ext cx="51" cy="57"/>
            </a:xfrm>
            <a:custGeom>
              <a:avLst/>
              <a:gdLst>
                <a:gd name="T0" fmla="*/ 123 w 223"/>
                <a:gd name="T1" fmla="*/ 244 h 244"/>
                <a:gd name="T2" fmla="*/ 104 w 223"/>
                <a:gd name="T3" fmla="*/ 244 h 244"/>
                <a:gd name="T4" fmla="*/ 0 w 223"/>
                <a:gd name="T5" fmla="*/ 0 h 244"/>
                <a:gd name="T6" fmla="*/ 42 w 223"/>
                <a:gd name="T7" fmla="*/ 0 h 244"/>
                <a:gd name="T8" fmla="*/ 114 w 223"/>
                <a:gd name="T9" fmla="*/ 177 h 244"/>
                <a:gd name="T10" fmla="*/ 183 w 223"/>
                <a:gd name="T11" fmla="*/ 0 h 244"/>
                <a:gd name="T12" fmla="*/ 223 w 223"/>
                <a:gd name="T13" fmla="*/ 0 h 244"/>
                <a:gd name="T14" fmla="*/ 123 w 223"/>
                <a:gd name="T15" fmla="*/ 244 h 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3" h="244">
                  <a:moveTo>
                    <a:pt x="123" y="244"/>
                  </a:moveTo>
                  <a:lnTo>
                    <a:pt x="104" y="244"/>
                  </a:lnTo>
                  <a:lnTo>
                    <a:pt x="0" y="0"/>
                  </a:lnTo>
                  <a:lnTo>
                    <a:pt x="42" y="0"/>
                  </a:lnTo>
                  <a:lnTo>
                    <a:pt x="114" y="177"/>
                  </a:lnTo>
                  <a:lnTo>
                    <a:pt x="183" y="0"/>
                  </a:lnTo>
                  <a:lnTo>
                    <a:pt x="223" y="0"/>
                  </a:lnTo>
                  <a:lnTo>
                    <a:pt x="123" y="2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71" name="Freeform 62"/>
            <p:cNvSpPr>
              <a:spLocks noEditPoints="1"/>
            </p:cNvSpPr>
            <p:nvPr/>
          </p:nvSpPr>
          <p:spPr bwMode="auto">
            <a:xfrm>
              <a:off x="4960" y="3102"/>
              <a:ext cx="45" cy="57"/>
            </a:xfrm>
            <a:custGeom>
              <a:avLst/>
              <a:gdLst>
                <a:gd name="T0" fmla="*/ 152 w 196"/>
                <a:gd name="T1" fmla="*/ 243 h 243"/>
                <a:gd name="T2" fmla="*/ 78 w 196"/>
                <a:gd name="T3" fmla="*/ 140 h 243"/>
                <a:gd name="T4" fmla="*/ 38 w 196"/>
                <a:gd name="T5" fmla="*/ 138 h 243"/>
                <a:gd name="T6" fmla="*/ 38 w 196"/>
                <a:gd name="T7" fmla="*/ 243 h 243"/>
                <a:gd name="T8" fmla="*/ 0 w 196"/>
                <a:gd name="T9" fmla="*/ 243 h 243"/>
                <a:gd name="T10" fmla="*/ 0 w 196"/>
                <a:gd name="T11" fmla="*/ 3 h 243"/>
                <a:gd name="T12" fmla="*/ 30 w 196"/>
                <a:gd name="T13" fmla="*/ 2 h 243"/>
                <a:gd name="T14" fmla="*/ 69 w 196"/>
                <a:gd name="T15" fmla="*/ 0 h 243"/>
                <a:gd name="T16" fmla="*/ 169 w 196"/>
                <a:gd name="T17" fmla="*/ 69 h 243"/>
                <a:gd name="T18" fmla="*/ 153 w 196"/>
                <a:gd name="T19" fmla="*/ 110 h 243"/>
                <a:gd name="T20" fmla="*/ 115 w 196"/>
                <a:gd name="T21" fmla="*/ 133 h 243"/>
                <a:gd name="T22" fmla="*/ 196 w 196"/>
                <a:gd name="T23" fmla="*/ 243 h 243"/>
                <a:gd name="T24" fmla="*/ 152 w 196"/>
                <a:gd name="T25" fmla="*/ 243 h 243"/>
                <a:gd name="T26" fmla="*/ 38 w 196"/>
                <a:gd name="T27" fmla="*/ 32 h 243"/>
                <a:gd name="T28" fmla="*/ 38 w 196"/>
                <a:gd name="T29" fmla="*/ 111 h 243"/>
                <a:gd name="T30" fmla="*/ 65 w 196"/>
                <a:gd name="T31" fmla="*/ 112 h 243"/>
                <a:gd name="T32" fmla="*/ 114 w 196"/>
                <a:gd name="T33" fmla="*/ 103 h 243"/>
                <a:gd name="T34" fmla="*/ 130 w 196"/>
                <a:gd name="T35" fmla="*/ 69 h 243"/>
                <a:gd name="T36" fmla="*/ 113 w 196"/>
                <a:gd name="T37" fmla="*/ 40 h 243"/>
                <a:gd name="T38" fmla="*/ 60 w 196"/>
                <a:gd name="T39" fmla="*/ 31 h 243"/>
                <a:gd name="T40" fmla="*/ 38 w 196"/>
                <a:gd name="T41" fmla="*/ 3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6" h="243">
                  <a:moveTo>
                    <a:pt x="152" y="243"/>
                  </a:moveTo>
                  <a:lnTo>
                    <a:pt x="78" y="140"/>
                  </a:lnTo>
                  <a:cubicBezTo>
                    <a:pt x="70" y="140"/>
                    <a:pt x="56" y="140"/>
                    <a:pt x="38" y="138"/>
                  </a:cubicBezTo>
                  <a:lnTo>
                    <a:pt x="38" y="243"/>
                  </a:lnTo>
                  <a:lnTo>
                    <a:pt x="0" y="243"/>
                  </a:lnTo>
                  <a:lnTo>
                    <a:pt x="0" y="3"/>
                  </a:lnTo>
                  <a:cubicBezTo>
                    <a:pt x="1" y="3"/>
                    <a:pt x="11" y="2"/>
                    <a:pt x="30" y="2"/>
                  </a:cubicBezTo>
                  <a:cubicBezTo>
                    <a:pt x="48" y="1"/>
                    <a:pt x="61" y="0"/>
                    <a:pt x="69" y="0"/>
                  </a:cubicBezTo>
                  <a:cubicBezTo>
                    <a:pt x="136" y="0"/>
                    <a:pt x="169" y="23"/>
                    <a:pt x="169" y="69"/>
                  </a:cubicBezTo>
                  <a:cubicBezTo>
                    <a:pt x="169" y="84"/>
                    <a:pt x="164" y="98"/>
                    <a:pt x="153" y="110"/>
                  </a:cubicBezTo>
                  <a:cubicBezTo>
                    <a:pt x="143" y="122"/>
                    <a:pt x="130" y="130"/>
                    <a:pt x="115" y="133"/>
                  </a:cubicBezTo>
                  <a:lnTo>
                    <a:pt x="196" y="243"/>
                  </a:lnTo>
                  <a:lnTo>
                    <a:pt x="152" y="243"/>
                  </a:lnTo>
                  <a:close/>
                  <a:moveTo>
                    <a:pt x="38" y="32"/>
                  </a:moveTo>
                  <a:lnTo>
                    <a:pt x="38" y="111"/>
                  </a:lnTo>
                  <a:cubicBezTo>
                    <a:pt x="47" y="112"/>
                    <a:pt x="56" y="112"/>
                    <a:pt x="65" y="112"/>
                  </a:cubicBezTo>
                  <a:cubicBezTo>
                    <a:pt x="87" y="112"/>
                    <a:pt x="104" y="109"/>
                    <a:pt x="114" y="103"/>
                  </a:cubicBezTo>
                  <a:cubicBezTo>
                    <a:pt x="125" y="96"/>
                    <a:pt x="130" y="85"/>
                    <a:pt x="130" y="69"/>
                  </a:cubicBezTo>
                  <a:cubicBezTo>
                    <a:pt x="130" y="55"/>
                    <a:pt x="124" y="46"/>
                    <a:pt x="113" y="40"/>
                  </a:cubicBezTo>
                  <a:cubicBezTo>
                    <a:pt x="102" y="34"/>
                    <a:pt x="84" y="31"/>
                    <a:pt x="60" y="31"/>
                  </a:cubicBezTo>
                  <a:cubicBezTo>
                    <a:pt x="57" y="31"/>
                    <a:pt x="49" y="31"/>
                    <a:pt x="38" y="3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72" name="Freeform 63"/>
            <p:cNvSpPr>
              <a:spLocks noEditPoints="1"/>
            </p:cNvSpPr>
            <p:nvPr/>
          </p:nvSpPr>
          <p:spPr bwMode="auto">
            <a:xfrm>
              <a:off x="5008" y="3102"/>
              <a:ext cx="53" cy="58"/>
            </a:xfrm>
            <a:custGeom>
              <a:avLst/>
              <a:gdLst>
                <a:gd name="T0" fmla="*/ 0 w 231"/>
                <a:gd name="T1" fmla="*/ 122 h 248"/>
                <a:gd name="T2" fmla="*/ 30 w 231"/>
                <a:gd name="T3" fmla="*/ 35 h 248"/>
                <a:gd name="T4" fmla="*/ 112 w 231"/>
                <a:gd name="T5" fmla="*/ 0 h 248"/>
                <a:gd name="T6" fmla="*/ 200 w 231"/>
                <a:gd name="T7" fmla="*/ 32 h 248"/>
                <a:gd name="T8" fmla="*/ 231 w 231"/>
                <a:gd name="T9" fmla="*/ 122 h 248"/>
                <a:gd name="T10" fmla="*/ 200 w 231"/>
                <a:gd name="T11" fmla="*/ 215 h 248"/>
                <a:gd name="T12" fmla="*/ 112 w 231"/>
                <a:gd name="T13" fmla="*/ 248 h 248"/>
                <a:gd name="T14" fmla="*/ 29 w 231"/>
                <a:gd name="T15" fmla="*/ 213 h 248"/>
                <a:gd name="T16" fmla="*/ 0 w 231"/>
                <a:gd name="T17" fmla="*/ 122 h 248"/>
                <a:gd name="T18" fmla="*/ 40 w 231"/>
                <a:gd name="T19" fmla="*/ 122 h 248"/>
                <a:gd name="T20" fmla="*/ 58 w 231"/>
                <a:gd name="T21" fmla="*/ 191 h 248"/>
                <a:gd name="T22" fmla="*/ 112 w 231"/>
                <a:gd name="T23" fmla="*/ 219 h 248"/>
                <a:gd name="T24" fmla="*/ 171 w 231"/>
                <a:gd name="T25" fmla="*/ 193 h 248"/>
                <a:gd name="T26" fmla="*/ 191 w 231"/>
                <a:gd name="T27" fmla="*/ 122 h 248"/>
                <a:gd name="T28" fmla="*/ 112 w 231"/>
                <a:gd name="T29" fmla="*/ 29 h 248"/>
                <a:gd name="T30" fmla="*/ 58 w 231"/>
                <a:gd name="T31" fmla="*/ 54 h 248"/>
                <a:gd name="T32" fmla="*/ 40 w 231"/>
                <a:gd name="T33" fmla="*/ 122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1" h="248">
                  <a:moveTo>
                    <a:pt x="0" y="122"/>
                  </a:moveTo>
                  <a:cubicBezTo>
                    <a:pt x="0" y="87"/>
                    <a:pt x="10" y="58"/>
                    <a:pt x="30" y="35"/>
                  </a:cubicBezTo>
                  <a:cubicBezTo>
                    <a:pt x="50" y="11"/>
                    <a:pt x="77" y="0"/>
                    <a:pt x="112" y="0"/>
                  </a:cubicBezTo>
                  <a:cubicBezTo>
                    <a:pt x="150" y="0"/>
                    <a:pt x="180" y="10"/>
                    <a:pt x="200" y="32"/>
                  </a:cubicBezTo>
                  <a:cubicBezTo>
                    <a:pt x="221" y="53"/>
                    <a:pt x="231" y="84"/>
                    <a:pt x="231" y="122"/>
                  </a:cubicBezTo>
                  <a:cubicBezTo>
                    <a:pt x="231" y="162"/>
                    <a:pt x="221" y="193"/>
                    <a:pt x="200" y="215"/>
                  </a:cubicBezTo>
                  <a:cubicBezTo>
                    <a:pt x="179" y="237"/>
                    <a:pt x="150" y="248"/>
                    <a:pt x="112" y="248"/>
                  </a:cubicBezTo>
                  <a:cubicBezTo>
                    <a:pt x="77" y="248"/>
                    <a:pt x="49" y="237"/>
                    <a:pt x="29" y="213"/>
                  </a:cubicBezTo>
                  <a:cubicBezTo>
                    <a:pt x="10" y="189"/>
                    <a:pt x="0" y="159"/>
                    <a:pt x="0" y="122"/>
                  </a:cubicBezTo>
                  <a:close/>
                  <a:moveTo>
                    <a:pt x="40" y="122"/>
                  </a:moveTo>
                  <a:cubicBezTo>
                    <a:pt x="40" y="150"/>
                    <a:pt x="46" y="173"/>
                    <a:pt x="58" y="191"/>
                  </a:cubicBezTo>
                  <a:cubicBezTo>
                    <a:pt x="71" y="210"/>
                    <a:pt x="89" y="219"/>
                    <a:pt x="112" y="219"/>
                  </a:cubicBezTo>
                  <a:cubicBezTo>
                    <a:pt x="137" y="219"/>
                    <a:pt x="157" y="210"/>
                    <a:pt x="171" y="193"/>
                  </a:cubicBezTo>
                  <a:cubicBezTo>
                    <a:pt x="184" y="177"/>
                    <a:pt x="191" y="153"/>
                    <a:pt x="191" y="122"/>
                  </a:cubicBezTo>
                  <a:cubicBezTo>
                    <a:pt x="191" y="60"/>
                    <a:pt x="165" y="29"/>
                    <a:pt x="112" y="29"/>
                  </a:cubicBezTo>
                  <a:cubicBezTo>
                    <a:pt x="88" y="29"/>
                    <a:pt x="70" y="37"/>
                    <a:pt x="58" y="54"/>
                  </a:cubicBezTo>
                  <a:cubicBezTo>
                    <a:pt x="46" y="71"/>
                    <a:pt x="40" y="93"/>
                    <a:pt x="40" y="12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73" name="Freeform 64"/>
            <p:cNvSpPr>
              <a:spLocks noEditPoints="1"/>
            </p:cNvSpPr>
            <p:nvPr/>
          </p:nvSpPr>
          <p:spPr bwMode="auto">
            <a:xfrm>
              <a:off x="5071" y="3103"/>
              <a:ext cx="39" cy="56"/>
            </a:xfrm>
            <a:custGeom>
              <a:avLst/>
              <a:gdLst>
                <a:gd name="T0" fmla="*/ 38 w 173"/>
                <a:gd name="T1" fmla="*/ 150 h 242"/>
                <a:gd name="T2" fmla="*/ 38 w 173"/>
                <a:gd name="T3" fmla="*/ 242 h 242"/>
                <a:gd name="T4" fmla="*/ 0 w 173"/>
                <a:gd name="T5" fmla="*/ 242 h 242"/>
                <a:gd name="T6" fmla="*/ 0 w 173"/>
                <a:gd name="T7" fmla="*/ 2 h 242"/>
                <a:gd name="T8" fmla="*/ 52 w 173"/>
                <a:gd name="T9" fmla="*/ 0 h 242"/>
                <a:gd name="T10" fmla="*/ 173 w 173"/>
                <a:gd name="T11" fmla="*/ 70 h 242"/>
                <a:gd name="T12" fmla="*/ 66 w 173"/>
                <a:gd name="T13" fmla="*/ 151 h 242"/>
                <a:gd name="T14" fmla="*/ 38 w 173"/>
                <a:gd name="T15" fmla="*/ 150 h 242"/>
                <a:gd name="T16" fmla="*/ 38 w 173"/>
                <a:gd name="T17" fmla="*/ 31 h 242"/>
                <a:gd name="T18" fmla="*/ 38 w 173"/>
                <a:gd name="T19" fmla="*/ 120 h 242"/>
                <a:gd name="T20" fmla="*/ 64 w 173"/>
                <a:gd name="T21" fmla="*/ 122 h 242"/>
                <a:gd name="T22" fmla="*/ 134 w 173"/>
                <a:gd name="T23" fmla="*/ 74 h 242"/>
                <a:gd name="T24" fmla="*/ 59 w 173"/>
                <a:gd name="T25" fmla="*/ 30 h 242"/>
                <a:gd name="T26" fmla="*/ 38 w 173"/>
                <a:gd name="T27" fmla="*/ 3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3" h="242">
                  <a:moveTo>
                    <a:pt x="38" y="150"/>
                  </a:moveTo>
                  <a:lnTo>
                    <a:pt x="38" y="242"/>
                  </a:lnTo>
                  <a:lnTo>
                    <a:pt x="0" y="242"/>
                  </a:lnTo>
                  <a:lnTo>
                    <a:pt x="0" y="2"/>
                  </a:lnTo>
                  <a:cubicBezTo>
                    <a:pt x="29" y="1"/>
                    <a:pt x="46" y="0"/>
                    <a:pt x="52" y="0"/>
                  </a:cubicBezTo>
                  <a:cubicBezTo>
                    <a:pt x="133" y="0"/>
                    <a:pt x="173" y="24"/>
                    <a:pt x="173" y="70"/>
                  </a:cubicBezTo>
                  <a:cubicBezTo>
                    <a:pt x="173" y="124"/>
                    <a:pt x="138" y="151"/>
                    <a:pt x="66" y="151"/>
                  </a:cubicBezTo>
                  <a:cubicBezTo>
                    <a:pt x="62" y="151"/>
                    <a:pt x="53" y="151"/>
                    <a:pt x="38" y="150"/>
                  </a:cubicBezTo>
                  <a:close/>
                  <a:moveTo>
                    <a:pt x="38" y="31"/>
                  </a:moveTo>
                  <a:lnTo>
                    <a:pt x="38" y="120"/>
                  </a:lnTo>
                  <a:cubicBezTo>
                    <a:pt x="54" y="121"/>
                    <a:pt x="63" y="122"/>
                    <a:pt x="64" y="122"/>
                  </a:cubicBezTo>
                  <a:cubicBezTo>
                    <a:pt x="111" y="122"/>
                    <a:pt x="134" y="106"/>
                    <a:pt x="134" y="74"/>
                  </a:cubicBezTo>
                  <a:cubicBezTo>
                    <a:pt x="134" y="44"/>
                    <a:pt x="109" y="30"/>
                    <a:pt x="59" y="30"/>
                  </a:cubicBezTo>
                  <a:cubicBezTo>
                    <a:pt x="54" y="30"/>
                    <a:pt x="47" y="30"/>
                    <a:pt x="38" y="3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74" name="Freeform 65"/>
            <p:cNvSpPr>
              <a:spLocks/>
            </p:cNvSpPr>
            <p:nvPr/>
          </p:nvSpPr>
          <p:spPr bwMode="auto">
            <a:xfrm>
              <a:off x="5118" y="3102"/>
              <a:ext cx="35" cy="58"/>
            </a:xfrm>
            <a:custGeom>
              <a:avLst/>
              <a:gdLst>
                <a:gd name="T0" fmla="*/ 0 w 156"/>
                <a:gd name="T1" fmla="*/ 233 h 248"/>
                <a:gd name="T2" fmla="*/ 14 w 156"/>
                <a:gd name="T3" fmla="*/ 203 h 248"/>
                <a:gd name="T4" fmla="*/ 41 w 156"/>
                <a:gd name="T5" fmla="*/ 214 h 248"/>
                <a:gd name="T6" fmla="*/ 69 w 156"/>
                <a:gd name="T7" fmla="*/ 219 h 248"/>
                <a:gd name="T8" fmla="*/ 105 w 156"/>
                <a:gd name="T9" fmla="*/ 208 h 248"/>
                <a:gd name="T10" fmla="*/ 118 w 156"/>
                <a:gd name="T11" fmla="*/ 182 h 248"/>
                <a:gd name="T12" fmla="*/ 111 w 156"/>
                <a:gd name="T13" fmla="*/ 159 h 248"/>
                <a:gd name="T14" fmla="*/ 73 w 156"/>
                <a:gd name="T15" fmla="*/ 136 h 248"/>
                <a:gd name="T16" fmla="*/ 51 w 156"/>
                <a:gd name="T17" fmla="*/ 127 h 248"/>
                <a:gd name="T18" fmla="*/ 11 w 156"/>
                <a:gd name="T19" fmla="*/ 100 h 248"/>
                <a:gd name="T20" fmla="*/ 0 w 156"/>
                <a:gd name="T21" fmla="*/ 62 h 248"/>
                <a:gd name="T22" fmla="*/ 22 w 156"/>
                <a:gd name="T23" fmla="*/ 17 h 248"/>
                <a:gd name="T24" fmla="*/ 78 w 156"/>
                <a:gd name="T25" fmla="*/ 0 h 248"/>
                <a:gd name="T26" fmla="*/ 142 w 156"/>
                <a:gd name="T27" fmla="*/ 13 h 248"/>
                <a:gd name="T28" fmla="*/ 131 w 156"/>
                <a:gd name="T29" fmla="*/ 41 h 248"/>
                <a:gd name="T30" fmla="*/ 108 w 156"/>
                <a:gd name="T31" fmla="*/ 32 h 248"/>
                <a:gd name="T32" fmla="*/ 79 w 156"/>
                <a:gd name="T33" fmla="*/ 28 h 248"/>
                <a:gd name="T34" fmla="*/ 49 w 156"/>
                <a:gd name="T35" fmla="*/ 37 h 248"/>
                <a:gd name="T36" fmla="*/ 37 w 156"/>
                <a:gd name="T37" fmla="*/ 62 h 248"/>
                <a:gd name="T38" fmla="*/ 41 w 156"/>
                <a:gd name="T39" fmla="*/ 78 h 248"/>
                <a:gd name="T40" fmla="*/ 53 w 156"/>
                <a:gd name="T41" fmla="*/ 91 h 248"/>
                <a:gd name="T42" fmla="*/ 82 w 156"/>
                <a:gd name="T43" fmla="*/ 105 h 248"/>
                <a:gd name="T44" fmla="*/ 104 w 156"/>
                <a:gd name="T45" fmla="*/ 115 h 248"/>
                <a:gd name="T46" fmla="*/ 144 w 156"/>
                <a:gd name="T47" fmla="*/ 142 h 248"/>
                <a:gd name="T48" fmla="*/ 156 w 156"/>
                <a:gd name="T49" fmla="*/ 184 h 248"/>
                <a:gd name="T50" fmla="*/ 131 w 156"/>
                <a:gd name="T51" fmla="*/ 230 h 248"/>
                <a:gd name="T52" fmla="*/ 63 w 156"/>
                <a:gd name="T53" fmla="*/ 248 h 248"/>
                <a:gd name="T54" fmla="*/ 0 w 156"/>
                <a:gd name="T55" fmla="*/ 23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6" h="248">
                  <a:moveTo>
                    <a:pt x="0" y="233"/>
                  </a:moveTo>
                  <a:lnTo>
                    <a:pt x="14" y="203"/>
                  </a:lnTo>
                  <a:cubicBezTo>
                    <a:pt x="21" y="208"/>
                    <a:pt x="30" y="211"/>
                    <a:pt x="41" y="214"/>
                  </a:cubicBezTo>
                  <a:cubicBezTo>
                    <a:pt x="51" y="217"/>
                    <a:pt x="61" y="219"/>
                    <a:pt x="69" y="219"/>
                  </a:cubicBezTo>
                  <a:cubicBezTo>
                    <a:pt x="84" y="219"/>
                    <a:pt x="96" y="215"/>
                    <a:pt x="105" y="208"/>
                  </a:cubicBezTo>
                  <a:cubicBezTo>
                    <a:pt x="114" y="201"/>
                    <a:pt x="118" y="192"/>
                    <a:pt x="118" y="182"/>
                  </a:cubicBezTo>
                  <a:cubicBezTo>
                    <a:pt x="118" y="174"/>
                    <a:pt x="116" y="166"/>
                    <a:pt x="111" y="159"/>
                  </a:cubicBezTo>
                  <a:cubicBezTo>
                    <a:pt x="106" y="152"/>
                    <a:pt x="93" y="145"/>
                    <a:pt x="73" y="136"/>
                  </a:cubicBezTo>
                  <a:lnTo>
                    <a:pt x="51" y="127"/>
                  </a:lnTo>
                  <a:cubicBezTo>
                    <a:pt x="32" y="120"/>
                    <a:pt x="18" y="111"/>
                    <a:pt x="11" y="100"/>
                  </a:cubicBezTo>
                  <a:cubicBezTo>
                    <a:pt x="3" y="90"/>
                    <a:pt x="0" y="77"/>
                    <a:pt x="0" y="62"/>
                  </a:cubicBezTo>
                  <a:cubicBezTo>
                    <a:pt x="0" y="44"/>
                    <a:pt x="7" y="29"/>
                    <a:pt x="22" y="17"/>
                  </a:cubicBezTo>
                  <a:cubicBezTo>
                    <a:pt x="36" y="6"/>
                    <a:pt x="55" y="0"/>
                    <a:pt x="78" y="0"/>
                  </a:cubicBezTo>
                  <a:cubicBezTo>
                    <a:pt x="109" y="0"/>
                    <a:pt x="130" y="4"/>
                    <a:pt x="142" y="13"/>
                  </a:cubicBezTo>
                  <a:lnTo>
                    <a:pt x="131" y="41"/>
                  </a:lnTo>
                  <a:cubicBezTo>
                    <a:pt x="126" y="38"/>
                    <a:pt x="118" y="35"/>
                    <a:pt x="108" y="32"/>
                  </a:cubicBezTo>
                  <a:cubicBezTo>
                    <a:pt x="97" y="29"/>
                    <a:pt x="88" y="28"/>
                    <a:pt x="79" y="28"/>
                  </a:cubicBezTo>
                  <a:cubicBezTo>
                    <a:pt x="66" y="28"/>
                    <a:pt x="56" y="31"/>
                    <a:pt x="49" y="37"/>
                  </a:cubicBezTo>
                  <a:cubicBezTo>
                    <a:pt x="41" y="44"/>
                    <a:pt x="37" y="52"/>
                    <a:pt x="37" y="62"/>
                  </a:cubicBezTo>
                  <a:cubicBezTo>
                    <a:pt x="37" y="68"/>
                    <a:pt x="39" y="73"/>
                    <a:pt x="41" y="78"/>
                  </a:cubicBezTo>
                  <a:cubicBezTo>
                    <a:pt x="44" y="83"/>
                    <a:pt x="48" y="88"/>
                    <a:pt x="53" y="91"/>
                  </a:cubicBezTo>
                  <a:cubicBezTo>
                    <a:pt x="57" y="94"/>
                    <a:pt x="67" y="99"/>
                    <a:pt x="82" y="105"/>
                  </a:cubicBezTo>
                  <a:lnTo>
                    <a:pt x="104" y="115"/>
                  </a:lnTo>
                  <a:cubicBezTo>
                    <a:pt x="123" y="122"/>
                    <a:pt x="137" y="132"/>
                    <a:pt x="144" y="142"/>
                  </a:cubicBezTo>
                  <a:cubicBezTo>
                    <a:pt x="152" y="153"/>
                    <a:pt x="156" y="167"/>
                    <a:pt x="156" y="184"/>
                  </a:cubicBezTo>
                  <a:cubicBezTo>
                    <a:pt x="156" y="202"/>
                    <a:pt x="147" y="217"/>
                    <a:pt x="131" y="230"/>
                  </a:cubicBezTo>
                  <a:cubicBezTo>
                    <a:pt x="114" y="242"/>
                    <a:pt x="91" y="248"/>
                    <a:pt x="63" y="248"/>
                  </a:cubicBezTo>
                  <a:cubicBezTo>
                    <a:pt x="39" y="248"/>
                    <a:pt x="18" y="243"/>
                    <a:pt x="0" y="23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75" name="Freeform 66"/>
            <p:cNvSpPr>
              <a:spLocks/>
            </p:cNvSpPr>
            <p:nvPr/>
          </p:nvSpPr>
          <p:spPr bwMode="auto">
            <a:xfrm>
              <a:off x="5163" y="3103"/>
              <a:ext cx="45" cy="56"/>
            </a:xfrm>
            <a:custGeom>
              <a:avLst/>
              <a:gdLst>
                <a:gd name="T0" fmla="*/ 154 w 195"/>
                <a:gd name="T1" fmla="*/ 240 h 240"/>
                <a:gd name="T2" fmla="*/ 75 w 195"/>
                <a:gd name="T3" fmla="*/ 130 h 240"/>
                <a:gd name="T4" fmla="*/ 38 w 195"/>
                <a:gd name="T5" fmla="*/ 175 h 240"/>
                <a:gd name="T6" fmla="*/ 38 w 195"/>
                <a:gd name="T7" fmla="*/ 240 h 240"/>
                <a:gd name="T8" fmla="*/ 0 w 195"/>
                <a:gd name="T9" fmla="*/ 240 h 240"/>
                <a:gd name="T10" fmla="*/ 0 w 195"/>
                <a:gd name="T11" fmla="*/ 0 h 240"/>
                <a:gd name="T12" fmla="*/ 38 w 195"/>
                <a:gd name="T13" fmla="*/ 0 h 240"/>
                <a:gd name="T14" fmla="*/ 38 w 195"/>
                <a:gd name="T15" fmla="*/ 131 h 240"/>
                <a:gd name="T16" fmla="*/ 141 w 195"/>
                <a:gd name="T17" fmla="*/ 0 h 240"/>
                <a:gd name="T18" fmla="*/ 184 w 195"/>
                <a:gd name="T19" fmla="*/ 0 h 240"/>
                <a:gd name="T20" fmla="*/ 101 w 195"/>
                <a:gd name="T21" fmla="*/ 104 h 240"/>
                <a:gd name="T22" fmla="*/ 195 w 195"/>
                <a:gd name="T23" fmla="*/ 240 h 240"/>
                <a:gd name="T24" fmla="*/ 154 w 195"/>
                <a:gd name="T25"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5" h="240">
                  <a:moveTo>
                    <a:pt x="154" y="240"/>
                  </a:moveTo>
                  <a:lnTo>
                    <a:pt x="75" y="130"/>
                  </a:lnTo>
                  <a:lnTo>
                    <a:pt x="38" y="175"/>
                  </a:lnTo>
                  <a:lnTo>
                    <a:pt x="38" y="240"/>
                  </a:lnTo>
                  <a:lnTo>
                    <a:pt x="0" y="240"/>
                  </a:lnTo>
                  <a:lnTo>
                    <a:pt x="0" y="0"/>
                  </a:lnTo>
                  <a:lnTo>
                    <a:pt x="38" y="0"/>
                  </a:lnTo>
                  <a:lnTo>
                    <a:pt x="38" y="131"/>
                  </a:lnTo>
                  <a:lnTo>
                    <a:pt x="141" y="0"/>
                  </a:lnTo>
                  <a:lnTo>
                    <a:pt x="184" y="0"/>
                  </a:lnTo>
                  <a:lnTo>
                    <a:pt x="101" y="104"/>
                  </a:lnTo>
                  <a:lnTo>
                    <a:pt x="195" y="240"/>
                  </a:lnTo>
                  <a:lnTo>
                    <a:pt x="154" y="2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76" name="Freeform 67"/>
            <p:cNvSpPr>
              <a:spLocks noEditPoints="1"/>
            </p:cNvSpPr>
            <p:nvPr/>
          </p:nvSpPr>
          <p:spPr bwMode="auto">
            <a:xfrm>
              <a:off x="5208" y="3086"/>
              <a:ext cx="52" cy="73"/>
            </a:xfrm>
            <a:custGeom>
              <a:avLst/>
              <a:gdLst>
                <a:gd name="T0" fmla="*/ 185 w 228"/>
                <a:gd name="T1" fmla="*/ 315 h 315"/>
                <a:gd name="T2" fmla="*/ 166 w 228"/>
                <a:gd name="T3" fmla="*/ 265 h 315"/>
                <a:gd name="T4" fmla="*/ 63 w 228"/>
                <a:gd name="T5" fmla="*/ 265 h 315"/>
                <a:gd name="T6" fmla="*/ 43 w 228"/>
                <a:gd name="T7" fmla="*/ 315 h 315"/>
                <a:gd name="T8" fmla="*/ 0 w 228"/>
                <a:gd name="T9" fmla="*/ 315 h 315"/>
                <a:gd name="T10" fmla="*/ 113 w 228"/>
                <a:gd name="T11" fmla="*/ 72 h 315"/>
                <a:gd name="T12" fmla="*/ 123 w 228"/>
                <a:gd name="T13" fmla="*/ 72 h 315"/>
                <a:gd name="T14" fmla="*/ 228 w 228"/>
                <a:gd name="T15" fmla="*/ 315 h 315"/>
                <a:gd name="T16" fmla="*/ 185 w 228"/>
                <a:gd name="T17" fmla="*/ 315 h 315"/>
                <a:gd name="T18" fmla="*/ 116 w 228"/>
                <a:gd name="T19" fmla="*/ 135 h 315"/>
                <a:gd name="T20" fmla="*/ 73 w 228"/>
                <a:gd name="T21" fmla="*/ 240 h 315"/>
                <a:gd name="T22" fmla="*/ 156 w 228"/>
                <a:gd name="T23" fmla="*/ 240 h 315"/>
                <a:gd name="T24" fmla="*/ 116 w 228"/>
                <a:gd name="T25" fmla="*/ 135 h 315"/>
                <a:gd name="T26" fmla="*/ 162 w 228"/>
                <a:gd name="T27" fmla="*/ 0 h 315"/>
                <a:gd name="T28" fmla="*/ 119 w 228"/>
                <a:gd name="T29" fmla="*/ 55 h 315"/>
                <a:gd name="T30" fmla="*/ 93 w 228"/>
                <a:gd name="T31" fmla="*/ 55 h 315"/>
                <a:gd name="T32" fmla="*/ 125 w 228"/>
                <a:gd name="T33" fmla="*/ 0 h 315"/>
                <a:gd name="T34" fmla="*/ 162 w 228"/>
                <a:gd name="T35"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8" h="315">
                  <a:moveTo>
                    <a:pt x="185" y="315"/>
                  </a:moveTo>
                  <a:lnTo>
                    <a:pt x="166" y="265"/>
                  </a:lnTo>
                  <a:lnTo>
                    <a:pt x="63" y="265"/>
                  </a:lnTo>
                  <a:lnTo>
                    <a:pt x="43" y="315"/>
                  </a:lnTo>
                  <a:lnTo>
                    <a:pt x="0" y="315"/>
                  </a:lnTo>
                  <a:lnTo>
                    <a:pt x="113" y="72"/>
                  </a:lnTo>
                  <a:lnTo>
                    <a:pt x="123" y="72"/>
                  </a:lnTo>
                  <a:lnTo>
                    <a:pt x="228" y="315"/>
                  </a:lnTo>
                  <a:lnTo>
                    <a:pt x="185" y="315"/>
                  </a:lnTo>
                  <a:close/>
                  <a:moveTo>
                    <a:pt x="116" y="135"/>
                  </a:moveTo>
                  <a:lnTo>
                    <a:pt x="73" y="240"/>
                  </a:lnTo>
                  <a:lnTo>
                    <a:pt x="156" y="240"/>
                  </a:lnTo>
                  <a:lnTo>
                    <a:pt x="116" y="135"/>
                  </a:lnTo>
                  <a:close/>
                  <a:moveTo>
                    <a:pt x="162" y="0"/>
                  </a:moveTo>
                  <a:lnTo>
                    <a:pt x="119" y="55"/>
                  </a:lnTo>
                  <a:lnTo>
                    <a:pt x="93" y="55"/>
                  </a:lnTo>
                  <a:lnTo>
                    <a:pt x="125" y="0"/>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77" name="Freeform 68"/>
            <p:cNvSpPr>
              <a:spLocks/>
            </p:cNvSpPr>
            <p:nvPr/>
          </p:nvSpPr>
          <p:spPr bwMode="auto">
            <a:xfrm>
              <a:off x="5294" y="3103"/>
              <a:ext cx="44" cy="57"/>
            </a:xfrm>
            <a:custGeom>
              <a:avLst/>
              <a:gdLst>
                <a:gd name="T0" fmla="*/ 0 w 194"/>
                <a:gd name="T1" fmla="*/ 0 h 244"/>
                <a:gd name="T2" fmla="*/ 38 w 194"/>
                <a:gd name="T3" fmla="*/ 0 h 244"/>
                <a:gd name="T4" fmla="*/ 38 w 194"/>
                <a:gd name="T5" fmla="*/ 164 h 244"/>
                <a:gd name="T6" fmla="*/ 54 w 194"/>
                <a:gd name="T7" fmla="*/ 201 h 244"/>
                <a:gd name="T8" fmla="*/ 96 w 194"/>
                <a:gd name="T9" fmla="*/ 215 h 244"/>
                <a:gd name="T10" fmla="*/ 140 w 194"/>
                <a:gd name="T11" fmla="*/ 201 h 244"/>
                <a:gd name="T12" fmla="*/ 156 w 194"/>
                <a:gd name="T13" fmla="*/ 164 h 244"/>
                <a:gd name="T14" fmla="*/ 156 w 194"/>
                <a:gd name="T15" fmla="*/ 0 h 244"/>
                <a:gd name="T16" fmla="*/ 194 w 194"/>
                <a:gd name="T17" fmla="*/ 0 h 244"/>
                <a:gd name="T18" fmla="*/ 194 w 194"/>
                <a:gd name="T19" fmla="*/ 167 h 244"/>
                <a:gd name="T20" fmla="*/ 168 w 194"/>
                <a:gd name="T21" fmla="*/ 224 h 244"/>
                <a:gd name="T22" fmla="*/ 97 w 194"/>
                <a:gd name="T23" fmla="*/ 244 h 244"/>
                <a:gd name="T24" fmla="*/ 25 w 194"/>
                <a:gd name="T25" fmla="*/ 224 h 244"/>
                <a:gd name="T26" fmla="*/ 0 w 194"/>
                <a:gd name="T27" fmla="*/ 167 h 244"/>
                <a:gd name="T28" fmla="*/ 0 w 194"/>
                <a:gd name="T29"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4" h="244">
                  <a:moveTo>
                    <a:pt x="0" y="0"/>
                  </a:moveTo>
                  <a:lnTo>
                    <a:pt x="38" y="0"/>
                  </a:lnTo>
                  <a:lnTo>
                    <a:pt x="38" y="164"/>
                  </a:lnTo>
                  <a:cubicBezTo>
                    <a:pt x="38" y="179"/>
                    <a:pt x="43" y="191"/>
                    <a:pt x="54" y="201"/>
                  </a:cubicBezTo>
                  <a:cubicBezTo>
                    <a:pt x="64" y="210"/>
                    <a:pt x="79" y="215"/>
                    <a:pt x="96" y="215"/>
                  </a:cubicBezTo>
                  <a:cubicBezTo>
                    <a:pt x="115" y="215"/>
                    <a:pt x="130" y="210"/>
                    <a:pt x="140" y="201"/>
                  </a:cubicBezTo>
                  <a:cubicBezTo>
                    <a:pt x="151" y="192"/>
                    <a:pt x="156" y="179"/>
                    <a:pt x="156" y="164"/>
                  </a:cubicBezTo>
                  <a:lnTo>
                    <a:pt x="156" y="0"/>
                  </a:lnTo>
                  <a:lnTo>
                    <a:pt x="194" y="0"/>
                  </a:lnTo>
                  <a:lnTo>
                    <a:pt x="194" y="167"/>
                  </a:lnTo>
                  <a:cubicBezTo>
                    <a:pt x="194" y="191"/>
                    <a:pt x="186" y="210"/>
                    <a:pt x="168" y="224"/>
                  </a:cubicBezTo>
                  <a:cubicBezTo>
                    <a:pt x="151" y="238"/>
                    <a:pt x="127" y="244"/>
                    <a:pt x="97" y="244"/>
                  </a:cubicBezTo>
                  <a:cubicBezTo>
                    <a:pt x="66" y="244"/>
                    <a:pt x="42" y="238"/>
                    <a:pt x="25" y="224"/>
                  </a:cubicBezTo>
                  <a:cubicBezTo>
                    <a:pt x="8" y="211"/>
                    <a:pt x="0" y="192"/>
                    <a:pt x="0" y="167"/>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78" name="Freeform 69"/>
            <p:cNvSpPr>
              <a:spLocks/>
            </p:cNvSpPr>
            <p:nvPr/>
          </p:nvSpPr>
          <p:spPr bwMode="auto">
            <a:xfrm>
              <a:off x="5351" y="3103"/>
              <a:ext cx="44" cy="57"/>
            </a:xfrm>
            <a:custGeom>
              <a:avLst/>
              <a:gdLst>
                <a:gd name="T0" fmla="*/ 180 w 191"/>
                <a:gd name="T1" fmla="*/ 244 h 244"/>
                <a:gd name="T2" fmla="*/ 36 w 191"/>
                <a:gd name="T3" fmla="*/ 68 h 244"/>
                <a:gd name="T4" fmla="*/ 36 w 191"/>
                <a:gd name="T5" fmla="*/ 240 h 244"/>
                <a:gd name="T6" fmla="*/ 0 w 191"/>
                <a:gd name="T7" fmla="*/ 240 h 244"/>
                <a:gd name="T8" fmla="*/ 0 w 191"/>
                <a:gd name="T9" fmla="*/ 0 h 244"/>
                <a:gd name="T10" fmla="*/ 15 w 191"/>
                <a:gd name="T11" fmla="*/ 0 h 244"/>
                <a:gd name="T12" fmla="*/ 155 w 191"/>
                <a:gd name="T13" fmla="*/ 166 h 244"/>
                <a:gd name="T14" fmla="*/ 155 w 191"/>
                <a:gd name="T15" fmla="*/ 0 h 244"/>
                <a:gd name="T16" fmla="*/ 191 w 191"/>
                <a:gd name="T17" fmla="*/ 0 h 244"/>
                <a:gd name="T18" fmla="*/ 191 w 191"/>
                <a:gd name="T19" fmla="*/ 244 h 244"/>
                <a:gd name="T20" fmla="*/ 180 w 191"/>
                <a:gd name="T21" fmla="*/ 24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244">
                  <a:moveTo>
                    <a:pt x="180" y="244"/>
                  </a:moveTo>
                  <a:lnTo>
                    <a:pt x="36" y="68"/>
                  </a:lnTo>
                  <a:lnTo>
                    <a:pt x="36" y="240"/>
                  </a:lnTo>
                  <a:lnTo>
                    <a:pt x="0" y="240"/>
                  </a:lnTo>
                  <a:lnTo>
                    <a:pt x="0" y="0"/>
                  </a:lnTo>
                  <a:lnTo>
                    <a:pt x="15" y="0"/>
                  </a:lnTo>
                  <a:lnTo>
                    <a:pt x="155" y="166"/>
                  </a:lnTo>
                  <a:lnTo>
                    <a:pt x="155" y="0"/>
                  </a:lnTo>
                  <a:lnTo>
                    <a:pt x="191" y="0"/>
                  </a:lnTo>
                  <a:lnTo>
                    <a:pt x="191" y="244"/>
                  </a:lnTo>
                  <a:lnTo>
                    <a:pt x="180" y="2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79" name="Rectangle 70"/>
            <p:cNvSpPr>
              <a:spLocks noChangeArrowheads="1"/>
            </p:cNvSpPr>
            <p:nvPr/>
          </p:nvSpPr>
          <p:spPr bwMode="auto">
            <a:xfrm>
              <a:off x="5410" y="3103"/>
              <a:ext cx="8" cy="5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80" name="Freeform 71"/>
            <p:cNvSpPr>
              <a:spLocks/>
            </p:cNvSpPr>
            <p:nvPr/>
          </p:nvSpPr>
          <p:spPr bwMode="auto">
            <a:xfrm>
              <a:off x="5433" y="3103"/>
              <a:ext cx="38" cy="56"/>
            </a:xfrm>
            <a:custGeom>
              <a:avLst/>
              <a:gdLst>
                <a:gd name="T0" fmla="*/ 38 w 166"/>
                <a:gd name="T1" fmla="*/ 29 h 240"/>
                <a:gd name="T2" fmla="*/ 38 w 166"/>
                <a:gd name="T3" fmla="*/ 96 h 240"/>
                <a:gd name="T4" fmla="*/ 129 w 166"/>
                <a:gd name="T5" fmla="*/ 96 h 240"/>
                <a:gd name="T6" fmla="*/ 129 w 166"/>
                <a:gd name="T7" fmla="*/ 124 h 240"/>
                <a:gd name="T8" fmla="*/ 38 w 166"/>
                <a:gd name="T9" fmla="*/ 124 h 240"/>
                <a:gd name="T10" fmla="*/ 38 w 166"/>
                <a:gd name="T11" fmla="*/ 211 h 240"/>
                <a:gd name="T12" fmla="*/ 164 w 166"/>
                <a:gd name="T13" fmla="*/ 211 h 240"/>
                <a:gd name="T14" fmla="*/ 164 w 166"/>
                <a:gd name="T15" fmla="*/ 240 h 240"/>
                <a:gd name="T16" fmla="*/ 0 w 166"/>
                <a:gd name="T17" fmla="*/ 240 h 240"/>
                <a:gd name="T18" fmla="*/ 0 w 166"/>
                <a:gd name="T19" fmla="*/ 0 h 240"/>
                <a:gd name="T20" fmla="*/ 166 w 166"/>
                <a:gd name="T21" fmla="*/ 0 h 240"/>
                <a:gd name="T22" fmla="*/ 166 w 166"/>
                <a:gd name="T23" fmla="*/ 29 h 240"/>
                <a:gd name="T24" fmla="*/ 38 w 166"/>
                <a:gd name="T25" fmla="*/ 29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6" h="240">
                  <a:moveTo>
                    <a:pt x="38" y="29"/>
                  </a:moveTo>
                  <a:lnTo>
                    <a:pt x="38" y="96"/>
                  </a:lnTo>
                  <a:lnTo>
                    <a:pt x="129" y="96"/>
                  </a:lnTo>
                  <a:lnTo>
                    <a:pt x="129" y="124"/>
                  </a:lnTo>
                  <a:lnTo>
                    <a:pt x="38" y="124"/>
                  </a:lnTo>
                  <a:lnTo>
                    <a:pt x="38" y="211"/>
                  </a:lnTo>
                  <a:lnTo>
                    <a:pt x="164" y="211"/>
                  </a:lnTo>
                  <a:lnTo>
                    <a:pt x="164" y="240"/>
                  </a:lnTo>
                  <a:lnTo>
                    <a:pt x="0" y="240"/>
                  </a:lnTo>
                  <a:lnTo>
                    <a:pt x="0" y="0"/>
                  </a:lnTo>
                  <a:lnTo>
                    <a:pt x="166" y="0"/>
                  </a:lnTo>
                  <a:lnTo>
                    <a:pt x="166" y="29"/>
                  </a:lnTo>
                  <a:lnTo>
                    <a:pt x="38"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81" name="Freeform 72"/>
            <p:cNvSpPr>
              <a:spLocks/>
            </p:cNvSpPr>
            <p:nvPr/>
          </p:nvSpPr>
          <p:spPr bwMode="auto">
            <a:xfrm>
              <a:off x="4859" y="3198"/>
              <a:ext cx="32" cy="56"/>
            </a:xfrm>
            <a:custGeom>
              <a:avLst/>
              <a:gdLst>
                <a:gd name="T0" fmla="*/ 33 w 143"/>
                <a:gd name="T1" fmla="*/ 29 h 240"/>
                <a:gd name="T2" fmla="*/ 33 w 143"/>
                <a:gd name="T3" fmla="*/ 96 h 240"/>
                <a:gd name="T4" fmla="*/ 112 w 143"/>
                <a:gd name="T5" fmla="*/ 96 h 240"/>
                <a:gd name="T6" fmla="*/ 112 w 143"/>
                <a:gd name="T7" fmla="*/ 124 h 240"/>
                <a:gd name="T8" fmla="*/ 33 w 143"/>
                <a:gd name="T9" fmla="*/ 124 h 240"/>
                <a:gd name="T10" fmla="*/ 33 w 143"/>
                <a:gd name="T11" fmla="*/ 211 h 240"/>
                <a:gd name="T12" fmla="*/ 142 w 143"/>
                <a:gd name="T13" fmla="*/ 211 h 240"/>
                <a:gd name="T14" fmla="*/ 142 w 143"/>
                <a:gd name="T15" fmla="*/ 240 h 240"/>
                <a:gd name="T16" fmla="*/ 0 w 143"/>
                <a:gd name="T17" fmla="*/ 240 h 240"/>
                <a:gd name="T18" fmla="*/ 0 w 143"/>
                <a:gd name="T19" fmla="*/ 0 h 240"/>
                <a:gd name="T20" fmla="*/ 143 w 143"/>
                <a:gd name="T21" fmla="*/ 0 h 240"/>
                <a:gd name="T22" fmla="*/ 143 w 143"/>
                <a:gd name="T23" fmla="*/ 29 h 240"/>
                <a:gd name="T24" fmla="*/ 33 w 143"/>
                <a:gd name="T25" fmla="*/ 29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 h="240">
                  <a:moveTo>
                    <a:pt x="33" y="29"/>
                  </a:moveTo>
                  <a:lnTo>
                    <a:pt x="33" y="96"/>
                  </a:lnTo>
                  <a:lnTo>
                    <a:pt x="112" y="96"/>
                  </a:lnTo>
                  <a:lnTo>
                    <a:pt x="112" y="124"/>
                  </a:lnTo>
                  <a:lnTo>
                    <a:pt x="33" y="124"/>
                  </a:lnTo>
                  <a:lnTo>
                    <a:pt x="33" y="211"/>
                  </a:lnTo>
                  <a:lnTo>
                    <a:pt x="142" y="211"/>
                  </a:lnTo>
                  <a:lnTo>
                    <a:pt x="142" y="240"/>
                  </a:lnTo>
                  <a:lnTo>
                    <a:pt x="0" y="240"/>
                  </a:lnTo>
                  <a:lnTo>
                    <a:pt x="0" y="0"/>
                  </a:lnTo>
                  <a:lnTo>
                    <a:pt x="143" y="0"/>
                  </a:lnTo>
                  <a:lnTo>
                    <a:pt x="143" y="29"/>
                  </a:lnTo>
                  <a:lnTo>
                    <a:pt x="33"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82" name="Freeform 73"/>
            <p:cNvSpPr>
              <a:spLocks/>
            </p:cNvSpPr>
            <p:nvPr/>
          </p:nvSpPr>
          <p:spPr bwMode="auto">
            <a:xfrm>
              <a:off x="4894" y="3213"/>
              <a:ext cx="36" cy="42"/>
            </a:xfrm>
            <a:custGeom>
              <a:avLst/>
              <a:gdLst>
                <a:gd name="T0" fmla="*/ 83 w 160"/>
                <a:gd name="T1" fmla="*/ 180 h 180"/>
                <a:gd name="T2" fmla="*/ 75 w 160"/>
                <a:gd name="T3" fmla="*/ 180 h 180"/>
                <a:gd name="T4" fmla="*/ 0 w 160"/>
                <a:gd name="T5" fmla="*/ 0 h 180"/>
                <a:gd name="T6" fmla="*/ 34 w 160"/>
                <a:gd name="T7" fmla="*/ 0 h 180"/>
                <a:gd name="T8" fmla="*/ 80 w 160"/>
                <a:gd name="T9" fmla="*/ 123 h 180"/>
                <a:gd name="T10" fmla="*/ 128 w 160"/>
                <a:gd name="T11" fmla="*/ 0 h 180"/>
                <a:gd name="T12" fmla="*/ 160 w 160"/>
                <a:gd name="T13" fmla="*/ 0 h 180"/>
                <a:gd name="T14" fmla="*/ 83 w 160"/>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180">
                  <a:moveTo>
                    <a:pt x="83" y="180"/>
                  </a:moveTo>
                  <a:lnTo>
                    <a:pt x="75" y="180"/>
                  </a:lnTo>
                  <a:lnTo>
                    <a:pt x="0" y="0"/>
                  </a:lnTo>
                  <a:lnTo>
                    <a:pt x="34" y="0"/>
                  </a:lnTo>
                  <a:lnTo>
                    <a:pt x="80" y="123"/>
                  </a:lnTo>
                  <a:lnTo>
                    <a:pt x="128" y="0"/>
                  </a:lnTo>
                  <a:lnTo>
                    <a:pt x="160" y="0"/>
                  </a:lnTo>
                  <a:lnTo>
                    <a:pt x="83" y="1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83" name="Freeform 74"/>
            <p:cNvSpPr>
              <a:spLocks/>
            </p:cNvSpPr>
            <p:nvPr/>
          </p:nvSpPr>
          <p:spPr bwMode="auto">
            <a:xfrm>
              <a:off x="4935" y="3212"/>
              <a:ext cx="24" cy="42"/>
            </a:xfrm>
            <a:custGeom>
              <a:avLst/>
              <a:gdLst>
                <a:gd name="T0" fmla="*/ 93 w 106"/>
                <a:gd name="T1" fmla="*/ 34 h 179"/>
                <a:gd name="T2" fmla="*/ 72 w 106"/>
                <a:gd name="T3" fmla="*/ 27 h 179"/>
                <a:gd name="T4" fmla="*/ 43 w 106"/>
                <a:gd name="T5" fmla="*/ 42 h 179"/>
                <a:gd name="T6" fmla="*/ 31 w 106"/>
                <a:gd name="T7" fmla="*/ 79 h 179"/>
                <a:gd name="T8" fmla="*/ 31 w 106"/>
                <a:gd name="T9" fmla="*/ 179 h 179"/>
                <a:gd name="T10" fmla="*/ 0 w 106"/>
                <a:gd name="T11" fmla="*/ 179 h 179"/>
                <a:gd name="T12" fmla="*/ 0 w 106"/>
                <a:gd name="T13" fmla="*/ 4 h 179"/>
                <a:gd name="T14" fmla="*/ 31 w 106"/>
                <a:gd name="T15" fmla="*/ 4 h 179"/>
                <a:gd name="T16" fmla="*/ 31 w 106"/>
                <a:gd name="T17" fmla="*/ 32 h 179"/>
                <a:gd name="T18" fmla="*/ 82 w 106"/>
                <a:gd name="T19" fmla="*/ 0 h 179"/>
                <a:gd name="T20" fmla="*/ 106 w 106"/>
                <a:gd name="T21" fmla="*/ 3 h 179"/>
                <a:gd name="T22" fmla="*/ 93 w 106"/>
                <a:gd name="T23" fmla="*/ 3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79">
                  <a:moveTo>
                    <a:pt x="93" y="34"/>
                  </a:moveTo>
                  <a:cubicBezTo>
                    <a:pt x="86" y="29"/>
                    <a:pt x="79" y="27"/>
                    <a:pt x="72" y="27"/>
                  </a:cubicBezTo>
                  <a:cubicBezTo>
                    <a:pt x="61" y="27"/>
                    <a:pt x="51" y="32"/>
                    <a:pt x="43" y="42"/>
                  </a:cubicBezTo>
                  <a:cubicBezTo>
                    <a:pt x="35" y="52"/>
                    <a:pt x="31" y="64"/>
                    <a:pt x="31" y="79"/>
                  </a:cubicBezTo>
                  <a:lnTo>
                    <a:pt x="31" y="179"/>
                  </a:lnTo>
                  <a:lnTo>
                    <a:pt x="0" y="179"/>
                  </a:lnTo>
                  <a:lnTo>
                    <a:pt x="0" y="4"/>
                  </a:lnTo>
                  <a:lnTo>
                    <a:pt x="31" y="4"/>
                  </a:lnTo>
                  <a:lnTo>
                    <a:pt x="31" y="32"/>
                  </a:lnTo>
                  <a:cubicBezTo>
                    <a:pt x="42" y="11"/>
                    <a:pt x="59" y="0"/>
                    <a:pt x="82" y="0"/>
                  </a:cubicBezTo>
                  <a:cubicBezTo>
                    <a:pt x="87" y="0"/>
                    <a:pt x="95" y="1"/>
                    <a:pt x="106" y="3"/>
                  </a:cubicBezTo>
                  <a:lnTo>
                    <a:pt x="93"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84" name="Freeform 75"/>
            <p:cNvSpPr>
              <a:spLocks noEditPoints="1"/>
            </p:cNvSpPr>
            <p:nvPr/>
          </p:nvSpPr>
          <p:spPr bwMode="auto">
            <a:xfrm>
              <a:off x="4961" y="3212"/>
              <a:ext cx="36" cy="43"/>
            </a:xfrm>
            <a:custGeom>
              <a:avLst/>
              <a:gdLst>
                <a:gd name="T0" fmla="*/ 0 w 159"/>
                <a:gd name="T1" fmla="*/ 91 h 183"/>
                <a:gd name="T2" fmla="*/ 22 w 159"/>
                <a:gd name="T3" fmla="*/ 25 h 183"/>
                <a:gd name="T4" fmla="*/ 80 w 159"/>
                <a:gd name="T5" fmla="*/ 0 h 183"/>
                <a:gd name="T6" fmla="*/ 138 w 159"/>
                <a:gd name="T7" fmla="*/ 24 h 183"/>
                <a:gd name="T8" fmla="*/ 159 w 159"/>
                <a:gd name="T9" fmla="*/ 91 h 183"/>
                <a:gd name="T10" fmla="*/ 138 w 159"/>
                <a:gd name="T11" fmla="*/ 158 h 183"/>
                <a:gd name="T12" fmla="*/ 80 w 159"/>
                <a:gd name="T13" fmla="*/ 183 h 183"/>
                <a:gd name="T14" fmla="*/ 21 w 159"/>
                <a:gd name="T15" fmla="*/ 158 h 183"/>
                <a:gd name="T16" fmla="*/ 0 w 159"/>
                <a:gd name="T17" fmla="*/ 91 h 183"/>
                <a:gd name="T18" fmla="*/ 33 w 159"/>
                <a:gd name="T19" fmla="*/ 91 h 183"/>
                <a:gd name="T20" fmla="*/ 80 w 159"/>
                <a:gd name="T21" fmla="*/ 157 h 183"/>
                <a:gd name="T22" fmla="*/ 114 w 159"/>
                <a:gd name="T23" fmla="*/ 140 h 183"/>
                <a:gd name="T24" fmla="*/ 126 w 159"/>
                <a:gd name="T25" fmla="*/ 91 h 183"/>
                <a:gd name="T26" fmla="*/ 80 w 159"/>
                <a:gd name="T27" fmla="*/ 26 h 183"/>
                <a:gd name="T28" fmla="*/ 45 w 159"/>
                <a:gd name="T29" fmla="*/ 43 h 183"/>
                <a:gd name="T30" fmla="*/ 33 w 159"/>
                <a:gd name="T31" fmla="*/ 91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9" h="183">
                  <a:moveTo>
                    <a:pt x="0" y="91"/>
                  </a:moveTo>
                  <a:cubicBezTo>
                    <a:pt x="0" y="64"/>
                    <a:pt x="7" y="42"/>
                    <a:pt x="22" y="25"/>
                  </a:cubicBezTo>
                  <a:cubicBezTo>
                    <a:pt x="36" y="9"/>
                    <a:pt x="56" y="0"/>
                    <a:pt x="80" y="0"/>
                  </a:cubicBezTo>
                  <a:cubicBezTo>
                    <a:pt x="105" y="0"/>
                    <a:pt x="124" y="8"/>
                    <a:pt x="138" y="24"/>
                  </a:cubicBezTo>
                  <a:cubicBezTo>
                    <a:pt x="152" y="40"/>
                    <a:pt x="159" y="63"/>
                    <a:pt x="159" y="91"/>
                  </a:cubicBezTo>
                  <a:cubicBezTo>
                    <a:pt x="159" y="119"/>
                    <a:pt x="152" y="142"/>
                    <a:pt x="138" y="158"/>
                  </a:cubicBezTo>
                  <a:cubicBezTo>
                    <a:pt x="123" y="175"/>
                    <a:pt x="104" y="183"/>
                    <a:pt x="80" y="183"/>
                  </a:cubicBezTo>
                  <a:cubicBezTo>
                    <a:pt x="55" y="183"/>
                    <a:pt x="35" y="174"/>
                    <a:pt x="21" y="158"/>
                  </a:cubicBezTo>
                  <a:cubicBezTo>
                    <a:pt x="7" y="141"/>
                    <a:pt x="0" y="119"/>
                    <a:pt x="0" y="91"/>
                  </a:cubicBezTo>
                  <a:close/>
                  <a:moveTo>
                    <a:pt x="33" y="91"/>
                  </a:moveTo>
                  <a:cubicBezTo>
                    <a:pt x="33" y="135"/>
                    <a:pt x="48" y="157"/>
                    <a:pt x="80" y="157"/>
                  </a:cubicBezTo>
                  <a:cubicBezTo>
                    <a:pt x="94" y="157"/>
                    <a:pt x="106" y="151"/>
                    <a:pt x="114" y="140"/>
                  </a:cubicBezTo>
                  <a:cubicBezTo>
                    <a:pt x="122" y="128"/>
                    <a:pt x="126" y="112"/>
                    <a:pt x="126" y="91"/>
                  </a:cubicBezTo>
                  <a:cubicBezTo>
                    <a:pt x="126" y="48"/>
                    <a:pt x="111" y="26"/>
                    <a:pt x="80" y="26"/>
                  </a:cubicBezTo>
                  <a:cubicBezTo>
                    <a:pt x="65" y="26"/>
                    <a:pt x="54" y="32"/>
                    <a:pt x="45" y="43"/>
                  </a:cubicBezTo>
                  <a:cubicBezTo>
                    <a:pt x="37" y="55"/>
                    <a:pt x="33" y="71"/>
                    <a:pt x="33" y="9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85" name="Freeform 76"/>
            <p:cNvSpPr>
              <a:spLocks noEditPoints="1"/>
            </p:cNvSpPr>
            <p:nvPr/>
          </p:nvSpPr>
          <p:spPr bwMode="auto">
            <a:xfrm>
              <a:off x="5003" y="3212"/>
              <a:ext cx="36" cy="58"/>
            </a:xfrm>
            <a:custGeom>
              <a:avLst/>
              <a:gdLst>
                <a:gd name="T0" fmla="*/ 32 w 154"/>
                <a:gd name="T1" fmla="*/ 170 h 248"/>
                <a:gd name="T2" fmla="*/ 32 w 154"/>
                <a:gd name="T3" fmla="*/ 248 h 248"/>
                <a:gd name="T4" fmla="*/ 0 w 154"/>
                <a:gd name="T5" fmla="*/ 248 h 248"/>
                <a:gd name="T6" fmla="*/ 0 w 154"/>
                <a:gd name="T7" fmla="*/ 4 h 248"/>
                <a:gd name="T8" fmla="*/ 32 w 154"/>
                <a:gd name="T9" fmla="*/ 4 h 248"/>
                <a:gd name="T10" fmla="*/ 32 w 154"/>
                <a:gd name="T11" fmla="*/ 18 h 248"/>
                <a:gd name="T12" fmla="*/ 74 w 154"/>
                <a:gd name="T13" fmla="*/ 0 h 248"/>
                <a:gd name="T14" fmla="*/ 133 w 154"/>
                <a:gd name="T15" fmla="*/ 24 h 248"/>
                <a:gd name="T16" fmla="*/ 154 w 154"/>
                <a:gd name="T17" fmla="*/ 92 h 248"/>
                <a:gd name="T18" fmla="*/ 133 w 154"/>
                <a:gd name="T19" fmla="*/ 157 h 248"/>
                <a:gd name="T20" fmla="*/ 72 w 154"/>
                <a:gd name="T21" fmla="*/ 183 h 248"/>
                <a:gd name="T22" fmla="*/ 48 w 154"/>
                <a:gd name="T23" fmla="*/ 179 h 248"/>
                <a:gd name="T24" fmla="*/ 32 w 154"/>
                <a:gd name="T25" fmla="*/ 170 h 248"/>
                <a:gd name="T26" fmla="*/ 32 w 154"/>
                <a:gd name="T27" fmla="*/ 42 h 248"/>
                <a:gd name="T28" fmla="*/ 32 w 154"/>
                <a:gd name="T29" fmla="*/ 144 h 248"/>
                <a:gd name="T30" fmla="*/ 44 w 154"/>
                <a:gd name="T31" fmla="*/ 152 h 248"/>
                <a:gd name="T32" fmla="*/ 63 w 154"/>
                <a:gd name="T33" fmla="*/ 156 h 248"/>
                <a:gd name="T34" fmla="*/ 121 w 154"/>
                <a:gd name="T35" fmla="*/ 91 h 248"/>
                <a:gd name="T36" fmla="*/ 107 w 154"/>
                <a:gd name="T37" fmla="*/ 42 h 248"/>
                <a:gd name="T38" fmla="*/ 63 w 154"/>
                <a:gd name="T39" fmla="*/ 27 h 248"/>
                <a:gd name="T40" fmla="*/ 47 w 154"/>
                <a:gd name="T41" fmla="*/ 31 h 248"/>
                <a:gd name="T42" fmla="*/ 32 w 154"/>
                <a:gd name="T43" fmla="*/ 42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4" h="248">
                  <a:moveTo>
                    <a:pt x="32" y="170"/>
                  </a:moveTo>
                  <a:lnTo>
                    <a:pt x="32" y="248"/>
                  </a:lnTo>
                  <a:lnTo>
                    <a:pt x="0" y="248"/>
                  </a:lnTo>
                  <a:lnTo>
                    <a:pt x="0" y="4"/>
                  </a:lnTo>
                  <a:lnTo>
                    <a:pt x="32" y="4"/>
                  </a:lnTo>
                  <a:lnTo>
                    <a:pt x="32" y="18"/>
                  </a:lnTo>
                  <a:cubicBezTo>
                    <a:pt x="43" y="6"/>
                    <a:pt x="58" y="0"/>
                    <a:pt x="74" y="0"/>
                  </a:cubicBezTo>
                  <a:cubicBezTo>
                    <a:pt x="99" y="0"/>
                    <a:pt x="119" y="8"/>
                    <a:pt x="133" y="24"/>
                  </a:cubicBezTo>
                  <a:cubicBezTo>
                    <a:pt x="147" y="39"/>
                    <a:pt x="154" y="62"/>
                    <a:pt x="154" y="92"/>
                  </a:cubicBezTo>
                  <a:cubicBezTo>
                    <a:pt x="154" y="119"/>
                    <a:pt x="147" y="140"/>
                    <a:pt x="133" y="157"/>
                  </a:cubicBezTo>
                  <a:cubicBezTo>
                    <a:pt x="119" y="174"/>
                    <a:pt x="98" y="183"/>
                    <a:pt x="72" y="183"/>
                  </a:cubicBezTo>
                  <a:cubicBezTo>
                    <a:pt x="64" y="183"/>
                    <a:pt x="56" y="181"/>
                    <a:pt x="48" y="179"/>
                  </a:cubicBezTo>
                  <a:cubicBezTo>
                    <a:pt x="39" y="176"/>
                    <a:pt x="34" y="173"/>
                    <a:pt x="32" y="170"/>
                  </a:cubicBezTo>
                  <a:close/>
                  <a:moveTo>
                    <a:pt x="32" y="42"/>
                  </a:moveTo>
                  <a:lnTo>
                    <a:pt x="32" y="144"/>
                  </a:lnTo>
                  <a:cubicBezTo>
                    <a:pt x="34" y="147"/>
                    <a:pt x="38" y="150"/>
                    <a:pt x="44" y="152"/>
                  </a:cubicBezTo>
                  <a:cubicBezTo>
                    <a:pt x="50" y="155"/>
                    <a:pt x="57" y="156"/>
                    <a:pt x="63" y="156"/>
                  </a:cubicBezTo>
                  <a:cubicBezTo>
                    <a:pt x="101" y="156"/>
                    <a:pt x="121" y="135"/>
                    <a:pt x="121" y="91"/>
                  </a:cubicBezTo>
                  <a:cubicBezTo>
                    <a:pt x="121" y="69"/>
                    <a:pt x="116" y="52"/>
                    <a:pt x="107" y="42"/>
                  </a:cubicBezTo>
                  <a:cubicBezTo>
                    <a:pt x="98" y="32"/>
                    <a:pt x="83" y="27"/>
                    <a:pt x="63" y="27"/>
                  </a:cubicBezTo>
                  <a:cubicBezTo>
                    <a:pt x="58" y="27"/>
                    <a:pt x="53" y="28"/>
                    <a:pt x="47" y="31"/>
                  </a:cubicBezTo>
                  <a:cubicBezTo>
                    <a:pt x="40" y="34"/>
                    <a:pt x="35" y="38"/>
                    <a:pt x="32" y="4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86" name="Freeform 77"/>
            <p:cNvSpPr>
              <a:spLocks/>
            </p:cNvSpPr>
            <p:nvPr/>
          </p:nvSpPr>
          <p:spPr bwMode="auto">
            <a:xfrm>
              <a:off x="5042" y="3212"/>
              <a:ext cx="27" cy="43"/>
            </a:xfrm>
            <a:custGeom>
              <a:avLst/>
              <a:gdLst>
                <a:gd name="T0" fmla="*/ 0 w 115"/>
                <a:gd name="T1" fmla="*/ 169 h 183"/>
                <a:gd name="T2" fmla="*/ 11 w 115"/>
                <a:gd name="T3" fmla="*/ 139 h 183"/>
                <a:gd name="T4" fmla="*/ 53 w 115"/>
                <a:gd name="T5" fmla="*/ 156 h 183"/>
                <a:gd name="T6" fmla="*/ 82 w 115"/>
                <a:gd name="T7" fmla="*/ 132 h 183"/>
                <a:gd name="T8" fmla="*/ 54 w 115"/>
                <a:gd name="T9" fmla="*/ 102 h 183"/>
                <a:gd name="T10" fmla="*/ 25 w 115"/>
                <a:gd name="T11" fmla="*/ 87 h 183"/>
                <a:gd name="T12" fmla="*/ 12 w 115"/>
                <a:gd name="T13" fmla="*/ 76 h 183"/>
                <a:gd name="T14" fmla="*/ 4 w 115"/>
                <a:gd name="T15" fmla="*/ 62 h 183"/>
                <a:gd name="T16" fmla="*/ 1 w 115"/>
                <a:gd name="T17" fmla="*/ 46 h 183"/>
                <a:gd name="T18" fmla="*/ 17 w 115"/>
                <a:gd name="T19" fmla="*/ 12 h 183"/>
                <a:gd name="T20" fmla="*/ 58 w 115"/>
                <a:gd name="T21" fmla="*/ 0 h 183"/>
                <a:gd name="T22" fmla="*/ 106 w 115"/>
                <a:gd name="T23" fmla="*/ 12 h 183"/>
                <a:gd name="T24" fmla="*/ 98 w 115"/>
                <a:gd name="T25" fmla="*/ 41 h 183"/>
                <a:gd name="T26" fmla="*/ 60 w 115"/>
                <a:gd name="T27" fmla="*/ 27 h 183"/>
                <a:gd name="T28" fmla="*/ 41 w 115"/>
                <a:gd name="T29" fmla="*/ 32 h 183"/>
                <a:gd name="T30" fmla="*/ 34 w 115"/>
                <a:gd name="T31" fmla="*/ 45 h 183"/>
                <a:gd name="T32" fmla="*/ 53 w 115"/>
                <a:gd name="T33" fmla="*/ 71 h 183"/>
                <a:gd name="T34" fmla="*/ 75 w 115"/>
                <a:gd name="T35" fmla="*/ 81 h 183"/>
                <a:gd name="T36" fmla="*/ 105 w 115"/>
                <a:gd name="T37" fmla="*/ 102 h 183"/>
                <a:gd name="T38" fmla="*/ 115 w 115"/>
                <a:gd name="T39" fmla="*/ 132 h 183"/>
                <a:gd name="T40" fmla="*/ 98 w 115"/>
                <a:gd name="T41" fmla="*/ 169 h 183"/>
                <a:gd name="T42" fmla="*/ 52 w 115"/>
                <a:gd name="T43" fmla="*/ 183 h 183"/>
                <a:gd name="T44" fmla="*/ 0 w 115"/>
                <a:gd name="T45" fmla="*/ 16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5" h="183">
                  <a:moveTo>
                    <a:pt x="0" y="169"/>
                  </a:moveTo>
                  <a:lnTo>
                    <a:pt x="11" y="139"/>
                  </a:lnTo>
                  <a:cubicBezTo>
                    <a:pt x="28" y="151"/>
                    <a:pt x="42" y="156"/>
                    <a:pt x="53" y="156"/>
                  </a:cubicBezTo>
                  <a:cubicBezTo>
                    <a:pt x="72" y="156"/>
                    <a:pt x="82" y="148"/>
                    <a:pt x="82" y="132"/>
                  </a:cubicBezTo>
                  <a:cubicBezTo>
                    <a:pt x="82" y="121"/>
                    <a:pt x="73" y="111"/>
                    <a:pt x="54" y="102"/>
                  </a:cubicBezTo>
                  <a:cubicBezTo>
                    <a:pt x="40" y="96"/>
                    <a:pt x="30" y="91"/>
                    <a:pt x="25" y="87"/>
                  </a:cubicBezTo>
                  <a:cubicBezTo>
                    <a:pt x="20" y="84"/>
                    <a:pt x="16" y="80"/>
                    <a:pt x="12" y="76"/>
                  </a:cubicBezTo>
                  <a:cubicBezTo>
                    <a:pt x="8" y="71"/>
                    <a:pt x="6" y="67"/>
                    <a:pt x="4" y="62"/>
                  </a:cubicBezTo>
                  <a:cubicBezTo>
                    <a:pt x="2" y="57"/>
                    <a:pt x="1" y="52"/>
                    <a:pt x="1" y="46"/>
                  </a:cubicBezTo>
                  <a:cubicBezTo>
                    <a:pt x="1" y="32"/>
                    <a:pt x="6" y="21"/>
                    <a:pt x="17" y="12"/>
                  </a:cubicBezTo>
                  <a:cubicBezTo>
                    <a:pt x="27" y="4"/>
                    <a:pt x="41" y="0"/>
                    <a:pt x="58" y="0"/>
                  </a:cubicBezTo>
                  <a:cubicBezTo>
                    <a:pt x="71" y="0"/>
                    <a:pt x="87" y="4"/>
                    <a:pt x="106" y="12"/>
                  </a:cubicBezTo>
                  <a:lnTo>
                    <a:pt x="98" y="41"/>
                  </a:lnTo>
                  <a:cubicBezTo>
                    <a:pt x="85" y="31"/>
                    <a:pt x="73" y="27"/>
                    <a:pt x="60" y="27"/>
                  </a:cubicBezTo>
                  <a:cubicBezTo>
                    <a:pt x="53" y="27"/>
                    <a:pt x="47" y="28"/>
                    <a:pt x="41" y="32"/>
                  </a:cubicBezTo>
                  <a:cubicBezTo>
                    <a:pt x="36" y="35"/>
                    <a:pt x="34" y="40"/>
                    <a:pt x="34" y="45"/>
                  </a:cubicBezTo>
                  <a:cubicBezTo>
                    <a:pt x="34" y="56"/>
                    <a:pt x="40" y="65"/>
                    <a:pt x="53" y="71"/>
                  </a:cubicBezTo>
                  <a:lnTo>
                    <a:pt x="75" y="81"/>
                  </a:lnTo>
                  <a:cubicBezTo>
                    <a:pt x="89" y="87"/>
                    <a:pt x="99" y="94"/>
                    <a:pt x="105" y="102"/>
                  </a:cubicBezTo>
                  <a:cubicBezTo>
                    <a:pt x="112" y="110"/>
                    <a:pt x="115" y="120"/>
                    <a:pt x="115" y="132"/>
                  </a:cubicBezTo>
                  <a:cubicBezTo>
                    <a:pt x="115" y="148"/>
                    <a:pt x="109" y="160"/>
                    <a:pt x="98" y="169"/>
                  </a:cubicBezTo>
                  <a:cubicBezTo>
                    <a:pt x="87" y="178"/>
                    <a:pt x="72" y="183"/>
                    <a:pt x="52" y="183"/>
                  </a:cubicBezTo>
                  <a:cubicBezTo>
                    <a:pt x="34" y="183"/>
                    <a:pt x="16" y="178"/>
                    <a:pt x="0" y="16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87" name="Freeform 78"/>
            <p:cNvSpPr>
              <a:spLocks/>
            </p:cNvSpPr>
            <p:nvPr/>
          </p:nvSpPr>
          <p:spPr bwMode="auto">
            <a:xfrm>
              <a:off x="5075" y="3196"/>
              <a:ext cx="34" cy="58"/>
            </a:xfrm>
            <a:custGeom>
              <a:avLst/>
              <a:gdLst>
                <a:gd name="T0" fmla="*/ 114 w 147"/>
                <a:gd name="T1" fmla="*/ 248 h 248"/>
                <a:gd name="T2" fmla="*/ 58 w 147"/>
                <a:gd name="T3" fmla="*/ 160 h 248"/>
                <a:gd name="T4" fmla="*/ 31 w 147"/>
                <a:gd name="T5" fmla="*/ 189 h 248"/>
                <a:gd name="T6" fmla="*/ 31 w 147"/>
                <a:gd name="T7" fmla="*/ 248 h 248"/>
                <a:gd name="T8" fmla="*/ 0 w 147"/>
                <a:gd name="T9" fmla="*/ 248 h 248"/>
                <a:gd name="T10" fmla="*/ 0 w 147"/>
                <a:gd name="T11" fmla="*/ 0 h 248"/>
                <a:gd name="T12" fmla="*/ 31 w 147"/>
                <a:gd name="T13" fmla="*/ 0 h 248"/>
                <a:gd name="T14" fmla="*/ 31 w 147"/>
                <a:gd name="T15" fmla="*/ 154 h 248"/>
                <a:gd name="T16" fmla="*/ 99 w 147"/>
                <a:gd name="T17" fmla="*/ 73 h 248"/>
                <a:gd name="T18" fmla="*/ 135 w 147"/>
                <a:gd name="T19" fmla="*/ 73 h 248"/>
                <a:gd name="T20" fmla="*/ 79 w 147"/>
                <a:gd name="T21" fmla="*/ 139 h 248"/>
                <a:gd name="T22" fmla="*/ 147 w 147"/>
                <a:gd name="T23" fmla="*/ 248 h 248"/>
                <a:gd name="T24" fmla="*/ 114 w 147"/>
                <a:gd name="T25"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248">
                  <a:moveTo>
                    <a:pt x="114" y="248"/>
                  </a:moveTo>
                  <a:lnTo>
                    <a:pt x="58" y="160"/>
                  </a:lnTo>
                  <a:lnTo>
                    <a:pt x="31" y="189"/>
                  </a:lnTo>
                  <a:lnTo>
                    <a:pt x="31" y="248"/>
                  </a:lnTo>
                  <a:lnTo>
                    <a:pt x="0" y="248"/>
                  </a:lnTo>
                  <a:lnTo>
                    <a:pt x="0" y="0"/>
                  </a:lnTo>
                  <a:lnTo>
                    <a:pt x="31" y="0"/>
                  </a:lnTo>
                  <a:lnTo>
                    <a:pt x="31" y="154"/>
                  </a:lnTo>
                  <a:lnTo>
                    <a:pt x="99" y="73"/>
                  </a:lnTo>
                  <a:lnTo>
                    <a:pt x="135" y="73"/>
                  </a:lnTo>
                  <a:lnTo>
                    <a:pt x="79" y="139"/>
                  </a:lnTo>
                  <a:lnTo>
                    <a:pt x="147" y="248"/>
                  </a:lnTo>
                  <a:lnTo>
                    <a:pt x="114" y="2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88" name="Freeform 79"/>
            <p:cNvSpPr>
              <a:spLocks noEditPoints="1"/>
            </p:cNvSpPr>
            <p:nvPr/>
          </p:nvSpPr>
          <p:spPr bwMode="auto">
            <a:xfrm>
              <a:off x="5110" y="3192"/>
              <a:ext cx="37" cy="63"/>
            </a:xfrm>
            <a:custGeom>
              <a:avLst/>
              <a:gdLst>
                <a:gd name="T0" fmla="*/ 159 w 162"/>
                <a:gd name="T1" fmla="*/ 181 h 269"/>
                <a:gd name="T2" fmla="*/ 33 w 162"/>
                <a:gd name="T3" fmla="*/ 181 h 269"/>
                <a:gd name="T4" fmla="*/ 49 w 162"/>
                <a:gd name="T5" fmla="*/ 228 h 269"/>
                <a:gd name="T6" fmla="*/ 88 w 162"/>
                <a:gd name="T7" fmla="*/ 242 h 269"/>
                <a:gd name="T8" fmla="*/ 133 w 162"/>
                <a:gd name="T9" fmla="*/ 227 h 269"/>
                <a:gd name="T10" fmla="*/ 146 w 162"/>
                <a:gd name="T11" fmla="*/ 249 h 269"/>
                <a:gd name="T12" fmla="*/ 124 w 162"/>
                <a:gd name="T13" fmla="*/ 262 h 269"/>
                <a:gd name="T14" fmla="*/ 82 w 162"/>
                <a:gd name="T15" fmla="*/ 269 h 269"/>
                <a:gd name="T16" fmla="*/ 25 w 162"/>
                <a:gd name="T17" fmla="*/ 246 h 269"/>
                <a:gd name="T18" fmla="*/ 0 w 162"/>
                <a:gd name="T19" fmla="*/ 180 h 269"/>
                <a:gd name="T20" fmla="*/ 26 w 162"/>
                <a:gd name="T21" fmla="*/ 110 h 269"/>
                <a:gd name="T22" fmla="*/ 82 w 162"/>
                <a:gd name="T23" fmla="*/ 86 h 269"/>
                <a:gd name="T24" fmla="*/ 141 w 162"/>
                <a:gd name="T25" fmla="*/ 108 h 269"/>
                <a:gd name="T26" fmla="*/ 162 w 162"/>
                <a:gd name="T27" fmla="*/ 161 h 269"/>
                <a:gd name="T28" fmla="*/ 159 w 162"/>
                <a:gd name="T29" fmla="*/ 181 h 269"/>
                <a:gd name="T30" fmla="*/ 84 w 162"/>
                <a:gd name="T31" fmla="*/ 113 h 269"/>
                <a:gd name="T32" fmla="*/ 49 w 162"/>
                <a:gd name="T33" fmla="*/ 126 h 269"/>
                <a:gd name="T34" fmla="*/ 33 w 162"/>
                <a:gd name="T35" fmla="*/ 158 h 269"/>
                <a:gd name="T36" fmla="*/ 131 w 162"/>
                <a:gd name="T37" fmla="*/ 158 h 269"/>
                <a:gd name="T38" fmla="*/ 119 w 162"/>
                <a:gd name="T39" fmla="*/ 126 h 269"/>
                <a:gd name="T40" fmla="*/ 84 w 162"/>
                <a:gd name="T41" fmla="*/ 113 h 269"/>
                <a:gd name="T42" fmla="*/ 124 w 162"/>
                <a:gd name="T43" fmla="*/ 0 h 269"/>
                <a:gd name="T44" fmla="*/ 87 w 162"/>
                <a:gd name="T45" fmla="*/ 54 h 269"/>
                <a:gd name="T46" fmla="*/ 64 w 162"/>
                <a:gd name="T47" fmla="*/ 54 h 269"/>
                <a:gd name="T48" fmla="*/ 92 w 162"/>
                <a:gd name="T49" fmla="*/ 0 h 269"/>
                <a:gd name="T50" fmla="*/ 124 w 162"/>
                <a:gd name="T51"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2" h="269">
                  <a:moveTo>
                    <a:pt x="159" y="181"/>
                  </a:moveTo>
                  <a:lnTo>
                    <a:pt x="33" y="181"/>
                  </a:lnTo>
                  <a:cubicBezTo>
                    <a:pt x="33" y="201"/>
                    <a:pt x="38" y="217"/>
                    <a:pt x="49" y="228"/>
                  </a:cubicBezTo>
                  <a:cubicBezTo>
                    <a:pt x="59" y="238"/>
                    <a:pt x="72" y="242"/>
                    <a:pt x="88" y="242"/>
                  </a:cubicBezTo>
                  <a:cubicBezTo>
                    <a:pt x="106" y="242"/>
                    <a:pt x="121" y="237"/>
                    <a:pt x="133" y="227"/>
                  </a:cubicBezTo>
                  <a:lnTo>
                    <a:pt x="146" y="249"/>
                  </a:lnTo>
                  <a:cubicBezTo>
                    <a:pt x="141" y="254"/>
                    <a:pt x="133" y="258"/>
                    <a:pt x="124" y="262"/>
                  </a:cubicBezTo>
                  <a:cubicBezTo>
                    <a:pt x="111" y="266"/>
                    <a:pt x="97" y="269"/>
                    <a:pt x="82" y="269"/>
                  </a:cubicBezTo>
                  <a:cubicBezTo>
                    <a:pt x="60" y="269"/>
                    <a:pt x="41" y="261"/>
                    <a:pt x="25" y="246"/>
                  </a:cubicBezTo>
                  <a:cubicBezTo>
                    <a:pt x="8" y="230"/>
                    <a:pt x="0" y="207"/>
                    <a:pt x="0" y="180"/>
                  </a:cubicBezTo>
                  <a:cubicBezTo>
                    <a:pt x="0" y="151"/>
                    <a:pt x="9" y="127"/>
                    <a:pt x="26" y="110"/>
                  </a:cubicBezTo>
                  <a:cubicBezTo>
                    <a:pt x="42" y="94"/>
                    <a:pt x="61" y="86"/>
                    <a:pt x="82" y="86"/>
                  </a:cubicBezTo>
                  <a:cubicBezTo>
                    <a:pt x="107" y="86"/>
                    <a:pt x="127" y="93"/>
                    <a:pt x="141" y="108"/>
                  </a:cubicBezTo>
                  <a:cubicBezTo>
                    <a:pt x="155" y="121"/>
                    <a:pt x="162" y="139"/>
                    <a:pt x="162" y="161"/>
                  </a:cubicBezTo>
                  <a:cubicBezTo>
                    <a:pt x="162" y="168"/>
                    <a:pt x="161" y="175"/>
                    <a:pt x="159" y="181"/>
                  </a:cubicBezTo>
                  <a:close/>
                  <a:moveTo>
                    <a:pt x="84" y="113"/>
                  </a:moveTo>
                  <a:cubicBezTo>
                    <a:pt x="70" y="113"/>
                    <a:pt x="58" y="117"/>
                    <a:pt x="49" y="126"/>
                  </a:cubicBezTo>
                  <a:cubicBezTo>
                    <a:pt x="40" y="135"/>
                    <a:pt x="35" y="145"/>
                    <a:pt x="33" y="158"/>
                  </a:cubicBezTo>
                  <a:lnTo>
                    <a:pt x="131" y="158"/>
                  </a:lnTo>
                  <a:cubicBezTo>
                    <a:pt x="131" y="145"/>
                    <a:pt x="127" y="135"/>
                    <a:pt x="119" y="126"/>
                  </a:cubicBezTo>
                  <a:cubicBezTo>
                    <a:pt x="110" y="117"/>
                    <a:pt x="99" y="113"/>
                    <a:pt x="84" y="113"/>
                  </a:cubicBezTo>
                  <a:close/>
                  <a:moveTo>
                    <a:pt x="124" y="0"/>
                  </a:moveTo>
                  <a:lnTo>
                    <a:pt x="87" y="54"/>
                  </a:lnTo>
                  <a:lnTo>
                    <a:pt x="64" y="54"/>
                  </a:lnTo>
                  <a:lnTo>
                    <a:pt x="92" y="0"/>
                  </a:lnTo>
                  <a:lnTo>
                    <a:pt x="12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89" name="Freeform 80"/>
            <p:cNvSpPr>
              <a:spLocks/>
            </p:cNvSpPr>
            <p:nvPr/>
          </p:nvSpPr>
          <p:spPr bwMode="auto">
            <a:xfrm>
              <a:off x="5174" y="3212"/>
              <a:ext cx="26" cy="43"/>
            </a:xfrm>
            <a:custGeom>
              <a:avLst/>
              <a:gdLst>
                <a:gd name="T0" fmla="*/ 0 w 115"/>
                <a:gd name="T1" fmla="*/ 169 h 183"/>
                <a:gd name="T2" fmla="*/ 11 w 115"/>
                <a:gd name="T3" fmla="*/ 139 h 183"/>
                <a:gd name="T4" fmla="*/ 53 w 115"/>
                <a:gd name="T5" fmla="*/ 156 h 183"/>
                <a:gd name="T6" fmla="*/ 82 w 115"/>
                <a:gd name="T7" fmla="*/ 132 h 183"/>
                <a:gd name="T8" fmla="*/ 54 w 115"/>
                <a:gd name="T9" fmla="*/ 102 h 183"/>
                <a:gd name="T10" fmla="*/ 25 w 115"/>
                <a:gd name="T11" fmla="*/ 87 h 183"/>
                <a:gd name="T12" fmla="*/ 12 w 115"/>
                <a:gd name="T13" fmla="*/ 76 h 183"/>
                <a:gd name="T14" fmla="*/ 4 w 115"/>
                <a:gd name="T15" fmla="*/ 62 h 183"/>
                <a:gd name="T16" fmla="*/ 1 w 115"/>
                <a:gd name="T17" fmla="*/ 46 h 183"/>
                <a:gd name="T18" fmla="*/ 17 w 115"/>
                <a:gd name="T19" fmla="*/ 12 h 183"/>
                <a:gd name="T20" fmla="*/ 58 w 115"/>
                <a:gd name="T21" fmla="*/ 0 h 183"/>
                <a:gd name="T22" fmla="*/ 107 w 115"/>
                <a:gd name="T23" fmla="*/ 12 h 183"/>
                <a:gd name="T24" fmla="*/ 98 w 115"/>
                <a:gd name="T25" fmla="*/ 41 h 183"/>
                <a:gd name="T26" fmla="*/ 60 w 115"/>
                <a:gd name="T27" fmla="*/ 27 h 183"/>
                <a:gd name="T28" fmla="*/ 42 w 115"/>
                <a:gd name="T29" fmla="*/ 32 h 183"/>
                <a:gd name="T30" fmla="*/ 34 w 115"/>
                <a:gd name="T31" fmla="*/ 45 h 183"/>
                <a:gd name="T32" fmla="*/ 53 w 115"/>
                <a:gd name="T33" fmla="*/ 71 h 183"/>
                <a:gd name="T34" fmla="*/ 76 w 115"/>
                <a:gd name="T35" fmla="*/ 81 h 183"/>
                <a:gd name="T36" fmla="*/ 105 w 115"/>
                <a:gd name="T37" fmla="*/ 102 h 183"/>
                <a:gd name="T38" fmla="*/ 115 w 115"/>
                <a:gd name="T39" fmla="*/ 132 h 183"/>
                <a:gd name="T40" fmla="*/ 98 w 115"/>
                <a:gd name="T41" fmla="*/ 169 h 183"/>
                <a:gd name="T42" fmla="*/ 52 w 115"/>
                <a:gd name="T43" fmla="*/ 183 h 183"/>
                <a:gd name="T44" fmla="*/ 0 w 115"/>
                <a:gd name="T45" fmla="*/ 16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5" h="183">
                  <a:moveTo>
                    <a:pt x="0" y="169"/>
                  </a:moveTo>
                  <a:lnTo>
                    <a:pt x="11" y="139"/>
                  </a:lnTo>
                  <a:cubicBezTo>
                    <a:pt x="28" y="151"/>
                    <a:pt x="42" y="156"/>
                    <a:pt x="53" y="156"/>
                  </a:cubicBezTo>
                  <a:cubicBezTo>
                    <a:pt x="72" y="156"/>
                    <a:pt x="82" y="148"/>
                    <a:pt x="82" y="132"/>
                  </a:cubicBezTo>
                  <a:cubicBezTo>
                    <a:pt x="82" y="121"/>
                    <a:pt x="73" y="111"/>
                    <a:pt x="54" y="102"/>
                  </a:cubicBezTo>
                  <a:cubicBezTo>
                    <a:pt x="40" y="96"/>
                    <a:pt x="30" y="91"/>
                    <a:pt x="25" y="87"/>
                  </a:cubicBezTo>
                  <a:cubicBezTo>
                    <a:pt x="20" y="84"/>
                    <a:pt x="16" y="80"/>
                    <a:pt x="12" y="76"/>
                  </a:cubicBezTo>
                  <a:cubicBezTo>
                    <a:pt x="8" y="71"/>
                    <a:pt x="6" y="67"/>
                    <a:pt x="4" y="62"/>
                  </a:cubicBezTo>
                  <a:cubicBezTo>
                    <a:pt x="2" y="57"/>
                    <a:pt x="1" y="52"/>
                    <a:pt x="1" y="46"/>
                  </a:cubicBezTo>
                  <a:cubicBezTo>
                    <a:pt x="1" y="32"/>
                    <a:pt x="6" y="21"/>
                    <a:pt x="17" y="12"/>
                  </a:cubicBezTo>
                  <a:cubicBezTo>
                    <a:pt x="27" y="4"/>
                    <a:pt x="41" y="0"/>
                    <a:pt x="58" y="0"/>
                  </a:cubicBezTo>
                  <a:cubicBezTo>
                    <a:pt x="71" y="0"/>
                    <a:pt x="87" y="4"/>
                    <a:pt x="107" y="12"/>
                  </a:cubicBezTo>
                  <a:lnTo>
                    <a:pt x="98" y="41"/>
                  </a:lnTo>
                  <a:cubicBezTo>
                    <a:pt x="85" y="31"/>
                    <a:pt x="73" y="27"/>
                    <a:pt x="60" y="27"/>
                  </a:cubicBezTo>
                  <a:cubicBezTo>
                    <a:pt x="53" y="27"/>
                    <a:pt x="47" y="28"/>
                    <a:pt x="42" y="32"/>
                  </a:cubicBezTo>
                  <a:cubicBezTo>
                    <a:pt x="37" y="35"/>
                    <a:pt x="34" y="40"/>
                    <a:pt x="34" y="45"/>
                  </a:cubicBezTo>
                  <a:cubicBezTo>
                    <a:pt x="34" y="56"/>
                    <a:pt x="40" y="65"/>
                    <a:pt x="53" y="71"/>
                  </a:cubicBezTo>
                  <a:lnTo>
                    <a:pt x="76" y="81"/>
                  </a:lnTo>
                  <a:cubicBezTo>
                    <a:pt x="89" y="87"/>
                    <a:pt x="99" y="94"/>
                    <a:pt x="105" y="102"/>
                  </a:cubicBezTo>
                  <a:cubicBezTo>
                    <a:pt x="112" y="110"/>
                    <a:pt x="115" y="120"/>
                    <a:pt x="115" y="132"/>
                  </a:cubicBezTo>
                  <a:cubicBezTo>
                    <a:pt x="115" y="148"/>
                    <a:pt x="109" y="160"/>
                    <a:pt x="98" y="169"/>
                  </a:cubicBezTo>
                  <a:cubicBezTo>
                    <a:pt x="87" y="178"/>
                    <a:pt x="72" y="183"/>
                    <a:pt x="52" y="183"/>
                  </a:cubicBezTo>
                  <a:cubicBezTo>
                    <a:pt x="34" y="183"/>
                    <a:pt x="16" y="178"/>
                    <a:pt x="0" y="16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90" name="Freeform 81"/>
            <p:cNvSpPr>
              <a:spLocks/>
            </p:cNvSpPr>
            <p:nvPr/>
          </p:nvSpPr>
          <p:spPr bwMode="auto">
            <a:xfrm>
              <a:off x="5204" y="3202"/>
              <a:ext cx="26" cy="53"/>
            </a:xfrm>
            <a:custGeom>
              <a:avLst/>
              <a:gdLst>
                <a:gd name="T0" fmla="*/ 20 w 112"/>
                <a:gd name="T1" fmla="*/ 73 h 228"/>
                <a:gd name="T2" fmla="*/ 0 w 112"/>
                <a:gd name="T3" fmla="*/ 73 h 228"/>
                <a:gd name="T4" fmla="*/ 0 w 112"/>
                <a:gd name="T5" fmla="*/ 49 h 228"/>
                <a:gd name="T6" fmla="*/ 20 w 112"/>
                <a:gd name="T7" fmla="*/ 49 h 228"/>
                <a:gd name="T8" fmla="*/ 20 w 112"/>
                <a:gd name="T9" fmla="*/ 12 h 228"/>
                <a:gd name="T10" fmla="*/ 52 w 112"/>
                <a:gd name="T11" fmla="*/ 0 h 228"/>
                <a:gd name="T12" fmla="*/ 52 w 112"/>
                <a:gd name="T13" fmla="*/ 49 h 228"/>
                <a:gd name="T14" fmla="*/ 100 w 112"/>
                <a:gd name="T15" fmla="*/ 49 h 228"/>
                <a:gd name="T16" fmla="*/ 100 w 112"/>
                <a:gd name="T17" fmla="*/ 73 h 228"/>
                <a:gd name="T18" fmla="*/ 52 w 112"/>
                <a:gd name="T19" fmla="*/ 73 h 228"/>
                <a:gd name="T20" fmla="*/ 52 w 112"/>
                <a:gd name="T21" fmla="*/ 161 h 228"/>
                <a:gd name="T22" fmla="*/ 59 w 112"/>
                <a:gd name="T23" fmla="*/ 192 h 228"/>
                <a:gd name="T24" fmla="*/ 83 w 112"/>
                <a:gd name="T25" fmla="*/ 201 h 228"/>
                <a:gd name="T26" fmla="*/ 108 w 112"/>
                <a:gd name="T27" fmla="*/ 195 h 228"/>
                <a:gd name="T28" fmla="*/ 112 w 112"/>
                <a:gd name="T29" fmla="*/ 223 h 228"/>
                <a:gd name="T30" fmla="*/ 70 w 112"/>
                <a:gd name="T31" fmla="*/ 228 h 228"/>
                <a:gd name="T32" fmla="*/ 35 w 112"/>
                <a:gd name="T33" fmla="*/ 212 h 228"/>
                <a:gd name="T34" fmla="*/ 20 w 112"/>
                <a:gd name="T35" fmla="*/ 173 h 228"/>
                <a:gd name="T36" fmla="*/ 20 w 112"/>
                <a:gd name="T37" fmla="*/ 7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2" h="228">
                  <a:moveTo>
                    <a:pt x="20" y="73"/>
                  </a:moveTo>
                  <a:lnTo>
                    <a:pt x="0" y="73"/>
                  </a:lnTo>
                  <a:lnTo>
                    <a:pt x="0" y="49"/>
                  </a:lnTo>
                  <a:lnTo>
                    <a:pt x="20" y="49"/>
                  </a:lnTo>
                  <a:lnTo>
                    <a:pt x="20" y="12"/>
                  </a:lnTo>
                  <a:lnTo>
                    <a:pt x="52" y="0"/>
                  </a:lnTo>
                  <a:lnTo>
                    <a:pt x="52" y="49"/>
                  </a:lnTo>
                  <a:lnTo>
                    <a:pt x="100" y="49"/>
                  </a:lnTo>
                  <a:lnTo>
                    <a:pt x="100" y="73"/>
                  </a:lnTo>
                  <a:lnTo>
                    <a:pt x="52" y="73"/>
                  </a:lnTo>
                  <a:lnTo>
                    <a:pt x="52" y="161"/>
                  </a:lnTo>
                  <a:cubicBezTo>
                    <a:pt x="52" y="175"/>
                    <a:pt x="54" y="186"/>
                    <a:pt x="59" y="192"/>
                  </a:cubicBezTo>
                  <a:cubicBezTo>
                    <a:pt x="64" y="198"/>
                    <a:pt x="72" y="201"/>
                    <a:pt x="83" y="201"/>
                  </a:cubicBezTo>
                  <a:cubicBezTo>
                    <a:pt x="91" y="201"/>
                    <a:pt x="99" y="199"/>
                    <a:pt x="108" y="195"/>
                  </a:cubicBezTo>
                  <a:lnTo>
                    <a:pt x="112" y="223"/>
                  </a:lnTo>
                  <a:cubicBezTo>
                    <a:pt x="100" y="226"/>
                    <a:pt x="85" y="228"/>
                    <a:pt x="70" y="228"/>
                  </a:cubicBezTo>
                  <a:cubicBezTo>
                    <a:pt x="56" y="228"/>
                    <a:pt x="44" y="223"/>
                    <a:pt x="35" y="212"/>
                  </a:cubicBezTo>
                  <a:cubicBezTo>
                    <a:pt x="25" y="202"/>
                    <a:pt x="20" y="189"/>
                    <a:pt x="20" y="173"/>
                  </a:cubicBezTo>
                  <a:lnTo>
                    <a:pt x="20"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91" name="Freeform 82"/>
            <p:cNvSpPr>
              <a:spLocks/>
            </p:cNvSpPr>
            <p:nvPr/>
          </p:nvSpPr>
          <p:spPr bwMode="auto">
            <a:xfrm>
              <a:off x="5236" y="3212"/>
              <a:ext cx="25" cy="42"/>
            </a:xfrm>
            <a:custGeom>
              <a:avLst/>
              <a:gdLst>
                <a:gd name="T0" fmla="*/ 93 w 106"/>
                <a:gd name="T1" fmla="*/ 34 h 179"/>
                <a:gd name="T2" fmla="*/ 72 w 106"/>
                <a:gd name="T3" fmla="*/ 27 h 179"/>
                <a:gd name="T4" fmla="*/ 43 w 106"/>
                <a:gd name="T5" fmla="*/ 42 h 179"/>
                <a:gd name="T6" fmla="*/ 31 w 106"/>
                <a:gd name="T7" fmla="*/ 79 h 179"/>
                <a:gd name="T8" fmla="*/ 31 w 106"/>
                <a:gd name="T9" fmla="*/ 179 h 179"/>
                <a:gd name="T10" fmla="*/ 0 w 106"/>
                <a:gd name="T11" fmla="*/ 179 h 179"/>
                <a:gd name="T12" fmla="*/ 0 w 106"/>
                <a:gd name="T13" fmla="*/ 4 h 179"/>
                <a:gd name="T14" fmla="*/ 31 w 106"/>
                <a:gd name="T15" fmla="*/ 4 h 179"/>
                <a:gd name="T16" fmla="*/ 31 w 106"/>
                <a:gd name="T17" fmla="*/ 32 h 179"/>
                <a:gd name="T18" fmla="*/ 81 w 106"/>
                <a:gd name="T19" fmla="*/ 0 h 179"/>
                <a:gd name="T20" fmla="*/ 106 w 106"/>
                <a:gd name="T21" fmla="*/ 3 h 179"/>
                <a:gd name="T22" fmla="*/ 93 w 106"/>
                <a:gd name="T23" fmla="*/ 3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79">
                  <a:moveTo>
                    <a:pt x="93" y="34"/>
                  </a:moveTo>
                  <a:cubicBezTo>
                    <a:pt x="86" y="29"/>
                    <a:pt x="79" y="27"/>
                    <a:pt x="72" y="27"/>
                  </a:cubicBezTo>
                  <a:cubicBezTo>
                    <a:pt x="61" y="27"/>
                    <a:pt x="51" y="32"/>
                    <a:pt x="43" y="42"/>
                  </a:cubicBezTo>
                  <a:cubicBezTo>
                    <a:pt x="35" y="52"/>
                    <a:pt x="31" y="64"/>
                    <a:pt x="31" y="79"/>
                  </a:cubicBezTo>
                  <a:lnTo>
                    <a:pt x="31" y="179"/>
                  </a:lnTo>
                  <a:lnTo>
                    <a:pt x="0" y="179"/>
                  </a:lnTo>
                  <a:lnTo>
                    <a:pt x="0" y="4"/>
                  </a:lnTo>
                  <a:lnTo>
                    <a:pt x="31" y="4"/>
                  </a:lnTo>
                  <a:lnTo>
                    <a:pt x="31" y="32"/>
                  </a:lnTo>
                  <a:cubicBezTo>
                    <a:pt x="42" y="11"/>
                    <a:pt x="59" y="0"/>
                    <a:pt x="81" y="0"/>
                  </a:cubicBezTo>
                  <a:cubicBezTo>
                    <a:pt x="87" y="0"/>
                    <a:pt x="95" y="1"/>
                    <a:pt x="106" y="3"/>
                  </a:cubicBezTo>
                  <a:lnTo>
                    <a:pt x="93"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92" name="Freeform 83"/>
            <p:cNvSpPr>
              <a:spLocks/>
            </p:cNvSpPr>
            <p:nvPr/>
          </p:nvSpPr>
          <p:spPr bwMode="auto">
            <a:xfrm>
              <a:off x="5264" y="3213"/>
              <a:ext cx="33" cy="42"/>
            </a:xfrm>
            <a:custGeom>
              <a:avLst/>
              <a:gdLst>
                <a:gd name="T0" fmla="*/ 31 w 143"/>
                <a:gd name="T1" fmla="*/ 0 h 179"/>
                <a:gd name="T2" fmla="*/ 31 w 143"/>
                <a:gd name="T3" fmla="*/ 112 h 179"/>
                <a:gd name="T4" fmla="*/ 66 w 143"/>
                <a:gd name="T5" fmla="*/ 152 h 179"/>
                <a:gd name="T6" fmla="*/ 94 w 143"/>
                <a:gd name="T7" fmla="*/ 144 h 179"/>
                <a:gd name="T8" fmla="*/ 111 w 143"/>
                <a:gd name="T9" fmla="*/ 123 h 179"/>
                <a:gd name="T10" fmla="*/ 111 w 143"/>
                <a:gd name="T11" fmla="*/ 0 h 179"/>
                <a:gd name="T12" fmla="*/ 143 w 143"/>
                <a:gd name="T13" fmla="*/ 0 h 179"/>
                <a:gd name="T14" fmla="*/ 143 w 143"/>
                <a:gd name="T15" fmla="*/ 175 h 179"/>
                <a:gd name="T16" fmla="*/ 111 w 143"/>
                <a:gd name="T17" fmla="*/ 175 h 179"/>
                <a:gd name="T18" fmla="*/ 111 w 143"/>
                <a:gd name="T19" fmla="*/ 151 h 179"/>
                <a:gd name="T20" fmla="*/ 90 w 143"/>
                <a:gd name="T21" fmla="*/ 170 h 179"/>
                <a:gd name="T22" fmla="*/ 59 w 143"/>
                <a:gd name="T23" fmla="*/ 179 h 179"/>
                <a:gd name="T24" fmla="*/ 15 w 143"/>
                <a:gd name="T25" fmla="*/ 162 h 179"/>
                <a:gd name="T26" fmla="*/ 0 w 143"/>
                <a:gd name="T27" fmla="*/ 115 h 179"/>
                <a:gd name="T28" fmla="*/ 0 w 143"/>
                <a:gd name="T29" fmla="*/ 0 h 179"/>
                <a:gd name="T30" fmla="*/ 31 w 143"/>
                <a:gd name="T3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179">
                  <a:moveTo>
                    <a:pt x="31" y="0"/>
                  </a:moveTo>
                  <a:lnTo>
                    <a:pt x="31" y="112"/>
                  </a:lnTo>
                  <a:cubicBezTo>
                    <a:pt x="31" y="139"/>
                    <a:pt x="43" y="152"/>
                    <a:pt x="66" y="152"/>
                  </a:cubicBezTo>
                  <a:cubicBezTo>
                    <a:pt x="76" y="152"/>
                    <a:pt x="86" y="149"/>
                    <a:pt x="94" y="144"/>
                  </a:cubicBezTo>
                  <a:cubicBezTo>
                    <a:pt x="103" y="138"/>
                    <a:pt x="109" y="131"/>
                    <a:pt x="111" y="123"/>
                  </a:cubicBezTo>
                  <a:lnTo>
                    <a:pt x="111" y="0"/>
                  </a:lnTo>
                  <a:lnTo>
                    <a:pt x="143" y="0"/>
                  </a:lnTo>
                  <a:lnTo>
                    <a:pt x="143" y="175"/>
                  </a:lnTo>
                  <a:lnTo>
                    <a:pt x="111" y="175"/>
                  </a:lnTo>
                  <a:lnTo>
                    <a:pt x="111" y="151"/>
                  </a:lnTo>
                  <a:cubicBezTo>
                    <a:pt x="108" y="158"/>
                    <a:pt x="101" y="164"/>
                    <a:pt x="90" y="170"/>
                  </a:cubicBezTo>
                  <a:cubicBezTo>
                    <a:pt x="80" y="176"/>
                    <a:pt x="69" y="179"/>
                    <a:pt x="59" y="179"/>
                  </a:cubicBezTo>
                  <a:cubicBezTo>
                    <a:pt x="40" y="179"/>
                    <a:pt x="25" y="173"/>
                    <a:pt x="15" y="162"/>
                  </a:cubicBezTo>
                  <a:cubicBezTo>
                    <a:pt x="5" y="151"/>
                    <a:pt x="0" y="135"/>
                    <a:pt x="0" y="115"/>
                  </a:cubicBezTo>
                  <a:lnTo>
                    <a:pt x="0" y="0"/>
                  </a:lnTo>
                  <a:lnTo>
                    <a:pt x="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93" name="Freeform 84"/>
            <p:cNvSpPr>
              <a:spLocks/>
            </p:cNvSpPr>
            <p:nvPr/>
          </p:nvSpPr>
          <p:spPr bwMode="auto">
            <a:xfrm>
              <a:off x="5305" y="3196"/>
              <a:ext cx="34" cy="58"/>
            </a:xfrm>
            <a:custGeom>
              <a:avLst/>
              <a:gdLst>
                <a:gd name="T0" fmla="*/ 113 w 147"/>
                <a:gd name="T1" fmla="*/ 248 h 248"/>
                <a:gd name="T2" fmla="*/ 58 w 147"/>
                <a:gd name="T3" fmla="*/ 160 h 248"/>
                <a:gd name="T4" fmla="*/ 31 w 147"/>
                <a:gd name="T5" fmla="*/ 189 h 248"/>
                <a:gd name="T6" fmla="*/ 31 w 147"/>
                <a:gd name="T7" fmla="*/ 248 h 248"/>
                <a:gd name="T8" fmla="*/ 0 w 147"/>
                <a:gd name="T9" fmla="*/ 248 h 248"/>
                <a:gd name="T10" fmla="*/ 0 w 147"/>
                <a:gd name="T11" fmla="*/ 0 h 248"/>
                <a:gd name="T12" fmla="*/ 31 w 147"/>
                <a:gd name="T13" fmla="*/ 0 h 248"/>
                <a:gd name="T14" fmla="*/ 31 w 147"/>
                <a:gd name="T15" fmla="*/ 154 h 248"/>
                <a:gd name="T16" fmla="*/ 98 w 147"/>
                <a:gd name="T17" fmla="*/ 73 h 248"/>
                <a:gd name="T18" fmla="*/ 135 w 147"/>
                <a:gd name="T19" fmla="*/ 73 h 248"/>
                <a:gd name="T20" fmla="*/ 78 w 147"/>
                <a:gd name="T21" fmla="*/ 139 h 248"/>
                <a:gd name="T22" fmla="*/ 147 w 147"/>
                <a:gd name="T23" fmla="*/ 248 h 248"/>
                <a:gd name="T24" fmla="*/ 113 w 147"/>
                <a:gd name="T25"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248">
                  <a:moveTo>
                    <a:pt x="113" y="248"/>
                  </a:moveTo>
                  <a:lnTo>
                    <a:pt x="58" y="160"/>
                  </a:lnTo>
                  <a:lnTo>
                    <a:pt x="31" y="189"/>
                  </a:lnTo>
                  <a:lnTo>
                    <a:pt x="31" y="248"/>
                  </a:lnTo>
                  <a:lnTo>
                    <a:pt x="0" y="248"/>
                  </a:lnTo>
                  <a:lnTo>
                    <a:pt x="0" y="0"/>
                  </a:lnTo>
                  <a:lnTo>
                    <a:pt x="31" y="0"/>
                  </a:lnTo>
                  <a:lnTo>
                    <a:pt x="31" y="154"/>
                  </a:lnTo>
                  <a:lnTo>
                    <a:pt x="98" y="73"/>
                  </a:lnTo>
                  <a:lnTo>
                    <a:pt x="135" y="73"/>
                  </a:lnTo>
                  <a:lnTo>
                    <a:pt x="78" y="139"/>
                  </a:lnTo>
                  <a:lnTo>
                    <a:pt x="147" y="248"/>
                  </a:lnTo>
                  <a:lnTo>
                    <a:pt x="113" y="2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94" name="Freeform 85"/>
            <p:cNvSpPr>
              <a:spLocks/>
            </p:cNvSpPr>
            <p:nvPr/>
          </p:nvSpPr>
          <p:spPr bwMode="auto">
            <a:xfrm>
              <a:off x="5341" y="3202"/>
              <a:ext cx="25" cy="53"/>
            </a:xfrm>
            <a:custGeom>
              <a:avLst/>
              <a:gdLst>
                <a:gd name="T0" fmla="*/ 20 w 112"/>
                <a:gd name="T1" fmla="*/ 73 h 228"/>
                <a:gd name="T2" fmla="*/ 0 w 112"/>
                <a:gd name="T3" fmla="*/ 73 h 228"/>
                <a:gd name="T4" fmla="*/ 0 w 112"/>
                <a:gd name="T5" fmla="*/ 49 h 228"/>
                <a:gd name="T6" fmla="*/ 20 w 112"/>
                <a:gd name="T7" fmla="*/ 49 h 228"/>
                <a:gd name="T8" fmla="*/ 20 w 112"/>
                <a:gd name="T9" fmla="*/ 12 h 228"/>
                <a:gd name="T10" fmla="*/ 51 w 112"/>
                <a:gd name="T11" fmla="*/ 0 h 228"/>
                <a:gd name="T12" fmla="*/ 51 w 112"/>
                <a:gd name="T13" fmla="*/ 49 h 228"/>
                <a:gd name="T14" fmla="*/ 99 w 112"/>
                <a:gd name="T15" fmla="*/ 49 h 228"/>
                <a:gd name="T16" fmla="*/ 99 w 112"/>
                <a:gd name="T17" fmla="*/ 73 h 228"/>
                <a:gd name="T18" fmla="*/ 51 w 112"/>
                <a:gd name="T19" fmla="*/ 73 h 228"/>
                <a:gd name="T20" fmla="*/ 51 w 112"/>
                <a:gd name="T21" fmla="*/ 161 h 228"/>
                <a:gd name="T22" fmla="*/ 59 w 112"/>
                <a:gd name="T23" fmla="*/ 192 h 228"/>
                <a:gd name="T24" fmla="*/ 83 w 112"/>
                <a:gd name="T25" fmla="*/ 201 h 228"/>
                <a:gd name="T26" fmla="*/ 107 w 112"/>
                <a:gd name="T27" fmla="*/ 195 h 228"/>
                <a:gd name="T28" fmla="*/ 112 w 112"/>
                <a:gd name="T29" fmla="*/ 223 h 228"/>
                <a:gd name="T30" fmla="*/ 70 w 112"/>
                <a:gd name="T31" fmla="*/ 228 h 228"/>
                <a:gd name="T32" fmla="*/ 34 w 112"/>
                <a:gd name="T33" fmla="*/ 212 h 228"/>
                <a:gd name="T34" fmla="*/ 20 w 112"/>
                <a:gd name="T35" fmla="*/ 173 h 228"/>
                <a:gd name="T36" fmla="*/ 20 w 112"/>
                <a:gd name="T37" fmla="*/ 7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2" h="228">
                  <a:moveTo>
                    <a:pt x="20" y="73"/>
                  </a:moveTo>
                  <a:lnTo>
                    <a:pt x="0" y="73"/>
                  </a:lnTo>
                  <a:lnTo>
                    <a:pt x="0" y="49"/>
                  </a:lnTo>
                  <a:lnTo>
                    <a:pt x="20" y="49"/>
                  </a:lnTo>
                  <a:lnTo>
                    <a:pt x="20" y="12"/>
                  </a:lnTo>
                  <a:lnTo>
                    <a:pt x="51" y="0"/>
                  </a:lnTo>
                  <a:lnTo>
                    <a:pt x="51" y="49"/>
                  </a:lnTo>
                  <a:lnTo>
                    <a:pt x="99" y="49"/>
                  </a:lnTo>
                  <a:lnTo>
                    <a:pt x="99" y="73"/>
                  </a:lnTo>
                  <a:lnTo>
                    <a:pt x="51" y="73"/>
                  </a:lnTo>
                  <a:lnTo>
                    <a:pt x="51" y="161"/>
                  </a:lnTo>
                  <a:cubicBezTo>
                    <a:pt x="51" y="175"/>
                    <a:pt x="54" y="186"/>
                    <a:pt x="59" y="192"/>
                  </a:cubicBezTo>
                  <a:cubicBezTo>
                    <a:pt x="64" y="198"/>
                    <a:pt x="72" y="201"/>
                    <a:pt x="83" y="201"/>
                  </a:cubicBezTo>
                  <a:cubicBezTo>
                    <a:pt x="91" y="201"/>
                    <a:pt x="99" y="199"/>
                    <a:pt x="107" y="195"/>
                  </a:cubicBezTo>
                  <a:lnTo>
                    <a:pt x="112" y="223"/>
                  </a:lnTo>
                  <a:cubicBezTo>
                    <a:pt x="99" y="226"/>
                    <a:pt x="85" y="228"/>
                    <a:pt x="70" y="228"/>
                  </a:cubicBezTo>
                  <a:cubicBezTo>
                    <a:pt x="56" y="228"/>
                    <a:pt x="44" y="223"/>
                    <a:pt x="34" y="212"/>
                  </a:cubicBezTo>
                  <a:cubicBezTo>
                    <a:pt x="25" y="202"/>
                    <a:pt x="20" y="189"/>
                    <a:pt x="20" y="173"/>
                  </a:cubicBezTo>
                  <a:lnTo>
                    <a:pt x="20"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95" name="Freeform 86"/>
            <p:cNvSpPr>
              <a:spLocks/>
            </p:cNvSpPr>
            <p:nvPr/>
          </p:nvSpPr>
          <p:spPr bwMode="auto">
            <a:xfrm>
              <a:off x="5372" y="3213"/>
              <a:ext cx="33" cy="42"/>
            </a:xfrm>
            <a:custGeom>
              <a:avLst/>
              <a:gdLst>
                <a:gd name="T0" fmla="*/ 31 w 143"/>
                <a:gd name="T1" fmla="*/ 0 h 179"/>
                <a:gd name="T2" fmla="*/ 31 w 143"/>
                <a:gd name="T3" fmla="*/ 112 h 179"/>
                <a:gd name="T4" fmla="*/ 67 w 143"/>
                <a:gd name="T5" fmla="*/ 152 h 179"/>
                <a:gd name="T6" fmla="*/ 95 w 143"/>
                <a:gd name="T7" fmla="*/ 144 h 179"/>
                <a:gd name="T8" fmla="*/ 112 w 143"/>
                <a:gd name="T9" fmla="*/ 123 h 179"/>
                <a:gd name="T10" fmla="*/ 112 w 143"/>
                <a:gd name="T11" fmla="*/ 0 h 179"/>
                <a:gd name="T12" fmla="*/ 143 w 143"/>
                <a:gd name="T13" fmla="*/ 0 h 179"/>
                <a:gd name="T14" fmla="*/ 143 w 143"/>
                <a:gd name="T15" fmla="*/ 175 h 179"/>
                <a:gd name="T16" fmla="*/ 112 w 143"/>
                <a:gd name="T17" fmla="*/ 175 h 179"/>
                <a:gd name="T18" fmla="*/ 112 w 143"/>
                <a:gd name="T19" fmla="*/ 151 h 179"/>
                <a:gd name="T20" fmla="*/ 91 w 143"/>
                <a:gd name="T21" fmla="*/ 170 h 179"/>
                <a:gd name="T22" fmla="*/ 60 w 143"/>
                <a:gd name="T23" fmla="*/ 179 h 179"/>
                <a:gd name="T24" fmla="*/ 15 w 143"/>
                <a:gd name="T25" fmla="*/ 162 h 179"/>
                <a:gd name="T26" fmla="*/ 0 w 143"/>
                <a:gd name="T27" fmla="*/ 115 h 179"/>
                <a:gd name="T28" fmla="*/ 0 w 143"/>
                <a:gd name="T29" fmla="*/ 0 h 179"/>
                <a:gd name="T30" fmla="*/ 31 w 143"/>
                <a:gd name="T3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179">
                  <a:moveTo>
                    <a:pt x="31" y="0"/>
                  </a:moveTo>
                  <a:lnTo>
                    <a:pt x="31" y="112"/>
                  </a:lnTo>
                  <a:cubicBezTo>
                    <a:pt x="31" y="139"/>
                    <a:pt x="43" y="152"/>
                    <a:pt x="67" y="152"/>
                  </a:cubicBezTo>
                  <a:cubicBezTo>
                    <a:pt x="77" y="152"/>
                    <a:pt x="86" y="149"/>
                    <a:pt x="95" y="144"/>
                  </a:cubicBezTo>
                  <a:cubicBezTo>
                    <a:pt x="103" y="138"/>
                    <a:pt x="109" y="131"/>
                    <a:pt x="112" y="123"/>
                  </a:cubicBezTo>
                  <a:lnTo>
                    <a:pt x="112" y="0"/>
                  </a:lnTo>
                  <a:lnTo>
                    <a:pt x="143" y="0"/>
                  </a:lnTo>
                  <a:lnTo>
                    <a:pt x="143" y="175"/>
                  </a:lnTo>
                  <a:lnTo>
                    <a:pt x="112" y="175"/>
                  </a:lnTo>
                  <a:lnTo>
                    <a:pt x="112" y="151"/>
                  </a:lnTo>
                  <a:cubicBezTo>
                    <a:pt x="108" y="158"/>
                    <a:pt x="101" y="164"/>
                    <a:pt x="91" y="170"/>
                  </a:cubicBezTo>
                  <a:cubicBezTo>
                    <a:pt x="80" y="176"/>
                    <a:pt x="70" y="179"/>
                    <a:pt x="60" y="179"/>
                  </a:cubicBezTo>
                  <a:cubicBezTo>
                    <a:pt x="40" y="179"/>
                    <a:pt x="26" y="173"/>
                    <a:pt x="15" y="162"/>
                  </a:cubicBezTo>
                  <a:cubicBezTo>
                    <a:pt x="5" y="151"/>
                    <a:pt x="0" y="135"/>
                    <a:pt x="0" y="115"/>
                  </a:cubicBezTo>
                  <a:lnTo>
                    <a:pt x="0" y="0"/>
                  </a:lnTo>
                  <a:lnTo>
                    <a:pt x="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96" name="Freeform 87"/>
            <p:cNvSpPr>
              <a:spLocks/>
            </p:cNvSpPr>
            <p:nvPr/>
          </p:nvSpPr>
          <p:spPr bwMode="auto">
            <a:xfrm>
              <a:off x="5413" y="3212"/>
              <a:ext cx="25" cy="42"/>
            </a:xfrm>
            <a:custGeom>
              <a:avLst/>
              <a:gdLst>
                <a:gd name="T0" fmla="*/ 94 w 107"/>
                <a:gd name="T1" fmla="*/ 34 h 179"/>
                <a:gd name="T2" fmla="*/ 73 w 107"/>
                <a:gd name="T3" fmla="*/ 27 h 179"/>
                <a:gd name="T4" fmla="*/ 44 w 107"/>
                <a:gd name="T5" fmla="*/ 42 h 179"/>
                <a:gd name="T6" fmla="*/ 32 w 107"/>
                <a:gd name="T7" fmla="*/ 79 h 179"/>
                <a:gd name="T8" fmla="*/ 32 w 107"/>
                <a:gd name="T9" fmla="*/ 179 h 179"/>
                <a:gd name="T10" fmla="*/ 0 w 107"/>
                <a:gd name="T11" fmla="*/ 179 h 179"/>
                <a:gd name="T12" fmla="*/ 0 w 107"/>
                <a:gd name="T13" fmla="*/ 4 h 179"/>
                <a:gd name="T14" fmla="*/ 32 w 107"/>
                <a:gd name="T15" fmla="*/ 4 h 179"/>
                <a:gd name="T16" fmla="*/ 32 w 107"/>
                <a:gd name="T17" fmla="*/ 32 h 179"/>
                <a:gd name="T18" fmla="*/ 82 w 107"/>
                <a:gd name="T19" fmla="*/ 0 h 179"/>
                <a:gd name="T20" fmla="*/ 107 w 107"/>
                <a:gd name="T21" fmla="*/ 3 h 179"/>
                <a:gd name="T22" fmla="*/ 94 w 107"/>
                <a:gd name="T23" fmla="*/ 3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79">
                  <a:moveTo>
                    <a:pt x="94" y="34"/>
                  </a:moveTo>
                  <a:cubicBezTo>
                    <a:pt x="87" y="29"/>
                    <a:pt x="80" y="27"/>
                    <a:pt x="73" y="27"/>
                  </a:cubicBezTo>
                  <a:cubicBezTo>
                    <a:pt x="62" y="27"/>
                    <a:pt x="52" y="32"/>
                    <a:pt x="44" y="42"/>
                  </a:cubicBezTo>
                  <a:cubicBezTo>
                    <a:pt x="36" y="52"/>
                    <a:pt x="32" y="64"/>
                    <a:pt x="32" y="79"/>
                  </a:cubicBezTo>
                  <a:lnTo>
                    <a:pt x="32" y="179"/>
                  </a:lnTo>
                  <a:lnTo>
                    <a:pt x="0" y="179"/>
                  </a:lnTo>
                  <a:lnTo>
                    <a:pt x="0" y="4"/>
                  </a:lnTo>
                  <a:lnTo>
                    <a:pt x="32" y="4"/>
                  </a:lnTo>
                  <a:lnTo>
                    <a:pt x="32" y="32"/>
                  </a:lnTo>
                  <a:cubicBezTo>
                    <a:pt x="43" y="11"/>
                    <a:pt x="60" y="0"/>
                    <a:pt x="82" y="0"/>
                  </a:cubicBezTo>
                  <a:cubicBezTo>
                    <a:pt x="88" y="0"/>
                    <a:pt x="96" y="1"/>
                    <a:pt x="107" y="3"/>
                  </a:cubicBezTo>
                  <a:lnTo>
                    <a:pt x="94"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97" name="Freeform 88"/>
            <p:cNvSpPr>
              <a:spLocks noEditPoints="1"/>
            </p:cNvSpPr>
            <p:nvPr/>
          </p:nvSpPr>
          <p:spPr bwMode="auto">
            <a:xfrm>
              <a:off x="5440" y="3192"/>
              <a:ext cx="34" cy="63"/>
            </a:xfrm>
            <a:custGeom>
              <a:avLst/>
              <a:gdLst>
                <a:gd name="T0" fmla="*/ 109 w 151"/>
                <a:gd name="T1" fmla="*/ 245 h 269"/>
                <a:gd name="T2" fmla="*/ 51 w 151"/>
                <a:gd name="T3" fmla="*/ 269 h 269"/>
                <a:gd name="T4" fmla="*/ 15 w 151"/>
                <a:gd name="T5" fmla="*/ 254 h 269"/>
                <a:gd name="T6" fmla="*/ 0 w 151"/>
                <a:gd name="T7" fmla="*/ 216 h 269"/>
                <a:gd name="T8" fmla="*/ 24 w 151"/>
                <a:gd name="T9" fmla="*/ 171 h 269"/>
                <a:gd name="T10" fmla="*/ 83 w 151"/>
                <a:gd name="T11" fmla="*/ 153 h 269"/>
                <a:gd name="T12" fmla="*/ 106 w 151"/>
                <a:gd name="T13" fmla="*/ 157 h 269"/>
                <a:gd name="T14" fmla="*/ 68 w 151"/>
                <a:gd name="T15" fmla="*/ 114 h 269"/>
                <a:gd name="T16" fmla="*/ 23 w 151"/>
                <a:gd name="T17" fmla="*/ 130 h 269"/>
                <a:gd name="T18" fmla="*/ 9 w 151"/>
                <a:gd name="T19" fmla="*/ 104 h 269"/>
                <a:gd name="T20" fmla="*/ 34 w 151"/>
                <a:gd name="T21" fmla="*/ 91 h 269"/>
                <a:gd name="T22" fmla="*/ 64 w 151"/>
                <a:gd name="T23" fmla="*/ 86 h 269"/>
                <a:gd name="T24" fmla="*/ 120 w 151"/>
                <a:gd name="T25" fmla="*/ 104 h 269"/>
                <a:gd name="T26" fmla="*/ 137 w 151"/>
                <a:gd name="T27" fmla="*/ 159 h 269"/>
                <a:gd name="T28" fmla="*/ 137 w 151"/>
                <a:gd name="T29" fmla="*/ 222 h 269"/>
                <a:gd name="T30" fmla="*/ 151 w 151"/>
                <a:gd name="T31" fmla="*/ 253 h 269"/>
                <a:gd name="T32" fmla="*/ 151 w 151"/>
                <a:gd name="T33" fmla="*/ 269 h 269"/>
                <a:gd name="T34" fmla="*/ 122 w 151"/>
                <a:gd name="T35" fmla="*/ 263 h 269"/>
                <a:gd name="T36" fmla="*/ 109 w 151"/>
                <a:gd name="T37" fmla="*/ 245 h 269"/>
                <a:gd name="T38" fmla="*/ 106 w 151"/>
                <a:gd name="T39" fmla="*/ 179 h 269"/>
                <a:gd name="T40" fmla="*/ 85 w 151"/>
                <a:gd name="T41" fmla="*/ 176 h 269"/>
                <a:gd name="T42" fmla="*/ 46 w 151"/>
                <a:gd name="T43" fmla="*/ 188 h 269"/>
                <a:gd name="T44" fmla="*/ 31 w 151"/>
                <a:gd name="T45" fmla="*/ 217 h 269"/>
                <a:gd name="T46" fmla="*/ 64 w 151"/>
                <a:gd name="T47" fmla="*/ 244 h 269"/>
                <a:gd name="T48" fmla="*/ 106 w 151"/>
                <a:gd name="T49" fmla="*/ 222 h 269"/>
                <a:gd name="T50" fmla="*/ 106 w 151"/>
                <a:gd name="T51" fmla="*/ 179 h 269"/>
                <a:gd name="T52" fmla="*/ 113 w 151"/>
                <a:gd name="T53" fmla="*/ 0 h 269"/>
                <a:gd name="T54" fmla="*/ 76 w 151"/>
                <a:gd name="T55" fmla="*/ 54 h 269"/>
                <a:gd name="T56" fmla="*/ 53 w 151"/>
                <a:gd name="T57" fmla="*/ 54 h 269"/>
                <a:gd name="T58" fmla="*/ 80 w 151"/>
                <a:gd name="T59" fmla="*/ 0 h 269"/>
                <a:gd name="T60" fmla="*/ 113 w 151"/>
                <a:gd name="T61"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1" h="269">
                  <a:moveTo>
                    <a:pt x="109" y="245"/>
                  </a:moveTo>
                  <a:cubicBezTo>
                    <a:pt x="96" y="261"/>
                    <a:pt x="77" y="269"/>
                    <a:pt x="51" y="269"/>
                  </a:cubicBezTo>
                  <a:cubicBezTo>
                    <a:pt x="37" y="269"/>
                    <a:pt x="26" y="264"/>
                    <a:pt x="15" y="254"/>
                  </a:cubicBezTo>
                  <a:cubicBezTo>
                    <a:pt x="5" y="244"/>
                    <a:pt x="0" y="231"/>
                    <a:pt x="0" y="216"/>
                  </a:cubicBezTo>
                  <a:cubicBezTo>
                    <a:pt x="0" y="199"/>
                    <a:pt x="8" y="183"/>
                    <a:pt x="24" y="171"/>
                  </a:cubicBezTo>
                  <a:cubicBezTo>
                    <a:pt x="39" y="159"/>
                    <a:pt x="59" y="153"/>
                    <a:pt x="83" y="153"/>
                  </a:cubicBezTo>
                  <a:cubicBezTo>
                    <a:pt x="90" y="153"/>
                    <a:pt x="97" y="154"/>
                    <a:pt x="106" y="157"/>
                  </a:cubicBezTo>
                  <a:cubicBezTo>
                    <a:pt x="106" y="128"/>
                    <a:pt x="93" y="114"/>
                    <a:pt x="68" y="114"/>
                  </a:cubicBezTo>
                  <a:cubicBezTo>
                    <a:pt x="48" y="114"/>
                    <a:pt x="33" y="119"/>
                    <a:pt x="23" y="130"/>
                  </a:cubicBezTo>
                  <a:lnTo>
                    <a:pt x="9" y="104"/>
                  </a:lnTo>
                  <a:cubicBezTo>
                    <a:pt x="15" y="99"/>
                    <a:pt x="24" y="95"/>
                    <a:pt x="34" y="91"/>
                  </a:cubicBezTo>
                  <a:cubicBezTo>
                    <a:pt x="44" y="88"/>
                    <a:pt x="54" y="86"/>
                    <a:pt x="64" y="86"/>
                  </a:cubicBezTo>
                  <a:cubicBezTo>
                    <a:pt x="89" y="86"/>
                    <a:pt x="108" y="92"/>
                    <a:pt x="120" y="104"/>
                  </a:cubicBezTo>
                  <a:cubicBezTo>
                    <a:pt x="131" y="115"/>
                    <a:pt x="137" y="134"/>
                    <a:pt x="137" y="159"/>
                  </a:cubicBezTo>
                  <a:lnTo>
                    <a:pt x="137" y="222"/>
                  </a:lnTo>
                  <a:cubicBezTo>
                    <a:pt x="137" y="238"/>
                    <a:pt x="141" y="248"/>
                    <a:pt x="151" y="253"/>
                  </a:cubicBezTo>
                  <a:lnTo>
                    <a:pt x="151" y="269"/>
                  </a:lnTo>
                  <a:cubicBezTo>
                    <a:pt x="138" y="269"/>
                    <a:pt x="128" y="267"/>
                    <a:pt x="122" y="263"/>
                  </a:cubicBezTo>
                  <a:cubicBezTo>
                    <a:pt x="116" y="260"/>
                    <a:pt x="111" y="254"/>
                    <a:pt x="109" y="245"/>
                  </a:cubicBezTo>
                  <a:close/>
                  <a:moveTo>
                    <a:pt x="106" y="179"/>
                  </a:moveTo>
                  <a:cubicBezTo>
                    <a:pt x="96" y="177"/>
                    <a:pt x="89" y="176"/>
                    <a:pt x="85" y="176"/>
                  </a:cubicBezTo>
                  <a:cubicBezTo>
                    <a:pt x="69" y="176"/>
                    <a:pt x="56" y="180"/>
                    <a:pt x="46" y="188"/>
                  </a:cubicBezTo>
                  <a:cubicBezTo>
                    <a:pt x="36" y="196"/>
                    <a:pt x="31" y="206"/>
                    <a:pt x="31" y="217"/>
                  </a:cubicBezTo>
                  <a:cubicBezTo>
                    <a:pt x="31" y="235"/>
                    <a:pt x="42" y="244"/>
                    <a:pt x="64" y="244"/>
                  </a:cubicBezTo>
                  <a:cubicBezTo>
                    <a:pt x="79" y="244"/>
                    <a:pt x="93" y="237"/>
                    <a:pt x="106" y="222"/>
                  </a:cubicBezTo>
                  <a:lnTo>
                    <a:pt x="106" y="179"/>
                  </a:lnTo>
                  <a:close/>
                  <a:moveTo>
                    <a:pt x="113" y="0"/>
                  </a:moveTo>
                  <a:lnTo>
                    <a:pt x="76" y="54"/>
                  </a:lnTo>
                  <a:lnTo>
                    <a:pt x="53" y="54"/>
                  </a:lnTo>
                  <a:lnTo>
                    <a:pt x="80" y="0"/>
                  </a:lnTo>
                  <a:lnTo>
                    <a:pt x="1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98" name="Freeform 89"/>
            <p:cNvSpPr>
              <a:spLocks/>
            </p:cNvSpPr>
            <p:nvPr/>
          </p:nvSpPr>
          <p:spPr bwMode="auto">
            <a:xfrm>
              <a:off x="5481" y="3196"/>
              <a:ext cx="14" cy="59"/>
            </a:xfrm>
            <a:custGeom>
              <a:avLst/>
              <a:gdLst>
                <a:gd name="T0" fmla="*/ 0 w 61"/>
                <a:gd name="T1" fmla="*/ 199 h 252"/>
                <a:gd name="T2" fmla="*/ 0 w 61"/>
                <a:gd name="T3" fmla="*/ 0 h 252"/>
                <a:gd name="T4" fmla="*/ 31 w 61"/>
                <a:gd name="T5" fmla="*/ 0 h 252"/>
                <a:gd name="T6" fmla="*/ 31 w 61"/>
                <a:gd name="T7" fmla="*/ 193 h 252"/>
                <a:gd name="T8" fmla="*/ 39 w 61"/>
                <a:gd name="T9" fmla="*/ 216 h 252"/>
                <a:gd name="T10" fmla="*/ 61 w 61"/>
                <a:gd name="T11" fmla="*/ 224 h 252"/>
                <a:gd name="T12" fmla="*/ 61 w 61"/>
                <a:gd name="T13" fmla="*/ 252 h 252"/>
                <a:gd name="T14" fmla="*/ 0 w 61"/>
                <a:gd name="T15" fmla="*/ 199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252">
                  <a:moveTo>
                    <a:pt x="0" y="199"/>
                  </a:moveTo>
                  <a:lnTo>
                    <a:pt x="0" y="0"/>
                  </a:lnTo>
                  <a:lnTo>
                    <a:pt x="31" y="0"/>
                  </a:lnTo>
                  <a:lnTo>
                    <a:pt x="31" y="193"/>
                  </a:lnTo>
                  <a:cubicBezTo>
                    <a:pt x="31" y="203"/>
                    <a:pt x="34" y="210"/>
                    <a:pt x="39" y="216"/>
                  </a:cubicBezTo>
                  <a:cubicBezTo>
                    <a:pt x="45" y="221"/>
                    <a:pt x="52" y="224"/>
                    <a:pt x="61" y="224"/>
                  </a:cubicBezTo>
                  <a:lnTo>
                    <a:pt x="61" y="252"/>
                  </a:lnTo>
                  <a:cubicBezTo>
                    <a:pt x="20" y="252"/>
                    <a:pt x="0" y="234"/>
                    <a:pt x="0" y="19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99" name="Freeform 90"/>
            <p:cNvSpPr>
              <a:spLocks/>
            </p:cNvSpPr>
            <p:nvPr/>
          </p:nvSpPr>
          <p:spPr bwMode="auto">
            <a:xfrm>
              <a:off x="5502" y="3212"/>
              <a:ext cx="32" cy="42"/>
            </a:xfrm>
            <a:custGeom>
              <a:avLst/>
              <a:gdLst>
                <a:gd name="T0" fmla="*/ 108 w 140"/>
                <a:gd name="T1" fmla="*/ 179 h 179"/>
                <a:gd name="T2" fmla="*/ 108 w 140"/>
                <a:gd name="T3" fmla="*/ 77 h 179"/>
                <a:gd name="T4" fmla="*/ 100 w 140"/>
                <a:gd name="T5" fmla="*/ 38 h 179"/>
                <a:gd name="T6" fmla="*/ 72 w 140"/>
                <a:gd name="T7" fmla="*/ 27 h 179"/>
                <a:gd name="T8" fmla="*/ 49 w 140"/>
                <a:gd name="T9" fmla="*/ 33 h 179"/>
                <a:gd name="T10" fmla="*/ 31 w 140"/>
                <a:gd name="T11" fmla="*/ 49 h 179"/>
                <a:gd name="T12" fmla="*/ 31 w 140"/>
                <a:gd name="T13" fmla="*/ 179 h 179"/>
                <a:gd name="T14" fmla="*/ 0 w 140"/>
                <a:gd name="T15" fmla="*/ 179 h 179"/>
                <a:gd name="T16" fmla="*/ 0 w 140"/>
                <a:gd name="T17" fmla="*/ 4 h 179"/>
                <a:gd name="T18" fmla="*/ 22 w 140"/>
                <a:gd name="T19" fmla="*/ 4 h 179"/>
                <a:gd name="T20" fmla="*/ 31 w 140"/>
                <a:gd name="T21" fmla="*/ 26 h 179"/>
                <a:gd name="T22" fmla="*/ 82 w 140"/>
                <a:gd name="T23" fmla="*/ 0 h 179"/>
                <a:gd name="T24" fmla="*/ 140 w 140"/>
                <a:gd name="T25" fmla="*/ 71 h 179"/>
                <a:gd name="T26" fmla="*/ 140 w 140"/>
                <a:gd name="T27" fmla="*/ 179 h 179"/>
                <a:gd name="T28" fmla="*/ 108 w 140"/>
                <a:gd name="T29"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179">
                  <a:moveTo>
                    <a:pt x="108" y="179"/>
                  </a:moveTo>
                  <a:lnTo>
                    <a:pt x="108" y="77"/>
                  </a:lnTo>
                  <a:cubicBezTo>
                    <a:pt x="108" y="58"/>
                    <a:pt x="106" y="45"/>
                    <a:pt x="100" y="38"/>
                  </a:cubicBezTo>
                  <a:cubicBezTo>
                    <a:pt x="94" y="30"/>
                    <a:pt x="85" y="27"/>
                    <a:pt x="72" y="27"/>
                  </a:cubicBezTo>
                  <a:cubicBezTo>
                    <a:pt x="65" y="27"/>
                    <a:pt x="57" y="29"/>
                    <a:pt x="49" y="33"/>
                  </a:cubicBezTo>
                  <a:cubicBezTo>
                    <a:pt x="42" y="37"/>
                    <a:pt x="36" y="43"/>
                    <a:pt x="31" y="49"/>
                  </a:cubicBezTo>
                  <a:lnTo>
                    <a:pt x="31" y="179"/>
                  </a:lnTo>
                  <a:lnTo>
                    <a:pt x="0" y="179"/>
                  </a:lnTo>
                  <a:lnTo>
                    <a:pt x="0" y="4"/>
                  </a:lnTo>
                  <a:lnTo>
                    <a:pt x="22" y="4"/>
                  </a:lnTo>
                  <a:lnTo>
                    <a:pt x="31" y="26"/>
                  </a:lnTo>
                  <a:cubicBezTo>
                    <a:pt x="42" y="9"/>
                    <a:pt x="59" y="0"/>
                    <a:pt x="82" y="0"/>
                  </a:cubicBezTo>
                  <a:cubicBezTo>
                    <a:pt x="120" y="0"/>
                    <a:pt x="140" y="24"/>
                    <a:pt x="140" y="71"/>
                  </a:cubicBezTo>
                  <a:lnTo>
                    <a:pt x="140" y="179"/>
                  </a:lnTo>
                  <a:lnTo>
                    <a:pt x="108" y="1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00" name="Freeform 91"/>
            <p:cNvSpPr>
              <a:spLocks noEditPoints="1"/>
            </p:cNvSpPr>
            <p:nvPr/>
          </p:nvSpPr>
          <p:spPr bwMode="auto">
            <a:xfrm>
              <a:off x="5541" y="3192"/>
              <a:ext cx="17" cy="62"/>
            </a:xfrm>
            <a:custGeom>
              <a:avLst/>
              <a:gdLst>
                <a:gd name="T0" fmla="*/ 25 w 76"/>
                <a:gd name="T1" fmla="*/ 265 h 265"/>
                <a:gd name="T2" fmla="*/ 25 w 76"/>
                <a:gd name="T3" fmla="*/ 116 h 265"/>
                <a:gd name="T4" fmla="*/ 0 w 76"/>
                <a:gd name="T5" fmla="*/ 116 h 265"/>
                <a:gd name="T6" fmla="*/ 0 w 76"/>
                <a:gd name="T7" fmla="*/ 90 h 265"/>
                <a:gd name="T8" fmla="*/ 56 w 76"/>
                <a:gd name="T9" fmla="*/ 90 h 265"/>
                <a:gd name="T10" fmla="*/ 56 w 76"/>
                <a:gd name="T11" fmla="*/ 265 h 265"/>
                <a:gd name="T12" fmla="*/ 25 w 76"/>
                <a:gd name="T13" fmla="*/ 265 h 265"/>
                <a:gd name="T14" fmla="*/ 76 w 76"/>
                <a:gd name="T15" fmla="*/ 0 h 265"/>
                <a:gd name="T16" fmla="*/ 39 w 76"/>
                <a:gd name="T17" fmla="*/ 54 h 265"/>
                <a:gd name="T18" fmla="*/ 16 w 76"/>
                <a:gd name="T19" fmla="*/ 54 h 265"/>
                <a:gd name="T20" fmla="*/ 44 w 76"/>
                <a:gd name="T21" fmla="*/ 0 h 265"/>
                <a:gd name="T22" fmla="*/ 76 w 76"/>
                <a:gd name="T23"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265">
                  <a:moveTo>
                    <a:pt x="25" y="265"/>
                  </a:moveTo>
                  <a:lnTo>
                    <a:pt x="25" y="116"/>
                  </a:lnTo>
                  <a:lnTo>
                    <a:pt x="0" y="116"/>
                  </a:lnTo>
                  <a:lnTo>
                    <a:pt x="0" y="90"/>
                  </a:lnTo>
                  <a:lnTo>
                    <a:pt x="56" y="90"/>
                  </a:lnTo>
                  <a:lnTo>
                    <a:pt x="56" y="265"/>
                  </a:lnTo>
                  <a:lnTo>
                    <a:pt x="25" y="265"/>
                  </a:lnTo>
                  <a:close/>
                  <a:moveTo>
                    <a:pt x="76" y="0"/>
                  </a:moveTo>
                  <a:lnTo>
                    <a:pt x="39" y="54"/>
                  </a:lnTo>
                  <a:lnTo>
                    <a:pt x="16" y="54"/>
                  </a:lnTo>
                  <a:lnTo>
                    <a:pt x="44" y="0"/>
                  </a:lnTo>
                  <a:lnTo>
                    <a:pt x="7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01" name="Freeform 92"/>
            <p:cNvSpPr>
              <a:spLocks noEditPoints="1"/>
            </p:cNvSpPr>
            <p:nvPr/>
          </p:nvSpPr>
          <p:spPr bwMode="auto">
            <a:xfrm>
              <a:off x="5585" y="3212"/>
              <a:ext cx="35" cy="43"/>
            </a:xfrm>
            <a:custGeom>
              <a:avLst/>
              <a:gdLst>
                <a:gd name="T0" fmla="*/ 109 w 151"/>
                <a:gd name="T1" fmla="*/ 159 h 183"/>
                <a:gd name="T2" fmla="*/ 51 w 151"/>
                <a:gd name="T3" fmla="*/ 183 h 183"/>
                <a:gd name="T4" fmla="*/ 15 w 151"/>
                <a:gd name="T5" fmla="*/ 168 h 183"/>
                <a:gd name="T6" fmla="*/ 0 w 151"/>
                <a:gd name="T7" fmla="*/ 130 h 183"/>
                <a:gd name="T8" fmla="*/ 24 w 151"/>
                <a:gd name="T9" fmla="*/ 85 h 183"/>
                <a:gd name="T10" fmla="*/ 83 w 151"/>
                <a:gd name="T11" fmla="*/ 67 h 183"/>
                <a:gd name="T12" fmla="*/ 106 w 151"/>
                <a:gd name="T13" fmla="*/ 71 h 183"/>
                <a:gd name="T14" fmla="*/ 68 w 151"/>
                <a:gd name="T15" fmla="*/ 28 h 183"/>
                <a:gd name="T16" fmla="*/ 23 w 151"/>
                <a:gd name="T17" fmla="*/ 44 h 183"/>
                <a:gd name="T18" fmla="*/ 9 w 151"/>
                <a:gd name="T19" fmla="*/ 18 h 183"/>
                <a:gd name="T20" fmla="*/ 34 w 151"/>
                <a:gd name="T21" fmla="*/ 5 h 183"/>
                <a:gd name="T22" fmla="*/ 64 w 151"/>
                <a:gd name="T23" fmla="*/ 0 h 183"/>
                <a:gd name="T24" fmla="*/ 120 w 151"/>
                <a:gd name="T25" fmla="*/ 18 h 183"/>
                <a:gd name="T26" fmla="*/ 137 w 151"/>
                <a:gd name="T27" fmla="*/ 73 h 183"/>
                <a:gd name="T28" fmla="*/ 137 w 151"/>
                <a:gd name="T29" fmla="*/ 136 h 183"/>
                <a:gd name="T30" fmla="*/ 151 w 151"/>
                <a:gd name="T31" fmla="*/ 167 h 183"/>
                <a:gd name="T32" fmla="*/ 151 w 151"/>
                <a:gd name="T33" fmla="*/ 183 h 183"/>
                <a:gd name="T34" fmla="*/ 122 w 151"/>
                <a:gd name="T35" fmla="*/ 177 h 183"/>
                <a:gd name="T36" fmla="*/ 109 w 151"/>
                <a:gd name="T37" fmla="*/ 159 h 183"/>
                <a:gd name="T38" fmla="*/ 106 w 151"/>
                <a:gd name="T39" fmla="*/ 93 h 183"/>
                <a:gd name="T40" fmla="*/ 85 w 151"/>
                <a:gd name="T41" fmla="*/ 90 h 183"/>
                <a:gd name="T42" fmla="*/ 46 w 151"/>
                <a:gd name="T43" fmla="*/ 102 h 183"/>
                <a:gd name="T44" fmla="*/ 31 w 151"/>
                <a:gd name="T45" fmla="*/ 131 h 183"/>
                <a:gd name="T46" fmla="*/ 64 w 151"/>
                <a:gd name="T47" fmla="*/ 158 h 183"/>
                <a:gd name="T48" fmla="*/ 106 w 151"/>
                <a:gd name="T49" fmla="*/ 136 h 183"/>
                <a:gd name="T50" fmla="*/ 106 w 151"/>
                <a:gd name="T51" fmla="*/ 9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1" h="183">
                  <a:moveTo>
                    <a:pt x="109" y="159"/>
                  </a:moveTo>
                  <a:cubicBezTo>
                    <a:pt x="96" y="175"/>
                    <a:pt x="77" y="183"/>
                    <a:pt x="51" y="183"/>
                  </a:cubicBezTo>
                  <a:cubicBezTo>
                    <a:pt x="38" y="183"/>
                    <a:pt x="26" y="178"/>
                    <a:pt x="15" y="168"/>
                  </a:cubicBezTo>
                  <a:cubicBezTo>
                    <a:pt x="5" y="158"/>
                    <a:pt x="0" y="145"/>
                    <a:pt x="0" y="130"/>
                  </a:cubicBezTo>
                  <a:cubicBezTo>
                    <a:pt x="0" y="113"/>
                    <a:pt x="8" y="97"/>
                    <a:pt x="24" y="85"/>
                  </a:cubicBezTo>
                  <a:cubicBezTo>
                    <a:pt x="39" y="73"/>
                    <a:pt x="59" y="67"/>
                    <a:pt x="83" y="67"/>
                  </a:cubicBezTo>
                  <a:cubicBezTo>
                    <a:pt x="90" y="67"/>
                    <a:pt x="97" y="68"/>
                    <a:pt x="106" y="71"/>
                  </a:cubicBezTo>
                  <a:cubicBezTo>
                    <a:pt x="106" y="42"/>
                    <a:pt x="93" y="28"/>
                    <a:pt x="68" y="28"/>
                  </a:cubicBezTo>
                  <a:cubicBezTo>
                    <a:pt x="48" y="28"/>
                    <a:pt x="33" y="33"/>
                    <a:pt x="23" y="44"/>
                  </a:cubicBezTo>
                  <a:lnTo>
                    <a:pt x="9" y="18"/>
                  </a:lnTo>
                  <a:cubicBezTo>
                    <a:pt x="15" y="13"/>
                    <a:pt x="24" y="9"/>
                    <a:pt x="34" y="5"/>
                  </a:cubicBezTo>
                  <a:cubicBezTo>
                    <a:pt x="44" y="2"/>
                    <a:pt x="54" y="0"/>
                    <a:pt x="64" y="0"/>
                  </a:cubicBezTo>
                  <a:cubicBezTo>
                    <a:pt x="89" y="0"/>
                    <a:pt x="108" y="6"/>
                    <a:pt x="120" y="18"/>
                  </a:cubicBezTo>
                  <a:cubicBezTo>
                    <a:pt x="131" y="29"/>
                    <a:pt x="137" y="48"/>
                    <a:pt x="137" y="73"/>
                  </a:cubicBezTo>
                  <a:lnTo>
                    <a:pt x="137" y="136"/>
                  </a:lnTo>
                  <a:cubicBezTo>
                    <a:pt x="137" y="152"/>
                    <a:pt x="141" y="162"/>
                    <a:pt x="151" y="167"/>
                  </a:cubicBezTo>
                  <a:lnTo>
                    <a:pt x="151" y="183"/>
                  </a:lnTo>
                  <a:cubicBezTo>
                    <a:pt x="138" y="183"/>
                    <a:pt x="128" y="181"/>
                    <a:pt x="122" y="177"/>
                  </a:cubicBezTo>
                  <a:cubicBezTo>
                    <a:pt x="116" y="174"/>
                    <a:pt x="111" y="168"/>
                    <a:pt x="109" y="159"/>
                  </a:cubicBezTo>
                  <a:close/>
                  <a:moveTo>
                    <a:pt x="106" y="93"/>
                  </a:moveTo>
                  <a:cubicBezTo>
                    <a:pt x="96" y="91"/>
                    <a:pt x="89" y="90"/>
                    <a:pt x="85" y="90"/>
                  </a:cubicBezTo>
                  <a:cubicBezTo>
                    <a:pt x="69" y="90"/>
                    <a:pt x="56" y="94"/>
                    <a:pt x="46" y="102"/>
                  </a:cubicBezTo>
                  <a:cubicBezTo>
                    <a:pt x="36" y="110"/>
                    <a:pt x="31" y="120"/>
                    <a:pt x="31" y="131"/>
                  </a:cubicBezTo>
                  <a:cubicBezTo>
                    <a:pt x="31" y="149"/>
                    <a:pt x="42" y="158"/>
                    <a:pt x="64" y="158"/>
                  </a:cubicBezTo>
                  <a:cubicBezTo>
                    <a:pt x="80" y="158"/>
                    <a:pt x="94" y="151"/>
                    <a:pt x="106" y="136"/>
                  </a:cubicBezTo>
                  <a:lnTo>
                    <a:pt x="106" y="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02" name="Freeform 93"/>
            <p:cNvSpPr>
              <a:spLocks noEditPoints="1"/>
            </p:cNvSpPr>
            <p:nvPr/>
          </p:nvSpPr>
          <p:spPr bwMode="auto">
            <a:xfrm>
              <a:off x="5648" y="3198"/>
              <a:ext cx="13" cy="56"/>
            </a:xfrm>
            <a:custGeom>
              <a:avLst/>
              <a:gdLst>
                <a:gd name="T0" fmla="*/ 41 w 60"/>
                <a:gd name="T1" fmla="*/ 0 h 242"/>
                <a:gd name="T2" fmla="*/ 55 w 60"/>
                <a:gd name="T3" fmla="*/ 6 h 242"/>
                <a:gd name="T4" fmla="*/ 60 w 60"/>
                <a:gd name="T5" fmla="*/ 19 h 242"/>
                <a:gd name="T6" fmla="*/ 55 w 60"/>
                <a:gd name="T7" fmla="*/ 33 h 242"/>
                <a:gd name="T8" fmla="*/ 41 w 60"/>
                <a:gd name="T9" fmla="*/ 39 h 242"/>
                <a:gd name="T10" fmla="*/ 27 w 60"/>
                <a:gd name="T11" fmla="*/ 33 h 242"/>
                <a:gd name="T12" fmla="*/ 22 w 60"/>
                <a:gd name="T13" fmla="*/ 19 h 242"/>
                <a:gd name="T14" fmla="*/ 27 w 60"/>
                <a:gd name="T15" fmla="*/ 6 h 242"/>
                <a:gd name="T16" fmla="*/ 41 w 60"/>
                <a:gd name="T17" fmla="*/ 0 h 242"/>
                <a:gd name="T18" fmla="*/ 24 w 60"/>
                <a:gd name="T19" fmla="*/ 242 h 242"/>
                <a:gd name="T20" fmla="*/ 24 w 60"/>
                <a:gd name="T21" fmla="*/ 93 h 242"/>
                <a:gd name="T22" fmla="*/ 0 w 60"/>
                <a:gd name="T23" fmla="*/ 93 h 242"/>
                <a:gd name="T24" fmla="*/ 0 w 60"/>
                <a:gd name="T25" fmla="*/ 67 h 242"/>
                <a:gd name="T26" fmla="*/ 55 w 60"/>
                <a:gd name="T27" fmla="*/ 67 h 242"/>
                <a:gd name="T28" fmla="*/ 55 w 60"/>
                <a:gd name="T29" fmla="*/ 242 h 242"/>
                <a:gd name="T30" fmla="*/ 24 w 60"/>
                <a:gd name="T31"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242">
                  <a:moveTo>
                    <a:pt x="41" y="0"/>
                  </a:moveTo>
                  <a:cubicBezTo>
                    <a:pt x="46" y="0"/>
                    <a:pt x="51" y="2"/>
                    <a:pt x="55" y="6"/>
                  </a:cubicBezTo>
                  <a:cubicBezTo>
                    <a:pt x="59" y="10"/>
                    <a:pt x="60" y="14"/>
                    <a:pt x="60" y="19"/>
                  </a:cubicBezTo>
                  <a:cubicBezTo>
                    <a:pt x="60" y="25"/>
                    <a:pt x="59" y="29"/>
                    <a:pt x="55" y="33"/>
                  </a:cubicBezTo>
                  <a:cubicBezTo>
                    <a:pt x="51" y="37"/>
                    <a:pt x="46" y="39"/>
                    <a:pt x="41" y="39"/>
                  </a:cubicBezTo>
                  <a:cubicBezTo>
                    <a:pt x="36" y="39"/>
                    <a:pt x="31" y="37"/>
                    <a:pt x="27" y="33"/>
                  </a:cubicBezTo>
                  <a:cubicBezTo>
                    <a:pt x="24" y="29"/>
                    <a:pt x="22" y="25"/>
                    <a:pt x="22" y="19"/>
                  </a:cubicBezTo>
                  <a:cubicBezTo>
                    <a:pt x="22" y="14"/>
                    <a:pt x="24" y="9"/>
                    <a:pt x="27" y="6"/>
                  </a:cubicBezTo>
                  <a:cubicBezTo>
                    <a:pt x="31" y="2"/>
                    <a:pt x="36" y="0"/>
                    <a:pt x="41" y="0"/>
                  </a:cubicBezTo>
                  <a:close/>
                  <a:moveTo>
                    <a:pt x="24" y="242"/>
                  </a:moveTo>
                  <a:lnTo>
                    <a:pt x="24" y="93"/>
                  </a:lnTo>
                  <a:lnTo>
                    <a:pt x="0" y="93"/>
                  </a:lnTo>
                  <a:lnTo>
                    <a:pt x="0" y="67"/>
                  </a:lnTo>
                  <a:lnTo>
                    <a:pt x="55" y="67"/>
                  </a:lnTo>
                  <a:lnTo>
                    <a:pt x="55" y="242"/>
                  </a:lnTo>
                  <a:lnTo>
                    <a:pt x="24" y="2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03" name="Freeform 94"/>
            <p:cNvSpPr>
              <a:spLocks/>
            </p:cNvSpPr>
            <p:nvPr/>
          </p:nvSpPr>
          <p:spPr bwMode="auto">
            <a:xfrm>
              <a:off x="5670" y="3212"/>
              <a:ext cx="32" cy="42"/>
            </a:xfrm>
            <a:custGeom>
              <a:avLst/>
              <a:gdLst>
                <a:gd name="T0" fmla="*/ 109 w 140"/>
                <a:gd name="T1" fmla="*/ 179 h 179"/>
                <a:gd name="T2" fmla="*/ 109 w 140"/>
                <a:gd name="T3" fmla="*/ 77 h 179"/>
                <a:gd name="T4" fmla="*/ 100 w 140"/>
                <a:gd name="T5" fmla="*/ 38 h 179"/>
                <a:gd name="T6" fmla="*/ 72 w 140"/>
                <a:gd name="T7" fmla="*/ 27 h 179"/>
                <a:gd name="T8" fmla="*/ 49 w 140"/>
                <a:gd name="T9" fmla="*/ 33 h 179"/>
                <a:gd name="T10" fmla="*/ 31 w 140"/>
                <a:gd name="T11" fmla="*/ 49 h 179"/>
                <a:gd name="T12" fmla="*/ 31 w 140"/>
                <a:gd name="T13" fmla="*/ 179 h 179"/>
                <a:gd name="T14" fmla="*/ 0 w 140"/>
                <a:gd name="T15" fmla="*/ 179 h 179"/>
                <a:gd name="T16" fmla="*/ 0 w 140"/>
                <a:gd name="T17" fmla="*/ 4 h 179"/>
                <a:gd name="T18" fmla="*/ 22 w 140"/>
                <a:gd name="T19" fmla="*/ 4 h 179"/>
                <a:gd name="T20" fmla="*/ 31 w 140"/>
                <a:gd name="T21" fmla="*/ 26 h 179"/>
                <a:gd name="T22" fmla="*/ 82 w 140"/>
                <a:gd name="T23" fmla="*/ 0 h 179"/>
                <a:gd name="T24" fmla="*/ 140 w 140"/>
                <a:gd name="T25" fmla="*/ 71 h 179"/>
                <a:gd name="T26" fmla="*/ 140 w 140"/>
                <a:gd name="T27" fmla="*/ 179 h 179"/>
                <a:gd name="T28" fmla="*/ 109 w 140"/>
                <a:gd name="T29"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179">
                  <a:moveTo>
                    <a:pt x="109" y="179"/>
                  </a:moveTo>
                  <a:lnTo>
                    <a:pt x="109" y="77"/>
                  </a:lnTo>
                  <a:cubicBezTo>
                    <a:pt x="109" y="58"/>
                    <a:pt x="106" y="45"/>
                    <a:pt x="100" y="38"/>
                  </a:cubicBezTo>
                  <a:cubicBezTo>
                    <a:pt x="94" y="30"/>
                    <a:pt x="85" y="27"/>
                    <a:pt x="72" y="27"/>
                  </a:cubicBezTo>
                  <a:cubicBezTo>
                    <a:pt x="65" y="27"/>
                    <a:pt x="57" y="29"/>
                    <a:pt x="49" y="33"/>
                  </a:cubicBezTo>
                  <a:cubicBezTo>
                    <a:pt x="42" y="37"/>
                    <a:pt x="36" y="43"/>
                    <a:pt x="31" y="49"/>
                  </a:cubicBezTo>
                  <a:lnTo>
                    <a:pt x="31" y="179"/>
                  </a:lnTo>
                  <a:lnTo>
                    <a:pt x="0" y="179"/>
                  </a:lnTo>
                  <a:lnTo>
                    <a:pt x="0" y="4"/>
                  </a:lnTo>
                  <a:lnTo>
                    <a:pt x="22" y="4"/>
                  </a:lnTo>
                  <a:lnTo>
                    <a:pt x="31" y="26"/>
                  </a:lnTo>
                  <a:cubicBezTo>
                    <a:pt x="42" y="9"/>
                    <a:pt x="59" y="0"/>
                    <a:pt x="82" y="0"/>
                  </a:cubicBezTo>
                  <a:cubicBezTo>
                    <a:pt x="120" y="0"/>
                    <a:pt x="140" y="24"/>
                    <a:pt x="140" y="71"/>
                  </a:cubicBezTo>
                  <a:lnTo>
                    <a:pt x="140" y="179"/>
                  </a:lnTo>
                  <a:lnTo>
                    <a:pt x="109" y="1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04" name="Freeform 95"/>
            <p:cNvSpPr>
              <a:spLocks/>
            </p:cNvSpPr>
            <p:nvPr/>
          </p:nvSpPr>
          <p:spPr bwMode="auto">
            <a:xfrm>
              <a:off x="5706" y="3213"/>
              <a:ext cx="37" cy="42"/>
            </a:xfrm>
            <a:custGeom>
              <a:avLst/>
              <a:gdLst>
                <a:gd name="T0" fmla="*/ 84 w 161"/>
                <a:gd name="T1" fmla="*/ 180 h 180"/>
                <a:gd name="T2" fmla="*/ 76 w 161"/>
                <a:gd name="T3" fmla="*/ 180 h 180"/>
                <a:gd name="T4" fmla="*/ 0 w 161"/>
                <a:gd name="T5" fmla="*/ 0 h 180"/>
                <a:gd name="T6" fmla="*/ 35 w 161"/>
                <a:gd name="T7" fmla="*/ 0 h 180"/>
                <a:gd name="T8" fmla="*/ 81 w 161"/>
                <a:gd name="T9" fmla="*/ 123 h 180"/>
                <a:gd name="T10" fmla="*/ 128 w 161"/>
                <a:gd name="T11" fmla="*/ 0 h 180"/>
                <a:gd name="T12" fmla="*/ 161 w 161"/>
                <a:gd name="T13" fmla="*/ 0 h 180"/>
                <a:gd name="T14" fmla="*/ 84 w 161"/>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80">
                  <a:moveTo>
                    <a:pt x="84" y="180"/>
                  </a:moveTo>
                  <a:lnTo>
                    <a:pt x="76" y="180"/>
                  </a:lnTo>
                  <a:lnTo>
                    <a:pt x="0" y="0"/>
                  </a:lnTo>
                  <a:lnTo>
                    <a:pt x="35" y="0"/>
                  </a:lnTo>
                  <a:lnTo>
                    <a:pt x="81" y="123"/>
                  </a:lnTo>
                  <a:lnTo>
                    <a:pt x="128" y="0"/>
                  </a:lnTo>
                  <a:lnTo>
                    <a:pt x="161" y="0"/>
                  </a:lnTo>
                  <a:lnTo>
                    <a:pt x="84" y="1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05" name="Freeform 96"/>
            <p:cNvSpPr>
              <a:spLocks noEditPoints="1"/>
            </p:cNvSpPr>
            <p:nvPr/>
          </p:nvSpPr>
          <p:spPr bwMode="auto">
            <a:xfrm>
              <a:off x="5745" y="3212"/>
              <a:ext cx="37" cy="43"/>
            </a:xfrm>
            <a:custGeom>
              <a:avLst/>
              <a:gdLst>
                <a:gd name="T0" fmla="*/ 160 w 162"/>
                <a:gd name="T1" fmla="*/ 95 h 183"/>
                <a:gd name="T2" fmla="*/ 33 w 162"/>
                <a:gd name="T3" fmla="*/ 95 h 183"/>
                <a:gd name="T4" fmla="*/ 50 w 162"/>
                <a:gd name="T5" fmla="*/ 142 h 183"/>
                <a:gd name="T6" fmla="*/ 88 w 162"/>
                <a:gd name="T7" fmla="*/ 156 h 183"/>
                <a:gd name="T8" fmla="*/ 133 w 162"/>
                <a:gd name="T9" fmla="*/ 141 h 183"/>
                <a:gd name="T10" fmla="*/ 146 w 162"/>
                <a:gd name="T11" fmla="*/ 163 h 183"/>
                <a:gd name="T12" fmla="*/ 124 w 162"/>
                <a:gd name="T13" fmla="*/ 176 h 183"/>
                <a:gd name="T14" fmla="*/ 82 w 162"/>
                <a:gd name="T15" fmla="*/ 183 h 183"/>
                <a:gd name="T16" fmla="*/ 26 w 162"/>
                <a:gd name="T17" fmla="*/ 160 h 183"/>
                <a:gd name="T18" fmla="*/ 0 w 162"/>
                <a:gd name="T19" fmla="*/ 94 h 183"/>
                <a:gd name="T20" fmla="*/ 27 w 162"/>
                <a:gd name="T21" fmla="*/ 24 h 183"/>
                <a:gd name="T22" fmla="*/ 83 w 162"/>
                <a:gd name="T23" fmla="*/ 0 h 183"/>
                <a:gd name="T24" fmla="*/ 142 w 162"/>
                <a:gd name="T25" fmla="*/ 22 h 183"/>
                <a:gd name="T26" fmla="*/ 162 w 162"/>
                <a:gd name="T27" fmla="*/ 75 h 183"/>
                <a:gd name="T28" fmla="*/ 160 w 162"/>
                <a:gd name="T29" fmla="*/ 95 h 183"/>
                <a:gd name="T30" fmla="*/ 84 w 162"/>
                <a:gd name="T31" fmla="*/ 27 h 183"/>
                <a:gd name="T32" fmla="*/ 49 w 162"/>
                <a:gd name="T33" fmla="*/ 40 h 183"/>
                <a:gd name="T34" fmla="*/ 34 w 162"/>
                <a:gd name="T35" fmla="*/ 72 h 183"/>
                <a:gd name="T36" fmla="*/ 131 w 162"/>
                <a:gd name="T37" fmla="*/ 72 h 183"/>
                <a:gd name="T38" fmla="*/ 120 w 162"/>
                <a:gd name="T39" fmla="*/ 40 h 183"/>
                <a:gd name="T40" fmla="*/ 84 w 162"/>
                <a:gd name="T41" fmla="*/ 2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2" h="183">
                  <a:moveTo>
                    <a:pt x="160" y="95"/>
                  </a:moveTo>
                  <a:lnTo>
                    <a:pt x="33" y="95"/>
                  </a:lnTo>
                  <a:cubicBezTo>
                    <a:pt x="33" y="115"/>
                    <a:pt x="39" y="131"/>
                    <a:pt x="50" y="142"/>
                  </a:cubicBezTo>
                  <a:cubicBezTo>
                    <a:pt x="60" y="152"/>
                    <a:pt x="73" y="156"/>
                    <a:pt x="88" y="156"/>
                  </a:cubicBezTo>
                  <a:cubicBezTo>
                    <a:pt x="106" y="156"/>
                    <a:pt x="121" y="151"/>
                    <a:pt x="133" y="141"/>
                  </a:cubicBezTo>
                  <a:lnTo>
                    <a:pt x="146" y="163"/>
                  </a:lnTo>
                  <a:cubicBezTo>
                    <a:pt x="141" y="168"/>
                    <a:pt x="134" y="172"/>
                    <a:pt x="124" y="176"/>
                  </a:cubicBezTo>
                  <a:cubicBezTo>
                    <a:pt x="112" y="180"/>
                    <a:pt x="98" y="183"/>
                    <a:pt x="82" y="183"/>
                  </a:cubicBezTo>
                  <a:cubicBezTo>
                    <a:pt x="60" y="183"/>
                    <a:pt x="42" y="175"/>
                    <a:pt x="26" y="160"/>
                  </a:cubicBezTo>
                  <a:cubicBezTo>
                    <a:pt x="9" y="144"/>
                    <a:pt x="0" y="121"/>
                    <a:pt x="0" y="94"/>
                  </a:cubicBezTo>
                  <a:cubicBezTo>
                    <a:pt x="0" y="65"/>
                    <a:pt x="9" y="41"/>
                    <a:pt x="27" y="24"/>
                  </a:cubicBezTo>
                  <a:cubicBezTo>
                    <a:pt x="42" y="8"/>
                    <a:pt x="61" y="0"/>
                    <a:pt x="83" y="0"/>
                  </a:cubicBezTo>
                  <a:cubicBezTo>
                    <a:pt x="108" y="0"/>
                    <a:pt x="127" y="7"/>
                    <a:pt x="142" y="22"/>
                  </a:cubicBezTo>
                  <a:cubicBezTo>
                    <a:pt x="155" y="35"/>
                    <a:pt x="162" y="53"/>
                    <a:pt x="162" y="75"/>
                  </a:cubicBezTo>
                  <a:cubicBezTo>
                    <a:pt x="162" y="82"/>
                    <a:pt x="162" y="89"/>
                    <a:pt x="160" y="95"/>
                  </a:cubicBezTo>
                  <a:close/>
                  <a:moveTo>
                    <a:pt x="84" y="27"/>
                  </a:moveTo>
                  <a:cubicBezTo>
                    <a:pt x="70" y="27"/>
                    <a:pt x="59" y="31"/>
                    <a:pt x="49" y="40"/>
                  </a:cubicBezTo>
                  <a:cubicBezTo>
                    <a:pt x="40" y="49"/>
                    <a:pt x="35" y="59"/>
                    <a:pt x="34" y="72"/>
                  </a:cubicBezTo>
                  <a:lnTo>
                    <a:pt x="131" y="72"/>
                  </a:lnTo>
                  <a:cubicBezTo>
                    <a:pt x="131" y="59"/>
                    <a:pt x="127" y="49"/>
                    <a:pt x="120" y="40"/>
                  </a:cubicBezTo>
                  <a:cubicBezTo>
                    <a:pt x="111" y="31"/>
                    <a:pt x="99" y="27"/>
                    <a:pt x="84" y="2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06" name="Freeform 97"/>
            <p:cNvSpPr>
              <a:spLocks/>
            </p:cNvSpPr>
            <p:nvPr/>
          </p:nvSpPr>
          <p:spPr bwMode="auto">
            <a:xfrm>
              <a:off x="5786" y="3212"/>
              <a:ext cx="26" cy="43"/>
            </a:xfrm>
            <a:custGeom>
              <a:avLst/>
              <a:gdLst>
                <a:gd name="T0" fmla="*/ 0 w 115"/>
                <a:gd name="T1" fmla="*/ 169 h 183"/>
                <a:gd name="T2" fmla="*/ 11 w 115"/>
                <a:gd name="T3" fmla="*/ 139 h 183"/>
                <a:gd name="T4" fmla="*/ 53 w 115"/>
                <a:gd name="T5" fmla="*/ 156 h 183"/>
                <a:gd name="T6" fmla="*/ 82 w 115"/>
                <a:gd name="T7" fmla="*/ 132 h 183"/>
                <a:gd name="T8" fmla="*/ 54 w 115"/>
                <a:gd name="T9" fmla="*/ 102 h 183"/>
                <a:gd name="T10" fmla="*/ 25 w 115"/>
                <a:gd name="T11" fmla="*/ 87 h 183"/>
                <a:gd name="T12" fmla="*/ 12 w 115"/>
                <a:gd name="T13" fmla="*/ 76 h 183"/>
                <a:gd name="T14" fmla="*/ 4 w 115"/>
                <a:gd name="T15" fmla="*/ 62 h 183"/>
                <a:gd name="T16" fmla="*/ 1 w 115"/>
                <a:gd name="T17" fmla="*/ 46 h 183"/>
                <a:gd name="T18" fmla="*/ 17 w 115"/>
                <a:gd name="T19" fmla="*/ 12 h 183"/>
                <a:gd name="T20" fmla="*/ 58 w 115"/>
                <a:gd name="T21" fmla="*/ 0 h 183"/>
                <a:gd name="T22" fmla="*/ 107 w 115"/>
                <a:gd name="T23" fmla="*/ 12 h 183"/>
                <a:gd name="T24" fmla="*/ 98 w 115"/>
                <a:gd name="T25" fmla="*/ 41 h 183"/>
                <a:gd name="T26" fmla="*/ 61 w 115"/>
                <a:gd name="T27" fmla="*/ 27 h 183"/>
                <a:gd name="T28" fmla="*/ 42 w 115"/>
                <a:gd name="T29" fmla="*/ 32 h 183"/>
                <a:gd name="T30" fmla="*/ 34 w 115"/>
                <a:gd name="T31" fmla="*/ 45 h 183"/>
                <a:gd name="T32" fmla="*/ 53 w 115"/>
                <a:gd name="T33" fmla="*/ 71 h 183"/>
                <a:gd name="T34" fmla="*/ 76 w 115"/>
                <a:gd name="T35" fmla="*/ 81 h 183"/>
                <a:gd name="T36" fmla="*/ 106 w 115"/>
                <a:gd name="T37" fmla="*/ 102 h 183"/>
                <a:gd name="T38" fmla="*/ 115 w 115"/>
                <a:gd name="T39" fmla="*/ 132 h 183"/>
                <a:gd name="T40" fmla="*/ 98 w 115"/>
                <a:gd name="T41" fmla="*/ 169 h 183"/>
                <a:gd name="T42" fmla="*/ 52 w 115"/>
                <a:gd name="T43" fmla="*/ 183 h 183"/>
                <a:gd name="T44" fmla="*/ 0 w 115"/>
                <a:gd name="T45" fmla="*/ 16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5" h="183">
                  <a:moveTo>
                    <a:pt x="0" y="169"/>
                  </a:moveTo>
                  <a:lnTo>
                    <a:pt x="11" y="139"/>
                  </a:lnTo>
                  <a:cubicBezTo>
                    <a:pt x="29" y="151"/>
                    <a:pt x="43" y="156"/>
                    <a:pt x="53" y="156"/>
                  </a:cubicBezTo>
                  <a:cubicBezTo>
                    <a:pt x="73" y="156"/>
                    <a:pt x="82" y="148"/>
                    <a:pt x="82" y="132"/>
                  </a:cubicBezTo>
                  <a:cubicBezTo>
                    <a:pt x="82" y="121"/>
                    <a:pt x="73" y="111"/>
                    <a:pt x="54" y="102"/>
                  </a:cubicBezTo>
                  <a:cubicBezTo>
                    <a:pt x="40" y="96"/>
                    <a:pt x="30" y="91"/>
                    <a:pt x="25" y="87"/>
                  </a:cubicBezTo>
                  <a:cubicBezTo>
                    <a:pt x="20" y="84"/>
                    <a:pt x="16" y="80"/>
                    <a:pt x="12" y="76"/>
                  </a:cubicBezTo>
                  <a:cubicBezTo>
                    <a:pt x="9" y="71"/>
                    <a:pt x="6" y="67"/>
                    <a:pt x="4" y="62"/>
                  </a:cubicBezTo>
                  <a:cubicBezTo>
                    <a:pt x="2" y="57"/>
                    <a:pt x="1" y="52"/>
                    <a:pt x="1" y="46"/>
                  </a:cubicBezTo>
                  <a:cubicBezTo>
                    <a:pt x="1" y="32"/>
                    <a:pt x="7" y="21"/>
                    <a:pt x="17" y="12"/>
                  </a:cubicBezTo>
                  <a:cubicBezTo>
                    <a:pt x="28" y="4"/>
                    <a:pt x="41" y="0"/>
                    <a:pt x="58" y="0"/>
                  </a:cubicBezTo>
                  <a:cubicBezTo>
                    <a:pt x="71" y="0"/>
                    <a:pt x="87" y="4"/>
                    <a:pt x="107" y="12"/>
                  </a:cubicBezTo>
                  <a:lnTo>
                    <a:pt x="98" y="41"/>
                  </a:lnTo>
                  <a:cubicBezTo>
                    <a:pt x="86" y="31"/>
                    <a:pt x="73" y="27"/>
                    <a:pt x="61" y="27"/>
                  </a:cubicBezTo>
                  <a:cubicBezTo>
                    <a:pt x="53" y="27"/>
                    <a:pt x="47" y="28"/>
                    <a:pt x="42" y="32"/>
                  </a:cubicBezTo>
                  <a:cubicBezTo>
                    <a:pt x="37" y="35"/>
                    <a:pt x="34" y="40"/>
                    <a:pt x="34" y="45"/>
                  </a:cubicBezTo>
                  <a:cubicBezTo>
                    <a:pt x="34" y="56"/>
                    <a:pt x="41" y="65"/>
                    <a:pt x="53" y="71"/>
                  </a:cubicBezTo>
                  <a:lnTo>
                    <a:pt x="76" y="81"/>
                  </a:lnTo>
                  <a:cubicBezTo>
                    <a:pt x="89" y="87"/>
                    <a:pt x="99" y="94"/>
                    <a:pt x="106" y="102"/>
                  </a:cubicBezTo>
                  <a:cubicBezTo>
                    <a:pt x="112" y="110"/>
                    <a:pt x="115" y="120"/>
                    <a:pt x="115" y="132"/>
                  </a:cubicBezTo>
                  <a:cubicBezTo>
                    <a:pt x="115" y="148"/>
                    <a:pt x="110" y="160"/>
                    <a:pt x="98" y="169"/>
                  </a:cubicBezTo>
                  <a:cubicBezTo>
                    <a:pt x="87" y="178"/>
                    <a:pt x="72" y="183"/>
                    <a:pt x="52" y="183"/>
                  </a:cubicBezTo>
                  <a:cubicBezTo>
                    <a:pt x="34" y="183"/>
                    <a:pt x="17" y="178"/>
                    <a:pt x="0" y="16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07" name="Freeform 98"/>
            <p:cNvSpPr>
              <a:spLocks/>
            </p:cNvSpPr>
            <p:nvPr/>
          </p:nvSpPr>
          <p:spPr bwMode="auto">
            <a:xfrm>
              <a:off x="5816" y="3202"/>
              <a:ext cx="26" cy="53"/>
            </a:xfrm>
            <a:custGeom>
              <a:avLst/>
              <a:gdLst>
                <a:gd name="T0" fmla="*/ 21 w 113"/>
                <a:gd name="T1" fmla="*/ 73 h 228"/>
                <a:gd name="T2" fmla="*/ 0 w 113"/>
                <a:gd name="T3" fmla="*/ 73 h 228"/>
                <a:gd name="T4" fmla="*/ 0 w 113"/>
                <a:gd name="T5" fmla="*/ 49 h 228"/>
                <a:gd name="T6" fmla="*/ 21 w 113"/>
                <a:gd name="T7" fmla="*/ 49 h 228"/>
                <a:gd name="T8" fmla="*/ 21 w 113"/>
                <a:gd name="T9" fmla="*/ 12 h 228"/>
                <a:gd name="T10" fmla="*/ 52 w 113"/>
                <a:gd name="T11" fmla="*/ 0 h 228"/>
                <a:gd name="T12" fmla="*/ 52 w 113"/>
                <a:gd name="T13" fmla="*/ 49 h 228"/>
                <a:gd name="T14" fmla="*/ 100 w 113"/>
                <a:gd name="T15" fmla="*/ 49 h 228"/>
                <a:gd name="T16" fmla="*/ 100 w 113"/>
                <a:gd name="T17" fmla="*/ 73 h 228"/>
                <a:gd name="T18" fmla="*/ 52 w 113"/>
                <a:gd name="T19" fmla="*/ 73 h 228"/>
                <a:gd name="T20" fmla="*/ 52 w 113"/>
                <a:gd name="T21" fmla="*/ 161 h 228"/>
                <a:gd name="T22" fmla="*/ 59 w 113"/>
                <a:gd name="T23" fmla="*/ 192 h 228"/>
                <a:gd name="T24" fmla="*/ 83 w 113"/>
                <a:gd name="T25" fmla="*/ 201 h 228"/>
                <a:gd name="T26" fmla="*/ 108 w 113"/>
                <a:gd name="T27" fmla="*/ 195 h 228"/>
                <a:gd name="T28" fmla="*/ 113 w 113"/>
                <a:gd name="T29" fmla="*/ 223 h 228"/>
                <a:gd name="T30" fmla="*/ 70 w 113"/>
                <a:gd name="T31" fmla="*/ 228 h 228"/>
                <a:gd name="T32" fmla="*/ 35 w 113"/>
                <a:gd name="T33" fmla="*/ 212 h 228"/>
                <a:gd name="T34" fmla="*/ 21 w 113"/>
                <a:gd name="T35" fmla="*/ 173 h 228"/>
                <a:gd name="T36" fmla="*/ 21 w 113"/>
                <a:gd name="T37" fmla="*/ 7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228">
                  <a:moveTo>
                    <a:pt x="21" y="73"/>
                  </a:moveTo>
                  <a:lnTo>
                    <a:pt x="0" y="73"/>
                  </a:lnTo>
                  <a:lnTo>
                    <a:pt x="0" y="49"/>
                  </a:lnTo>
                  <a:lnTo>
                    <a:pt x="21" y="49"/>
                  </a:lnTo>
                  <a:lnTo>
                    <a:pt x="21" y="12"/>
                  </a:lnTo>
                  <a:lnTo>
                    <a:pt x="52" y="0"/>
                  </a:lnTo>
                  <a:lnTo>
                    <a:pt x="52" y="49"/>
                  </a:lnTo>
                  <a:lnTo>
                    <a:pt x="100" y="49"/>
                  </a:lnTo>
                  <a:lnTo>
                    <a:pt x="100" y="73"/>
                  </a:lnTo>
                  <a:lnTo>
                    <a:pt x="52" y="73"/>
                  </a:lnTo>
                  <a:lnTo>
                    <a:pt x="52" y="161"/>
                  </a:lnTo>
                  <a:cubicBezTo>
                    <a:pt x="52" y="175"/>
                    <a:pt x="54" y="186"/>
                    <a:pt x="59" y="192"/>
                  </a:cubicBezTo>
                  <a:cubicBezTo>
                    <a:pt x="64" y="198"/>
                    <a:pt x="72" y="201"/>
                    <a:pt x="83" y="201"/>
                  </a:cubicBezTo>
                  <a:cubicBezTo>
                    <a:pt x="91" y="201"/>
                    <a:pt x="100" y="199"/>
                    <a:pt x="108" y="195"/>
                  </a:cubicBezTo>
                  <a:lnTo>
                    <a:pt x="113" y="223"/>
                  </a:lnTo>
                  <a:cubicBezTo>
                    <a:pt x="100" y="226"/>
                    <a:pt x="86" y="228"/>
                    <a:pt x="70" y="228"/>
                  </a:cubicBezTo>
                  <a:cubicBezTo>
                    <a:pt x="56" y="228"/>
                    <a:pt x="45" y="223"/>
                    <a:pt x="35" y="212"/>
                  </a:cubicBezTo>
                  <a:cubicBezTo>
                    <a:pt x="25" y="202"/>
                    <a:pt x="21" y="189"/>
                    <a:pt x="21" y="173"/>
                  </a:cubicBezTo>
                  <a:lnTo>
                    <a:pt x="21"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08" name="Freeform 99"/>
            <p:cNvSpPr>
              <a:spLocks noEditPoints="1"/>
            </p:cNvSpPr>
            <p:nvPr/>
          </p:nvSpPr>
          <p:spPr bwMode="auto">
            <a:xfrm>
              <a:off x="5845" y="3198"/>
              <a:ext cx="14" cy="56"/>
            </a:xfrm>
            <a:custGeom>
              <a:avLst/>
              <a:gdLst>
                <a:gd name="T0" fmla="*/ 42 w 61"/>
                <a:gd name="T1" fmla="*/ 0 h 242"/>
                <a:gd name="T2" fmla="*/ 55 w 61"/>
                <a:gd name="T3" fmla="*/ 6 h 242"/>
                <a:gd name="T4" fmla="*/ 61 w 61"/>
                <a:gd name="T5" fmla="*/ 19 h 242"/>
                <a:gd name="T6" fmla="*/ 55 w 61"/>
                <a:gd name="T7" fmla="*/ 33 h 242"/>
                <a:gd name="T8" fmla="*/ 42 w 61"/>
                <a:gd name="T9" fmla="*/ 39 h 242"/>
                <a:gd name="T10" fmla="*/ 28 w 61"/>
                <a:gd name="T11" fmla="*/ 33 h 242"/>
                <a:gd name="T12" fmla="*/ 22 w 61"/>
                <a:gd name="T13" fmla="*/ 19 h 242"/>
                <a:gd name="T14" fmla="*/ 28 w 61"/>
                <a:gd name="T15" fmla="*/ 6 h 242"/>
                <a:gd name="T16" fmla="*/ 42 w 61"/>
                <a:gd name="T17" fmla="*/ 0 h 242"/>
                <a:gd name="T18" fmla="*/ 24 w 61"/>
                <a:gd name="T19" fmla="*/ 242 h 242"/>
                <a:gd name="T20" fmla="*/ 24 w 61"/>
                <a:gd name="T21" fmla="*/ 93 h 242"/>
                <a:gd name="T22" fmla="*/ 0 w 61"/>
                <a:gd name="T23" fmla="*/ 93 h 242"/>
                <a:gd name="T24" fmla="*/ 0 w 61"/>
                <a:gd name="T25" fmla="*/ 67 h 242"/>
                <a:gd name="T26" fmla="*/ 56 w 61"/>
                <a:gd name="T27" fmla="*/ 67 h 242"/>
                <a:gd name="T28" fmla="*/ 56 w 61"/>
                <a:gd name="T29" fmla="*/ 242 h 242"/>
                <a:gd name="T30" fmla="*/ 24 w 61"/>
                <a:gd name="T31"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242">
                  <a:moveTo>
                    <a:pt x="42" y="0"/>
                  </a:moveTo>
                  <a:cubicBezTo>
                    <a:pt x="47" y="0"/>
                    <a:pt x="51" y="2"/>
                    <a:pt x="55" y="6"/>
                  </a:cubicBezTo>
                  <a:cubicBezTo>
                    <a:pt x="59" y="10"/>
                    <a:pt x="61" y="14"/>
                    <a:pt x="61" y="19"/>
                  </a:cubicBezTo>
                  <a:cubicBezTo>
                    <a:pt x="61" y="25"/>
                    <a:pt x="59" y="29"/>
                    <a:pt x="55" y="33"/>
                  </a:cubicBezTo>
                  <a:cubicBezTo>
                    <a:pt x="51" y="37"/>
                    <a:pt x="47" y="39"/>
                    <a:pt x="42" y="39"/>
                  </a:cubicBezTo>
                  <a:cubicBezTo>
                    <a:pt x="36" y="39"/>
                    <a:pt x="32" y="37"/>
                    <a:pt x="28" y="33"/>
                  </a:cubicBezTo>
                  <a:cubicBezTo>
                    <a:pt x="24" y="29"/>
                    <a:pt x="22" y="25"/>
                    <a:pt x="22" y="19"/>
                  </a:cubicBezTo>
                  <a:cubicBezTo>
                    <a:pt x="22" y="14"/>
                    <a:pt x="24" y="9"/>
                    <a:pt x="28" y="6"/>
                  </a:cubicBezTo>
                  <a:cubicBezTo>
                    <a:pt x="32" y="2"/>
                    <a:pt x="36" y="0"/>
                    <a:pt x="42" y="0"/>
                  </a:cubicBezTo>
                  <a:close/>
                  <a:moveTo>
                    <a:pt x="24" y="242"/>
                  </a:moveTo>
                  <a:lnTo>
                    <a:pt x="24" y="93"/>
                  </a:lnTo>
                  <a:lnTo>
                    <a:pt x="0" y="93"/>
                  </a:lnTo>
                  <a:lnTo>
                    <a:pt x="0" y="67"/>
                  </a:lnTo>
                  <a:lnTo>
                    <a:pt x="56" y="67"/>
                  </a:lnTo>
                  <a:lnTo>
                    <a:pt x="56" y="242"/>
                  </a:lnTo>
                  <a:lnTo>
                    <a:pt x="24" y="2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09" name="Freeform 100"/>
            <p:cNvSpPr>
              <a:spLocks noEditPoints="1"/>
            </p:cNvSpPr>
            <p:nvPr/>
          </p:nvSpPr>
          <p:spPr bwMode="auto">
            <a:xfrm>
              <a:off x="5866" y="3192"/>
              <a:ext cx="33" cy="63"/>
            </a:xfrm>
            <a:custGeom>
              <a:avLst/>
              <a:gdLst>
                <a:gd name="T0" fmla="*/ 145 w 145"/>
                <a:gd name="T1" fmla="*/ 105 h 270"/>
                <a:gd name="T2" fmla="*/ 129 w 145"/>
                <a:gd name="T3" fmla="*/ 127 h 270"/>
                <a:gd name="T4" fmla="*/ 112 w 145"/>
                <a:gd name="T5" fmla="*/ 118 h 270"/>
                <a:gd name="T6" fmla="*/ 89 w 145"/>
                <a:gd name="T7" fmla="*/ 114 h 270"/>
                <a:gd name="T8" fmla="*/ 48 w 145"/>
                <a:gd name="T9" fmla="*/ 131 h 270"/>
                <a:gd name="T10" fmla="*/ 33 w 145"/>
                <a:gd name="T11" fmla="*/ 180 h 270"/>
                <a:gd name="T12" fmla="*/ 48 w 145"/>
                <a:gd name="T13" fmla="*/ 227 h 270"/>
                <a:gd name="T14" fmla="*/ 91 w 145"/>
                <a:gd name="T15" fmla="*/ 243 h 270"/>
                <a:gd name="T16" fmla="*/ 133 w 145"/>
                <a:gd name="T17" fmla="*/ 227 h 270"/>
                <a:gd name="T18" fmla="*/ 145 w 145"/>
                <a:gd name="T19" fmla="*/ 253 h 270"/>
                <a:gd name="T20" fmla="*/ 83 w 145"/>
                <a:gd name="T21" fmla="*/ 270 h 270"/>
                <a:gd name="T22" fmla="*/ 24 w 145"/>
                <a:gd name="T23" fmla="*/ 246 h 270"/>
                <a:gd name="T24" fmla="*/ 0 w 145"/>
                <a:gd name="T25" fmla="*/ 180 h 270"/>
                <a:gd name="T26" fmla="*/ 25 w 145"/>
                <a:gd name="T27" fmla="*/ 113 h 270"/>
                <a:gd name="T28" fmla="*/ 91 w 145"/>
                <a:gd name="T29" fmla="*/ 87 h 270"/>
                <a:gd name="T30" fmla="*/ 121 w 145"/>
                <a:gd name="T31" fmla="*/ 93 h 270"/>
                <a:gd name="T32" fmla="*/ 145 w 145"/>
                <a:gd name="T33" fmla="*/ 105 h 270"/>
                <a:gd name="T34" fmla="*/ 141 w 145"/>
                <a:gd name="T35" fmla="*/ 1 h 270"/>
                <a:gd name="T36" fmla="*/ 90 w 145"/>
                <a:gd name="T37" fmla="*/ 55 h 270"/>
                <a:gd name="T38" fmla="*/ 73 w 145"/>
                <a:gd name="T39" fmla="*/ 55 h 270"/>
                <a:gd name="T40" fmla="*/ 24 w 145"/>
                <a:gd name="T41" fmla="*/ 0 h 270"/>
                <a:gd name="T42" fmla="*/ 52 w 145"/>
                <a:gd name="T43" fmla="*/ 0 h 270"/>
                <a:gd name="T44" fmla="*/ 81 w 145"/>
                <a:gd name="T45" fmla="*/ 31 h 270"/>
                <a:gd name="T46" fmla="*/ 108 w 145"/>
                <a:gd name="T47" fmla="*/ 1 h 270"/>
                <a:gd name="T48" fmla="*/ 141 w 145"/>
                <a:gd name="T49" fmla="*/ 1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5" h="270">
                  <a:moveTo>
                    <a:pt x="145" y="105"/>
                  </a:moveTo>
                  <a:lnTo>
                    <a:pt x="129" y="127"/>
                  </a:lnTo>
                  <a:cubicBezTo>
                    <a:pt x="126" y="124"/>
                    <a:pt x="120" y="121"/>
                    <a:pt x="112" y="118"/>
                  </a:cubicBezTo>
                  <a:cubicBezTo>
                    <a:pt x="104" y="115"/>
                    <a:pt x="96" y="114"/>
                    <a:pt x="89" y="114"/>
                  </a:cubicBezTo>
                  <a:cubicBezTo>
                    <a:pt x="72" y="114"/>
                    <a:pt x="58" y="119"/>
                    <a:pt x="48" y="131"/>
                  </a:cubicBezTo>
                  <a:cubicBezTo>
                    <a:pt x="38" y="143"/>
                    <a:pt x="33" y="160"/>
                    <a:pt x="33" y="180"/>
                  </a:cubicBezTo>
                  <a:cubicBezTo>
                    <a:pt x="33" y="201"/>
                    <a:pt x="38" y="217"/>
                    <a:pt x="48" y="227"/>
                  </a:cubicBezTo>
                  <a:cubicBezTo>
                    <a:pt x="59" y="238"/>
                    <a:pt x="73" y="243"/>
                    <a:pt x="91" y="243"/>
                  </a:cubicBezTo>
                  <a:cubicBezTo>
                    <a:pt x="105" y="243"/>
                    <a:pt x="119" y="238"/>
                    <a:pt x="133" y="227"/>
                  </a:cubicBezTo>
                  <a:lnTo>
                    <a:pt x="145" y="253"/>
                  </a:lnTo>
                  <a:cubicBezTo>
                    <a:pt x="129" y="264"/>
                    <a:pt x="108" y="270"/>
                    <a:pt x="83" y="270"/>
                  </a:cubicBezTo>
                  <a:cubicBezTo>
                    <a:pt x="59" y="270"/>
                    <a:pt x="39" y="262"/>
                    <a:pt x="24" y="246"/>
                  </a:cubicBezTo>
                  <a:cubicBezTo>
                    <a:pt x="8" y="230"/>
                    <a:pt x="0" y="208"/>
                    <a:pt x="0" y="180"/>
                  </a:cubicBezTo>
                  <a:cubicBezTo>
                    <a:pt x="0" y="152"/>
                    <a:pt x="8" y="130"/>
                    <a:pt x="25" y="113"/>
                  </a:cubicBezTo>
                  <a:cubicBezTo>
                    <a:pt x="41" y="96"/>
                    <a:pt x="63" y="87"/>
                    <a:pt x="91" y="87"/>
                  </a:cubicBezTo>
                  <a:cubicBezTo>
                    <a:pt x="101" y="87"/>
                    <a:pt x="110" y="89"/>
                    <a:pt x="121" y="93"/>
                  </a:cubicBezTo>
                  <a:cubicBezTo>
                    <a:pt x="132" y="97"/>
                    <a:pt x="139" y="101"/>
                    <a:pt x="145" y="105"/>
                  </a:cubicBezTo>
                  <a:close/>
                  <a:moveTo>
                    <a:pt x="141" y="1"/>
                  </a:moveTo>
                  <a:lnTo>
                    <a:pt x="90" y="55"/>
                  </a:lnTo>
                  <a:lnTo>
                    <a:pt x="73" y="55"/>
                  </a:lnTo>
                  <a:lnTo>
                    <a:pt x="24" y="0"/>
                  </a:lnTo>
                  <a:lnTo>
                    <a:pt x="52" y="0"/>
                  </a:lnTo>
                  <a:lnTo>
                    <a:pt x="81" y="31"/>
                  </a:lnTo>
                  <a:lnTo>
                    <a:pt x="108" y="1"/>
                  </a:lnTo>
                  <a:lnTo>
                    <a:pt x="141"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10" name="Freeform 101"/>
            <p:cNvSpPr>
              <a:spLocks/>
            </p:cNvSpPr>
            <p:nvPr/>
          </p:nvSpPr>
          <p:spPr bwMode="auto">
            <a:xfrm>
              <a:off x="5905" y="3212"/>
              <a:ext cx="32" cy="42"/>
            </a:xfrm>
            <a:custGeom>
              <a:avLst/>
              <a:gdLst>
                <a:gd name="T0" fmla="*/ 108 w 139"/>
                <a:gd name="T1" fmla="*/ 179 h 179"/>
                <a:gd name="T2" fmla="*/ 108 w 139"/>
                <a:gd name="T3" fmla="*/ 77 h 179"/>
                <a:gd name="T4" fmla="*/ 100 w 139"/>
                <a:gd name="T5" fmla="*/ 38 h 179"/>
                <a:gd name="T6" fmla="*/ 71 w 139"/>
                <a:gd name="T7" fmla="*/ 27 h 179"/>
                <a:gd name="T8" fmla="*/ 49 w 139"/>
                <a:gd name="T9" fmla="*/ 33 h 179"/>
                <a:gd name="T10" fmla="*/ 31 w 139"/>
                <a:gd name="T11" fmla="*/ 49 h 179"/>
                <a:gd name="T12" fmla="*/ 31 w 139"/>
                <a:gd name="T13" fmla="*/ 179 h 179"/>
                <a:gd name="T14" fmla="*/ 0 w 139"/>
                <a:gd name="T15" fmla="*/ 179 h 179"/>
                <a:gd name="T16" fmla="*/ 0 w 139"/>
                <a:gd name="T17" fmla="*/ 4 h 179"/>
                <a:gd name="T18" fmla="*/ 21 w 139"/>
                <a:gd name="T19" fmla="*/ 4 h 179"/>
                <a:gd name="T20" fmla="*/ 31 w 139"/>
                <a:gd name="T21" fmla="*/ 26 h 179"/>
                <a:gd name="T22" fmla="*/ 81 w 139"/>
                <a:gd name="T23" fmla="*/ 0 h 179"/>
                <a:gd name="T24" fmla="*/ 139 w 139"/>
                <a:gd name="T25" fmla="*/ 71 h 179"/>
                <a:gd name="T26" fmla="*/ 139 w 139"/>
                <a:gd name="T27" fmla="*/ 179 h 179"/>
                <a:gd name="T28" fmla="*/ 108 w 139"/>
                <a:gd name="T29"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179">
                  <a:moveTo>
                    <a:pt x="108" y="179"/>
                  </a:moveTo>
                  <a:lnTo>
                    <a:pt x="108" y="77"/>
                  </a:lnTo>
                  <a:cubicBezTo>
                    <a:pt x="108" y="58"/>
                    <a:pt x="105" y="45"/>
                    <a:pt x="100" y="38"/>
                  </a:cubicBezTo>
                  <a:cubicBezTo>
                    <a:pt x="94" y="30"/>
                    <a:pt x="85" y="27"/>
                    <a:pt x="71" y="27"/>
                  </a:cubicBezTo>
                  <a:cubicBezTo>
                    <a:pt x="64" y="27"/>
                    <a:pt x="57" y="29"/>
                    <a:pt x="49" y="33"/>
                  </a:cubicBezTo>
                  <a:cubicBezTo>
                    <a:pt x="41" y="37"/>
                    <a:pt x="35" y="43"/>
                    <a:pt x="31" y="49"/>
                  </a:cubicBezTo>
                  <a:lnTo>
                    <a:pt x="31" y="179"/>
                  </a:lnTo>
                  <a:lnTo>
                    <a:pt x="0" y="179"/>
                  </a:lnTo>
                  <a:lnTo>
                    <a:pt x="0" y="4"/>
                  </a:lnTo>
                  <a:lnTo>
                    <a:pt x="21" y="4"/>
                  </a:lnTo>
                  <a:lnTo>
                    <a:pt x="31" y="26"/>
                  </a:lnTo>
                  <a:cubicBezTo>
                    <a:pt x="41" y="9"/>
                    <a:pt x="58" y="0"/>
                    <a:pt x="81" y="0"/>
                  </a:cubicBezTo>
                  <a:cubicBezTo>
                    <a:pt x="120" y="0"/>
                    <a:pt x="139" y="24"/>
                    <a:pt x="139" y="71"/>
                  </a:cubicBezTo>
                  <a:lnTo>
                    <a:pt x="139" y="179"/>
                  </a:lnTo>
                  <a:lnTo>
                    <a:pt x="108" y="1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11" name="Freeform 102"/>
            <p:cNvSpPr>
              <a:spLocks noEditPoints="1"/>
            </p:cNvSpPr>
            <p:nvPr/>
          </p:nvSpPr>
          <p:spPr bwMode="auto">
            <a:xfrm>
              <a:off x="5944" y="3192"/>
              <a:ext cx="17" cy="62"/>
            </a:xfrm>
            <a:custGeom>
              <a:avLst/>
              <a:gdLst>
                <a:gd name="T0" fmla="*/ 24 w 76"/>
                <a:gd name="T1" fmla="*/ 265 h 265"/>
                <a:gd name="T2" fmla="*/ 24 w 76"/>
                <a:gd name="T3" fmla="*/ 116 h 265"/>
                <a:gd name="T4" fmla="*/ 0 w 76"/>
                <a:gd name="T5" fmla="*/ 116 h 265"/>
                <a:gd name="T6" fmla="*/ 0 w 76"/>
                <a:gd name="T7" fmla="*/ 90 h 265"/>
                <a:gd name="T8" fmla="*/ 56 w 76"/>
                <a:gd name="T9" fmla="*/ 90 h 265"/>
                <a:gd name="T10" fmla="*/ 56 w 76"/>
                <a:gd name="T11" fmla="*/ 265 h 265"/>
                <a:gd name="T12" fmla="*/ 24 w 76"/>
                <a:gd name="T13" fmla="*/ 265 h 265"/>
                <a:gd name="T14" fmla="*/ 76 w 76"/>
                <a:gd name="T15" fmla="*/ 0 h 265"/>
                <a:gd name="T16" fmla="*/ 39 w 76"/>
                <a:gd name="T17" fmla="*/ 54 h 265"/>
                <a:gd name="T18" fmla="*/ 16 w 76"/>
                <a:gd name="T19" fmla="*/ 54 h 265"/>
                <a:gd name="T20" fmla="*/ 43 w 76"/>
                <a:gd name="T21" fmla="*/ 0 h 265"/>
                <a:gd name="T22" fmla="*/ 76 w 76"/>
                <a:gd name="T23"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265">
                  <a:moveTo>
                    <a:pt x="24" y="265"/>
                  </a:moveTo>
                  <a:lnTo>
                    <a:pt x="24" y="116"/>
                  </a:lnTo>
                  <a:lnTo>
                    <a:pt x="0" y="116"/>
                  </a:lnTo>
                  <a:lnTo>
                    <a:pt x="0" y="90"/>
                  </a:lnTo>
                  <a:lnTo>
                    <a:pt x="56" y="90"/>
                  </a:lnTo>
                  <a:lnTo>
                    <a:pt x="56" y="265"/>
                  </a:lnTo>
                  <a:lnTo>
                    <a:pt x="24" y="265"/>
                  </a:lnTo>
                  <a:close/>
                  <a:moveTo>
                    <a:pt x="76" y="0"/>
                  </a:moveTo>
                  <a:lnTo>
                    <a:pt x="39" y="54"/>
                  </a:lnTo>
                  <a:lnTo>
                    <a:pt x="16" y="54"/>
                  </a:lnTo>
                  <a:lnTo>
                    <a:pt x="43" y="0"/>
                  </a:lnTo>
                  <a:lnTo>
                    <a:pt x="7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12" name="Freeform 103"/>
            <p:cNvSpPr>
              <a:spLocks/>
            </p:cNvSpPr>
            <p:nvPr/>
          </p:nvSpPr>
          <p:spPr bwMode="auto">
            <a:xfrm>
              <a:off x="5987" y="3196"/>
              <a:ext cx="27" cy="58"/>
            </a:xfrm>
            <a:custGeom>
              <a:avLst/>
              <a:gdLst>
                <a:gd name="T0" fmla="*/ 107 w 116"/>
                <a:gd name="T1" fmla="*/ 28 h 248"/>
                <a:gd name="T2" fmla="*/ 89 w 116"/>
                <a:gd name="T3" fmla="*/ 25 h 248"/>
                <a:gd name="T4" fmla="*/ 66 w 116"/>
                <a:gd name="T5" fmla="*/ 36 h 248"/>
                <a:gd name="T6" fmla="*/ 56 w 116"/>
                <a:gd name="T7" fmla="*/ 63 h 248"/>
                <a:gd name="T8" fmla="*/ 57 w 116"/>
                <a:gd name="T9" fmla="*/ 73 h 248"/>
                <a:gd name="T10" fmla="*/ 93 w 116"/>
                <a:gd name="T11" fmla="*/ 73 h 248"/>
                <a:gd name="T12" fmla="*/ 93 w 116"/>
                <a:gd name="T13" fmla="*/ 99 h 248"/>
                <a:gd name="T14" fmla="*/ 57 w 116"/>
                <a:gd name="T15" fmla="*/ 99 h 248"/>
                <a:gd name="T16" fmla="*/ 57 w 116"/>
                <a:gd name="T17" fmla="*/ 248 h 248"/>
                <a:gd name="T18" fmla="*/ 26 w 116"/>
                <a:gd name="T19" fmla="*/ 248 h 248"/>
                <a:gd name="T20" fmla="*/ 26 w 116"/>
                <a:gd name="T21" fmla="*/ 99 h 248"/>
                <a:gd name="T22" fmla="*/ 0 w 116"/>
                <a:gd name="T23" fmla="*/ 99 h 248"/>
                <a:gd name="T24" fmla="*/ 0 w 116"/>
                <a:gd name="T25" fmla="*/ 73 h 248"/>
                <a:gd name="T26" fmla="*/ 26 w 116"/>
                <a:gd name="T27" fmla="*/ 73 h 248"/>
                <a:gd name="T28" fmla="*/ 43 w 116"/>
                <a:gd name="T29" fmla="*/ 20 h 248"/>
                <a:gd name="T30" fmla="*/ 87 w 116"/>
                <a:gd name="T31" fmla="*/ 0 h 248"/>
                <a:gd name="T32" fmla="*/ 116 w 116"/>
                <a:gd name="T33" fmla="*/ 5 h 248"/>
                <a:gd name="T34" fmla="*/ 107 w 116"/>
                <a:gd name="T35" fmla="*/ 2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 h="248">
                  <a:moveTo>
                    <a:pt x="107" y="28"/>
                  </a:moveTo>
                  <a:cubicBezTo>
                    <a:pt x="101" y="26"/>
                    <a:pt x="95" y="25"/>
                    <a:pt x="89" y="25"/>
                  </a:cubicBezTo>
                  <a:cubicBezTo>
                    <a:pt x="80" y="25"/>
                    <a:pt x="72" y="29"/>
                    <a:pt x="66" y="36"/>
                  </a:cubicBezTo>
                  <a:cubicBezTo>
                    <a:pt x="60" y="43"/>
                    <a:pt x="56" y="52"/>
                    <a:pt x="56" y="63"/>
                  </a:cubicBezTo>
                  <a:cubicBezTo>
                    <a:pt x="56" y="66"/>
                    <a:pt x="57" y="69"/>
                    <a:pt x="57" y="73"/>
                  </a:cubicBezTo>
                  <a:lnTo>
                    <a:pt x="93" y="73"/>
                  </a:lnTo>
                  <a:lnTo>
                    <a:pt x="93" y="99"/>
                  </a:lnTo>
                  <a:lnTo>
                    <a:pt x="57" y="99"/>
                  </a:lnTo>
                  <a:lnTo>
                    <a:pt x="57" y="248"/>
                  </a:lnTo>
                  <a:lnTo>
                    <a:pt x="26" y="248"/>
                  </a:lnTo>
                  <a:lnTo>
                    <a:pt x="26" y="99"/>
                  </a:lnTo>
                  <a:lnTo>
                    <a:pt x="0" y="99"/>
                  </a:lnTo>
                  <a:lnTo>
                    <a:pt x="0" y="73"/>
                  </a:lnTo>
                  <a:lnTo>
                    <a:pt x="26" y="73"/>
                  </a:lnTo>
                  <a:cubicBezTo>
                    <a:pt x="26" y="50"/>
                    <a:pt x="32" y="32"/>
                    <a:pt x="43" y="20"/>
                  </a:cubicBezTo>
                  <a:cubicBezTo>
                    <a:pt x="54" y="7"/>
                    <a:pt x="68" y="0"/>
                    <a:pt x="87" y="0"/>
                  </a:cubicBezTo>
                  <a:cubicBezTo>
                    <a:pt x="96" y="0"/>
                    <a:pt x="105" y="2"/>
                    <a:pt x="116" y="5"/>
                  </a:cubicBezTo>
                  <a:lnTo>
                    <a:pt x="107"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13" name="Freeform 104"/>
            <p:cNvSpPr>
              <a:spLocks noEditPoints="1"/>
            </p:cNvSpPr>
            <p:nvPr/>
          </p:nvSpPr>
          <p:spPr bwMode="auto">
            <a:xfrm>
              <a:off x="6014" y="3212"/>
              <a:ext cx="37" cy="43"/>
            </a:xfrm>
            <a:custGeom>
              <a:avLst/>
              <a:gdLst>
                <a:gd name="T0" fmla="*/ 0 w 159"/>
                <a:gd name="T1" fmla="*/ 91 h 183"/>
                <a:gd name="T2" fmla="*/ 22 w 159"/>
                <a:gd name="T3" fmla="*/ 25 h 183"/>
                <a:gd name="T4" fmla="*/ 80 w 159"/>
                <a:gd name="T5" fmla="*/ 0 h 183"/>
                <a:gd name="T6" fmla="*/ 139 w 159"/>
                <a:gd name="T7" fmla="*/ 24 h 183"/>
                <a:gd name="T8" fmla="*/ 159 w 159"/>
                <a:gd name="T9" fmla="*/ 91 h 183"/>
                <a:gd name="T10" fmla="*/ 138 w 159"/>
                <a:gd name="T11" fmla="*/ 158 h 183"/>
                <a:gd name="T12" fmla="*/ 80 w 159"/>
                <a:gd name="T13" fmla="*/ 183 h 183"/>
                <a:gd name="T14" fmla="*/ 21 w 159"/>
                <a:gd name="T15" fmla="*/ 158 h 183"/>
                <a:gd name="T16" fmla="*/ 0 w 159"/>
                <a:gd name="T17" fmla="*/ 91 h 183"/>
                <a:gd name="T18" fmla="*/ 33 w 159"/>
                <a:gd name="T19" fmla="*/ 91 h 183"/>
                <a:gd name="T20" fmla="*/ 80 w 159"/>
                <a:gd name="T21" fmla="*/ 157 h 183"/>
                <a:gd name="T22" fmla="*/ 114 w 159"/>
                <a:gd name="T23" fmla="*/ 140 h 183"/>
                <a:gd name="T24" fmla="*/ 127 w 159"/>
                <a:gd name="T25" fmla="*/ 91 h 183"/>
                <a:gd name="T26" fmla="*/ 80 w 159"/>
                <a:gd name="T27" fmla="*/ 26 h 183"/>
                <a:gd name="T28" fmla="*/ 46 w 159"/>
                <a:gd name="T29" fmla="*/ 43 h 183"/>
                <a:gd name="T30" fmla="*/ 33 w 159"/>
                <a:gd name="T31" fmla="*/ 91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9" h="183">
                  <a:moveTo>
                    <a:pt x="0" y="91"/>
                  </a:moveTo>
                  <a:cubicBezTo>
                    <a:pt x="0" y="64"/>
                    <a:pt x="8" y="42"/>
                    <a:pt x="22" y="25"/>
                  </a:cubicBezTo>
                  <a:cubicBezTo>
                    <a:pt x="37" y="9"/>
                    <a:pt x="56" y="0"/>
                    <a:pt x="80" y="0"/>
                  </a:cubicBezTo>
                  <a:cubicBezTo>
                    <a:pt x="105" y="0"/>
                    <a:pt x="125" y="8"/>
                    <a:pt x="139" y="24"/>
                  </a:cubicBezTo>
                  <a:cubicBezTo>
                    <a:pt x="152" y="40"/>
                    <a:pt x="159" y="63"/>
                    <a:pt x="159" y="91"/>
                  </a:cubicBezTo>
                  <a:cubicBezTo>
                    <a:pt x="159" y="119"/>
                    <a:pt x="152" y="142"/>
                    <a:pt x="138" y="158"/>
                  </a:cubicBezTo>
                  <a:cubicBezTo>
                    <a:pt x="124" y="175"/>
                    <a:pt x="104" y="183"/>
                    <a:pt x="80" y="183"/>
                  </a:cubicBezTo>
                  <a:cubicBezTo>
                    <a:pt x="55" y="183"/>
                    <a:pt x="35" y="174"/>
                    <a:pt x="21" y="158"/>
                  </a:cubicBezTo>
                  <a:cubicBezTo>
                    <a:pt x="7" y="141"/>
                    <a:pt x="0" y="119"/>
                    <a:pt x="0" y="91"/>
                  </a:cubicBezTo>
                  <a:close/>
                  <a:moveTo>
                    <a:pt x="33" y="91"/>
                  </a:moveTo>
                  <a:cubicBezTo>
                    <a:pt x="33" y="135"/>
                    <a:pt x="49" y="157"/>
                    <a:pt x="80" y="157"/>
                  </a:cubicBezTo>
                  <a:cubicBezTo>
                    <a:pt x="95" y="157"/>
                    <a:pt x="106" y="151"/>
                    <a:pt x="114" y="140"/>
                  </a:cubicBezTo>
                  <a:cubicBezTo>
                    <a:pt x="122" y="128"/>
                    <a:pt x="127" y="112"/>
                    <a:pt x="127" y="91"/>
                  </a:cubicBezTo>
                  <a:cubicBezTo>
                    <a:pt x="127" y="48"/>
                    <a:pt x="111" y="26"/>
                    <a:pt x="80" y="26"/>
                  </a:cubicBezTo>
                  <a:cubicBezTo>
                    <a:pt x="66" y="26"/>
                    <a:pt x="54" y="32"/>
                    <a:pt x="46" y="43"/>
                  </a:cubicBezTo>
                  <a:cubicBezTo>
                    <a:pt x="37" y="55"/>
                    <a:pt x="33" y="71"/>
                    <a:pt x="33" y="9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14" name="Freeform 105"/>
            <p:cNvSpPr>
              <a:spLocks/>
            </p:cNvSpPr>
            <p:nvPr/>
          </p:nvSpPr>
          <p:spPr bwMode="auto">
            <a:xfrm>
              <a:off x="6057" y="3212"/>
              <a:ext cx="32" cy="42"/>
            </a:xfrm>
            <a:custGeom>
              <a:avLst/>
              <a:gdLst>
                <a:gd name="T0" fmla="*/ 108 w 139"/>
                <a:gd name="T1" fmla="*/ 179 h 179"/>
                <a:gd name="T2" fmla="*/ 108 w 139"/>
                <a:gd name="T3" fmla="*/ 77 h 179"/>
                <a:gd name="T4" fmla="*/ 100 w 139"/>
                <a:gd name="T5" fmla="*/ 38 h 179"/>
                <a:gd name="T6" fmla="*/ 71 w 139"/>
                <a:gd name="T7" fmla="*/ 27 h 179"/>
                <a:gd name="T8" fmla="*/ 49 w 139"/>
                <a:gd name="T9" fmla="*/ 33 h 179"/>
                <a:gd name="T10" fmla="*/ 31 w 139"/>
                <a:gd name="T11" fmla="*/ 49 h 179"/>
                <a:gd name="T12" fmla="*/ 31 w 139"/>
                <a:gd name="T13" fmla="*/ 179 h 179"/>
                <a:gd name="T14" fmla="*/ 0 w 139"/>
                <a:gd name="T15" fmla="*/ 179 h 179"/>
                <a:gd name="T16" fmla="*/ 0 w 139"/>
                <a:gd name="T17" fmla="*/ 4 h 179"/>
                <a:gd name="T18" fmla="*/ 21 w 139"/>
                <a:gd name="T19" fmla="*/ 4 h 179"/>
                <a:gd name="T20" fmla="*/ 31 w 139"/>
                <a:gd name="T21" fmla="*/ 26 h 179"/>
                <a:gd name="T22" fmla="*/ 81 w 139"/>
                <a:gd name="T23" fmla="*/ 0 h 179"/>
                <a:gd name="T24" fmla="*/ 139 w 139"/>
                <a:gd name="T25" fmla="*/ 71 h 179"/>
                <a:gd name="T26" fmla="*/ 139 w 139"/>
                <a:gd name="T27" fmla="*/ 179 h 179"/>
                <a:gd name="T28" fmla="*/ 108 w 139"/>
                <a:gd name="T29"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179">
                  <a:moveTo>
                    <a:pt x="108" y="179"/>
                  </a:moveTo>
                  <a:lnTo>
                    <a:pt x="108" y="77"/>
                  </a:lnTo>
                  <a:cubicBezTo>
                    <a:pt x="108" y="58"/>
                    <a:pt x="105" y="45"/>
                    <a:pt x="100" y="38"/>
                  </a:cubicBezTo>
                  <a:cubicBezTo>
                    <a:pt x="94" y="30"/>
                    <a:pt x="84" y="27"/>
                    <a:pt x="71" y="27"/>
                  </a:cubicBezTo>
                  <a:cubicBezTo>
                    <a:pt x="64" y="27"/>
                    <a:pt x="57" y="29"/>
                    <a:pt x="49" y="33"/>
                  </a:cubicBezTo>
                  <a:cubicBezTo>
                    <a:pt x="41" y="37"/>
                    <a:pt x="35" y="43"/>
                    <a:pt x="31" y="49"/>
                  </a:cubicBezTo>
                  <a:lnTo>
                    <a:pt x="31" y="179"/>
                  </a:lnTo>
                  <a:lnTo>
                    <a:pt x="0" y="179"/>
                  </a:lnTo>
                  <a:lnTo>
                    <a:pt x="0" y="4"/>
                  </a:lnTo>
                  <a:lnTo>
                    <a:pt x="21" y="4"/>
                  </a:lnTo>
                  <a:lnTo>
                    <a:pt x="31" y="26"/>
                  </a:lnTo>
                  <a:cubicBezTo>
                    <a:pt x="41" y="9"/>
                    <a:pt x="58" y="0"/>
                    <a:pt x="81" y="0"/>
                  </a:cubicBezTo>
                  <a:cubicBezTo>
                    <a:pt x="120" y="0"/>
                    <a:pt x="139" y="24"/>
                    <a:pt x="139" y="71"/>
                  </a:cubicBezTo>
                  <a:lnTo>
                    <a:pt x="139" y="179"/>
                  </a:lnTo>
                  <a:lnTo>
                    <a:pt x="108" y="1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15" name="Freeform 106"/>
            <p:cNvSpPr>
              <a:spLocks noEditPoints="1"/>
            </p:cNvSpPr>
            <p:nvPr/>
          </p:nvSpPr>
          <p:spPr bwMode="auto">
            <a:xfrm>
              <a:off x="6096" y="3196"/>
              <a:ext cx="35" cy="59"/>
            </a:xfrm>
            <a:custGeom>
              <a:avLst/>
              <a:gdLst>
                <a:gd name="T0" fmla="*/ 122 w 153"/>
                <a:gd name="T1" fmla="*/ 248 h 252"/>
                <a:gd name="T2" fmla="*/ 122 w 153"/>
                <a:gd name="T3" fmla="*/ 235 h 252"/>
                <a:gd name="T4" fmla="*/ 74 w 153"/>
                <a:gd name="T5" fmla="*/ 252 h 252"/>
                <a:gd name="T6" fmla="*/ 21 w 153"/>
                <a:gd name="T7" fmla="*/ 228 h 252"/>
                <a:gd name="T8" fmla="*/ 0 w 153"/>
                <a:gd name="T9" fmla="*/ 165 h 252"/>
                <a:gd name="T10" fmla="*/ 24 w 153"/>
                <a:gd name="T11" fmla="*/ 97 h 252"/>
                <a:gd name="T12" fmla="*/ 80 w 153"/>
                <a:gd name="T13" fmla="*/ 69 h 252"/>
                <a:gd name="T14" fmla="*/ 122 w 153"/>
                <a:gd name="T15" fmla="*/ 82 h 252"/>
                <a:gd name="T16" fmla="*/ 122 w 153"/>
                <a:gd name="T17" fmla="*/ 0 h 252"/>
                <a:gd name="T18" fmla="*/ 153 w 153"/>
                <a:gd name="T19" fmla="*/ 0 h 252"/>
                <a:gd name="T20" fmla="*/ 153 w 153"/>
                <a:gd name="T21" fmla="*/ 248 h 252"/>
                <a:gd name="T22" fmla="*/ 122 w 153"/>
                <a:gd name="T23" fmla="*/ 248 h 252"/>
                <a:gd name="T24" fmla="*/ 122 w 153"/>
                <a:gd name="T25" fmla="*/ 113 h 252"/>
                <a:gd name="T26" fmla="*/ 89 w 153"/>
                <a:gd name="T27" fmla="*/ 96 h 252"/>
                <a:gd name="T28" fmla="*/ 49 w 153"/>
                <a:gd name="T29" fmla="*/ 114 h 252"/>
                <a:gd name="T30" fmla="*/ 33 w 153"/>
                <a:gd name="T31" fmla="*/ 162 h 252"/>
                <a:gd name="T32" fmla="*/ 91 w 153"/>
                <a:gd name="T33" fmla="*/ 225 h 252"/>
                <a:gd name="T34" fmla="*/ 109 w 153"/>
                <a:gd name="T35" fmla="*/ 221 h 252"/>
                <a:gd name="T36" fmla="*/ 122 w 153"/>
                <a:gd name="T37" fmla="*/ 211 h 252"/>
                <a:gd name="T38" fmla="*/ 122 w 153"/>
                <a:gd name="T39" fmla="*/ 113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252">
                  <a:moveTo>
                    <a:pt x="122" y="248"/>
                  </a:moveTo>
                  <a:lnTo>
                    <a:pt x="122" y="235"/>
                  </a:lnTo>
                  <a:cubicBezTo>
                    <a:pt x="111" y="246"/>
                    <a:pt x="95" y="252"/>
                    <a:pt x="74" y="252"/>
                  </a:cubicBezTo>
                  <a:cubicBezTo>
                    <a:pt x="52" y="252"/>
                    <a:pt x="34" y="244"/>
                    <a:pt x="21" y="228"/>
                  </a:cubicBezTo>
                  <a:cubicBezTo>
                    <a:pt x="7" y="212"/>
                    <a:pt x="0" y="191"/>
                    <a:pt x="0" y="165"/>
                  </a:cubicBezTo>
                  <a:cubicBezTo>
                    <a:pt x="0" y="138"/>
                    <a:pt x="8" y="116"/>
                    <a:pt x="24" y="97"/>
                  </a:cubicBezTo>
                  <a:cubicBezTo>
                    <a:pt x="40" y="79"/>
                    <a:pt x="58" y="69"/>
                    <a:pt x="80" y="69"/>
                  </a:cubicBezTo>
                  <a:cubicBezTo>
                    <a:pt x="98" y="69"/>
                    <a:pt x="112" y="74"/>
                    <a:pt x="122" y="82"/>
                  </a:cubicBezTo>
                  <a:lnTo>
                    <a:pt x="122" y="0"/>
                  </a:lnTo>
                  <a:lnTo>
                    <a:pt x="153" y="0"/>
                  </a:lnTo>
                  <a:lnTo>
                    <a:pt x="153" y="248"/>
                  </a:lnTo>
                  <a:lnTo>
                    <a:pt x="122" y="248"/>
                  </a:lnTo>
                  <a:close/>
                  <a:moveTo>
                    <a:pt x="122" y="113"/>
                  </a:moveTo>
                  <a:cubicBezTo>
                    <a:pt x="114" y="101"/>
                    <a:pt x="103" y="96"/>
                    <a:pt x="89" y="96"/>
                  </a:cubicBezTo>
                  <a:cubicBezTo>
                    <a:pt x="73" y="96"/>
                    <a:pt x="59" y="102"/>
                    <a:pt x="49" y="114"/>
                  </a:cubicBezTo>
                  <a:cubicBezTo>
                    <a:pt x="38" y="127"/>
                    <a:pt x="33" y="143"/>
                    <a:pt x="33" y="162"/>
                  </a:cubicBezTo>
                  <a:cubicBezTo>
                    <a:pt x="33" y="204"/>
                    <a:pt x="52" y="225"/>
                    <a:pt x="91" y="225"/>
                  </a:cubicBezTo>
                  <a:cubicBezTo>
                    <a:pt x="96" y="225"/>
                    <a:pt x="102" y="224"/>
                    <a:pt x="109" y="221"/>
                  </a:cubicBezTo>
                  <a:cubicBezTo>
                    <a:pt x="116" y="218"/>
                    <a:pt x="120" y="214"/>
                    <a:pt x="122" y="211"/>
                  </a:cubicBezTo>
                  <a:lnTo>
                    <a:pt x="122"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16" name="Freeform 107"/>
            <p:cNvSpPr>
              <a:spLocks/>
            </p:cNvSpPr>
            <p:nvPr/>
          </p:nvSpPr>
          <p:spPr bwMode="auto">
            <a:xfrm>
              <a:off x="6135" y="3213"/>
              <a:ext cx="37" cy="57"/>
            </a:xfrm>
            <a:custGeom>
              <a:avLst/>
              <a:gdLst>
                <a:gd name="T0" fmla="*/ 87 w 162"/>
                <a:gd name="T1" fmla="*/ 205 h 244"/>
                <a:gd name="T2" fmla="*/ 62 w 162"/>
                <a:gd name="T3" fmla="*/ 233 h 244"/>
                <a:gd name="T4" fmla="*/ 18 w 162"/>
                <a:gd name="T5" fmla="*/ 244 h 244"/>
                <a:gd name="T6" fmla="*/ 18 w 162"/>
                <a:gd name="T7" fmla="*/ 216 h 244"/>
                <a:gd name="T8" fmla="*/ 52 w 162"/>
                <a:gd name="T9" fmla="*/ 207 h 244"/>
                <a:gd name="T10" fmla="*/ 66 w 162"/>
                <a:gd name="T11" fmla="*/ 185 h 244"/>
                <a:gd name="T12" fmla="*/ 61 w 162"/>
                <a:gd name="T13" fmla="*/ 157 h 244"/>
                <a:gd name="T14" fmla="*/ 47 w 162"/>
                <a:gd name="T15" fmla="*/ 122 h 244"/>
                <a:gd name="T16" fmla="*/ 0 w 162"/>
                <a:gd name="T17" fmla="*/ 0 h 244"/>
                <a:gd name="T18" fmla="*/ 32 w 162"/>
                <a:gd name="T19" fmla="*/ 0 h 244"/>
                <a:gd name="T20" fmla="*/ 83 w 162"/>
                <a:gd name="T21" fmla="*/ 136 h 244"/>
                <a:gd name="T22" fmla="*/ 130 w 162"/>
                <a:gd name="T23" fmla="*/ 0 h 244"/>
                <a:gd name="T24" fmla="*/ 162 w 162"/>
                <a:gd name="T25" fmla="*/ 0 h 244"/>
                <a:gd name="T26" fmla="*/ 87 w 162"/>
                <a:gd name="T27" fmla="*/ 20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2" h="244">
                  <a:moveTo>
                    <a:pt x="87" y="205"/>
                  </a:moveTo>
                  <a:cubicBezTo>
                    <a:pt x="83" y="216"/>
                    <a:pt x="75" y="226"/>
                    <a:pt x="62" y="233"/>
                  </a:cubicBezTo>
                  <a:cubicBezTo>
                    <a:pt x="49" y="241"/>
                    <a:pt x="34" y="244"/>
                    <a:pt x="18" y="244"/>
                  </a:cubicBezTo>
                  <a:lnTo>
                    <a:pt x="18" y="216"/>
                  </a:lnTo>
                  <a:cubicBezTo>
                    <a:pt x="31" y="216"/>
                    <a:pt x="42" y="213"/>
                    <a:pt x="52" y="207"/>
                  </a:cubicBezTo>
                  <a:cubicBezTo>
                    <a:pt x="61" y="201"/>
                    <a:pt x="66" y="194"/>
                    <a:pt x="66" y="185"/>
                  </a:cubicBezTo>
                  <a:cubicBezTo>
                    <a:pt x="66" y="176"/>
                    <a:pt x="64" y="166"/>
                    <a:pt x="61" y="157"/>
                  </a:cubicBezTo>
                  <a:cubicBezTo>
                    <a:pt x="57" y="147"/>
                    <a:pt x="53" y="136"/>
                    <a:pt x="47" y="122"/>
                  </a:cubicBezTo>
                  <a:lnTo>
                    <a:pt x="0" y="0"/>
                  </a:lnTo>
                  <a:lnTo>
                    <a:pt x="32" y="0"/>
                  </a:lnTo>
                  <a:lnTo>
                    <a:pt x="83" y="136"/>
                  </a:lnTo>
                  <a:lnTo>
                    <a:pt x="130" y="0"/>
                  </a:lnTo>
                  <a:lnTo>
                    <a:pt x="162" y="0"/>
                  </a:lnTo>
                  <a:lnTo>
                    <a:pt x="87" y="2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17" name="Freeform 108"/>
            <p:cNvSpPr>
              <a:spLocks noEditPoints="1"/>
            </p:cNvSpPr>
            <p:nvPr/>
          </p:nvSpPr>
          <p:spPr bwMode="auto">
            <a:xfrm>
              <a:off x="4856" y="3292"/>
              <a:ext cx="46" cy="58"/>
            </a:xfrm>
            <a:custGeom>
              <a:avLst/>
              <a:gdLst>
                <a:gd name="T0" fmla="*/ 0 w 201"/>
                <a:gd name="T1" fmla="*/ 122 h 249"/>
                <a:gd name="T2" fmla="*/ 26 w 201"/>
                <a:gd name="T3" fmla="*/ 35 h 249"/>
                <a:gd name="T4" fmla="*/ 97 w 201"/>
                <a:gd name="T5" fmla="*/ 0 h 249"/>
                <a:gd name="T6" fmla="*/ 174 w 201"/>
                <a:gd name="T7" fmla="*/ 32 h 249"/>
                <a:gd name="T8" fmla="*/ 201 w 201"/>
                <a:gd name="T9" fmla="*/ 122 h 249"/>
                <a:gd name="T10" fmla="*/ 174 w 201"/>
                <a:gd name="T11" fmla="*/ 215 h 249"/>
                <a:gd name="T12" fmla="*/ 97 w 201"/>
                <a:gd name="T13" fmla="*/ 249 h 249"/>
                <a:gd name="T14" fmla="*/ 26 w 201"/>
                <a:gd name="T15" fmla="*/ 213 h 249"/>
                <a:gd name="T16" fmla="*/ 0 w 201"/>
                <a:gd name="T17" fmla="*/ 122 h 249"/>
                <a:gd name="T18" fmla="*/ 35 w 201"/>
                <a:gd name="T19" fmla="*/ 122 h 249"/>
                <a:gd name="T20" fmla="*/ 51 w 201"/>
                <a:gd name="T21" fmla="*/ 191 h 249"/>
                <a:gd name="T22" fmla="*/ 97 w 201"/>
                <a:gd name="T23" fmla="*/ 219 h 249"/>
                <a:gd name="T24" fmla="*/ 148 w 201"/>
                <a:gd name="T25" fmla="*/ 194 h 249"/>
                <a:gd name="T26" fmla="*/ 166 w 201"/>
                <a:gd name="T27" fmla="*/ 122 h 249"/>
                <a:gd name="T28" fmla="*/ 97 w 201"/>
                <a:gd name="T29" fmla="*/ 29 h 249"/>
                <a:gd name="T30" fmla="*/ 51 w 201"/>
                <a:gd name="T31" fmla="*/ 54 h 249"/>
                <a:gd name="T32" fmla="*/ 35 w 201"/>
                <a:gd name="T33" fmla="*/ 12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1" h="249">
                  <a:moveTo>
                    <a:pt x="0" y="122"/>
                  </a:moveTo>
                  <a:cubicBezTo>
                    <a:pt x="0" y="87"/>
                    <a:pt x="9" y="58"/>
                    <a:pt x="26" y="35"/>
                  </a:cubicBezTo>
                  <a:cubicBezTo>
                    <a:pt x="44" y="11"/>
                    <a:pt x="67" y="0"/>
                    <a:pt x="97" y="0"/>
                  </a:cubicBezTo>
                  <a:cubicBezTo>
                    <a:pt x="131" y="0"/>
                    <a:pt x="156" y="10"/>
                    <a:pt x="174" y="32"/>
                  </a:cubicBezTo>
                  <a:cubicBezTo>
                    <a:pt x="192" y="54"/>
                    <a:pt x="201" y="84"/>
                    <a:pt x="201" y="122"/>
                  </a:cubicBezTo>
                  <a:cubicBezTo>
                    <a:pt x="201" y="162"/>
                    <a:pt x="192" y="193"/>
                    <a:pt x="174" y="215"/>
                  </a:cubicBezTo>
                  <a:cubicBezTo>
                    <a:pt x="156" y="237"/>
                    <a:pt x="130" y="249"/>
                    <a:pt x="97" y="249"/>
                  </a:cubicBezTo>
                  <a:cubicBezTo>
                    <a:pt x="67" y="249"/>
                    <a:pt x="43" y="237"/>
                    <a:pt x="26" y="213"/>
                  </a:cubicBezTo>
                  <a:cubicBezTo>
                    <a:pt x="9" y="190"/>
                    <a:pt x="0" y="159"/>
                    <a:pt x="0" y="122"/>
                  </a:cubicBezTo>
                  <a:close/>
                  <a:moveTo>
                    <a:pt x="35" y="122"/>
                  </a:moveTo>
                  <a:cubicBezTo>
                    <a:pt x="35" y="150"/>
                    <a:pt x="40" y="173"/>
                    <a:pt x="51" y="191"/>
                  </a:cubicBezTo>
                  <a:cubicBezTo>
                    <a:pt x="62" y="210"/>
                    <a:pt x="77" y="219"/>
                    <a:pt x="97" y="219"/>
                  </a:cubicBezTo>
                  <a:cubicBezTo>
                    <a:pt x="119" y="219"/>
                    <a:pt x="137" y="211"/>
                    <a:pt x="148" y="194"/>
                  </a:cubicBezTo>
                  <a:cubicBezTo>
                    <a:pt x="160" y="177"/>
                    <a:pt x="166" y="153"/>
                    <a:pt x="166" y="122"/>
                  </a:cubicBezTo>
                  <a:cubicBezTo>
                    <a:pt x="166" y="60"/>
                    <a:pt x="143" y="29"/>
                    <a:pt x="97" y="29"/>
                  </a:cubicBezTo>
                  <a:cubicBezTo>
                    <a:pt x="77" y="29"/>
                    <a:pt x="61" y="38"/>
                    <a:pt x="51" y="54"/>
                  </a:cubicBezTo>
                  <a:cubicBezTo>
                    <a:pt x="40" y="71"/>
                    <a:pt x="35" y="94"/>
                    <a:pt x="35" y="12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18" name="Freeform 109"/>
            <p:cNvSpPr>
              <a:spLocks noEditPoints="1"/>
            </p:cNvSpPr>
            <p:nvPr/>
          </p:nvSpPr>
          <p:spPr bwMode="auto">
            <a:xfrm>
              <a:off x="4910" y="3307"/>
              <a:ext cx="35" cy="58"/>
            </a:xfrm>
            <a:custGeom>
              <a:avLst/>
              <a:gdLst>
                <a:gd name="T0" fmla="*/ 31 w 153"/>
                <a:gd name="T1" fmla="*/ 170 h 248"/>
                <a:gd name="T2" fmla="*/ 31 w 153"/>
                <a:gd name="T3" fmla="*/ 248 h 248"/>
                <a:gd name="T4" fmla="*/ 0 w 153"/>
                <a:gd name="T5" fmla="*/ 248 h 248"/>
                <a:gd name="T6" fmla="*/ 0 w 153"/>
                <a:gd name="T7" fmla="*/ 4 h 248"/>
                <a:gd name="T8" fmla="*/ 31 w 153"/>
                <a:gd name="T9" fmla="*/ 4 h 248"/>
                <a:gd name="T10" fmla="*/ 31 w 153"/>
                <a:gd name="T11" fmla="*/ 18 h 248"/>
                <a:gd name="T12" fmla="*/ 74 w 153"/>
                <a:gd name="T13" fmla="*/ 0 h 248"/>
                <a:gd name="T14" fmla="*/ 132 w 153"/>
                <a:gd name="T15" fmla="*/ 24 h 248"/>
                <a:gd name="T16" fmla="*/ 153 w 153"/>
                <a:gd name="T17" fmla="*/ 92 h 248"/>
                <a:gd name="T18" fmla="*/ 132 w 153"/>
                <a:gd name="T19" fmla="*/ 157 h 248"/>
                <a:gd name="T20" fmla="*/ 71 w 153"/>
                <a:gd name="T21" fmla="*/ 183 h 248"/>
                <a:gd name="T22" fmla="*/ 47 w 153"/>
                <a:gd name="T23" fmla="*/ 179 h 248"/>
                <a:gd name="T24" fmla="*/ 31 w 153"/>
                <a:gd name="T25" fmla="*/ 170 h 248"/>
                <a:gd name="T26" fmla="*/ 31 w 153"/>
                <a:gd name="T27" fmla="*/ 42 h 248"/>
                <a:gd name="T28" fmla="*/ 31 w 153"/>
                <a:gd name="T29" fmla="*/ 144 h 248"/>
                <a:gd name="T30" fmla="*/ 44 w 153"/>
                <a:gd name="T31" fmla="*/ 153 h 248"/>
                <a:gd name="T32" fmla="*/ 62 w 153"/>
                <a:gd name="T33" fmla="*/ 157 h 248"/>
                <a:gd name="T34" fmla="*/ 120 w 153"/>
                <a:gd name="T35" fmla="*/ 91 h 248"/>
                <a:gd name="T36" fmla="*/ 106 w 153"/>
                <a:gd name="T37" fmla="*/ 42 h 248"/>
                <a:gd name="T38" fmla="*/ 62 w 153"/>
                <a:gd name="T39" fmla="*/ 27 h 248"/>
                <a:gd name="T40" fmla="*/ 46 w 153"/>
                <a:gd name="T41" fmla="*/ 31 h 248"/>
                <a:gd name="T42" fmla="*/ 31 w 153"/>
                <a:gd name="T43" fmla="*/ 42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3" h="248">
                  <a:moveTo>
                    <a:pt x="31" y="170"/>
                  </a:moveTo>
                  <a:lnTo>
                    <a:pt x="31" y="248"/>
                  </a:lnTo>
                  <a:lnTo>
                    <a:pt x="0" y="248"/>
                  </a:lnTo>
                  <a:lnTo>
                    <a:pt x="0" y="4"/>
                  </a:lnTo>
                  <a:lnTo>
                    <a:pt x="31" y="4"/>
                  </a:lnTo>
                  <a:lnTo>
                    <a:pt x="31" y="18"/>
                  </a:lnTo>
                  <a:cubicBezTo>
                    <a:pt x="43" y="6"/>
                    <a:pt x="57" y="0"/>
                    <a:pt x="74" y="0"/>
                  </a:cubicBezTo>
                  <a:cubicBezTo>
                    <a:pt x="99" y="0"/>
                    <a:pt x="118" y="8"/>
                    <a:pt x="132" y="24"/>
                  </a:cubicBezTo>
                  <a:cubicBezTo>
                    <a:pt x="146" y="39"/>
                    <a:pt x="153" y="62"/>
                    <a:pt x="153" y="92"/>
                  </a:cubicBezTo>
                  <a:cubicBezTo>
                    <a:pt x="153" y="119"/>
                    <a:pt x="146" y="141"/>
                    <a:pt x="132" y="157"/>
                  </a:cubicBezTo>
                  <a:cubicBezTo>
                    <a:pt x="118" y="174"/>
                    <a:pt x="98" y="183"/>
                    <a:pt x="71" y="183"/>
                  </a:cubicBezTo>
                  <a:cubicBezTo>
                    <a:pt x="64" y="183"/>
                    <a:pt x="56" y="181"/>
                    <a:pt x="47" y="179"/>
                  </a:cubicBezTo>
                  <a:cubicBezTo>
                    <a:pt x="39" y="176"/>
                    <a:pt x="33" y="173"/>
                    <a:pt x="31" y="170"/>
                  </a:cubicBezTo>
                  <a:close/>
                  <a:moveTo>
                    <a:pt x="31" y="42"/>
                  </a:moveTo>
                  <a:lnTo>
                    <a:pt x="31" y="144"/>
                  </a:lnTo>
                  <a:cubicBezTo>
                    <a:pt x="33" y="147"/>
                    <a:pt x="37" y="150"/>
                    <a:pt x="44" y="153"/>
                  </a:cubicBezTo>
                  <a:cubicBezTo>
                    <a:pt x="50" y="155"/>
                    <a:pt x="56" y="157"/>
                    <a:pt x="62" y="157"/>
                  </a:cubicBezTo>
                  <a:cubicBezTo>
                    <a:pt x="101" y="157"/>
                    <a:pt x="120" y="135"/>
                    <a:pt x="120" y="91"/>
                  </a:cubicBezTo>
                  <a:cubicBezTo>
                    <a:pt x="120" y="69"/>
                    <a:pt x="116" y="52"/>
                    <a:pt x="106" y="42"/>
                  </a:cubicBezTo>
                  <a:cubicBezTo>
                    <a:pt x="97" y="32"/>
                    <a:pt x="83" y="27"/>
                    <a:pt x="62" y="27"/>
                  </a:cubicBezTo>
                  <a:cubicBezTo>
                    <a:pt x="58" y="27"/>
                    <a:pt x="53" y="28"/>
                    <a:pt x="46" y="31"/>
                  </a:cubicBezTo>
                  <a:cubicBezTo>
                    <a:pt x="40" y="34"/>
                    <a:pt x="35" y="38"/>
                    <a:pt x="31" y="4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19" name="Freeform 110"/>
            <p:cNvSpPr>
              <a:spLocks noEditPoints="1"/>
            </p:cNvSpPr>
            <p:nvPr/>
          </p:nvSpPr>
          <p:spPr bwMode="auto">
            <a:xfrm>
              <a:off x="4949" y="3307"/>
              <a:ext cx="38" cy="43"/>
            </a:xfrm>
            <a:custGeom>
              <a:avLst/>
              <a:gdLst>
                <a:gd name="T0" fmla="*/ 159 w 162"/>
                <a:gd name="T1" fmla="*/ 95 h 183"/>
                <a:gd name="T2" fmla="*/ 33 w 162"/>
                <a:gd name="T3" fmla="*/ 95 h 183"/>
                <a:gd name="T4" fmla="*/ 50 w 162"/>
                <a:gd name="T5" fmla="*/ 142 h 183"/>
                <a:gd name="T6" fmla="*/ 88 w 162"/>
                <a:gd name="T7" fmla="*/ 157 h 183"/>
                <a:gd name="T8" fmla="*/ 133 w 162"/>
                <a:gd name="T9" fmla="*/ 141 h 183"/>
                <a:gd name="T10" fmla="*/ 146 w 162"/>
                <a:gd name="T11" fmla="*/ 163 h 183"/>
                <a:gd name="T12" fmla="*/ 124 w 162"/>
                <a:gd name="T13" fmla="*/ 176 h 183"/>
                <a:gd name="T14" fmla="*/ 82 w 162"/>
                <a:gd name="T15" fmla="*/ 183 h 183"/>
                <a:gd name="T16" fmla="*/ 26 w 162"/>
                <a:gd name="T17" fmla="*/ 160 h 183"/>
                <a:gd name="T18" fmla="*/ 0 w 162"/>
                <a:gd name="T19" fmla="*/ 94 h 183"/>
                <a:gd name="T20" fmla="*/ 26 w 162"/>
                <a:gd name="T21" fmla="*/ 24 h 183"/>
                <a:gd name="T22" fmla="*/ 82 w 162"/>
                <a:gd name="T23" fmla="*/ 0 h 183"/>
                <a:gd name="T24" fmla="*/ 141 w 162"/>
                <a:gd name="T25" fmla="*/ 22 h 183"/>
                <a:gd name="T26" fmla="*/ 162 w 162"/>
                <a:gd name="T27" fmla="*/ 76 h 183"/>
                <a:gd name="T28" fmla="*/ 159 w 162"/>
                <a:gd name="T29" fmla="*/ 95 h 183"/>
                <a:gd name="T30" fmla="*/ 84 w 162"/>
                <a:gd name="T31" fmla="*/ 27 h 183"/>
                <a:gd name="T32" fmla="*/ 49 w 162"/>
                <a:gd name="T33" fmla="*/ 40 h 183"/>
                <a:gd name="T34" fmla="*/ 33 w 162"/>
                <a:gd name="T35" fmla="*/ 72 h 183"/>
                <a:gd name="T36" fmla="*/ 131 w 162"/>
                <a:gd name="T37" fmla="*/ 72 h 183"/>
                <a:gd name="T38" fmla="*/ 119 w 162"/>
                <a:gd name="T39" fmla="*/ 40 h 183"/>
                <a:gd name="T40" fmla="*/ 84 w 162"/>
                <a:gd name="T41" fmla="*/ 2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2" h="183">
                  <a:moveTo>
                    <a:pt x="159" y="95"/>
                  </a:moveTo>
                  <a:lnTo>
                    <a:pt x="33" y="95"/>
                  </a:lnTo>
                  <a:cubicBezTo>
                    <a:pt x="33" y="115"/>
                    <a:pt x="38" y="131"/>
                    <a:pt x="50" y="142"/>
                  </a:cubicBezTo>
                  <a:cubicBezTo>
                    <a:pt x="60" y="152"/>
                    <a:pt x="72" y="157"/>
                    <a:pt x="88" y="157"/>
                  </a:cubicBezTo>
                  <a:cubicBezTo>
                    <a:pt x="106" y="157"/>
                    <a:pt x="121" y="151"/>
                    <a:pt x="133" y="141"/>
                  </a:cubicBezTo>
                  <a:lnTo>
                    <a:pt x="146" y="163"/>
                  </a:lnTo>
                  <a:cubicBezTo>
                    <a:pt x="141" y="168"/>
                    <a:pt x="134" y="172"/>
                    <a:pt x="124" y="176"/>
                  </a:cubicBezTo>
                  <a:cubicBezTo>
                    <a:pt x="111" y="181"/>
                    <a:pt x="97" y="183"/>
                    <a:pt x="82" y="183"/>
                  </a:cubicBezTo>
                  <a:cubicBezTo>
                    <a:pt x="60" y="183"/>
                    <a:pt x="41" y="175"/>
                    <a:pt x="26" y="160"/>
                  </a:cubicBezTo>
                  <a:cubicBezTo>
                    <a:pt x="8" y="144"/>
                    <a:pt x="0" y="122"/>
                    <a:pt x="0" y="94"/>
                  </a:cubicBezTo>
                  <a:cubicBezTo>
                    <a:pt x="0" y="65"/>
                    <a:pt x="9" y="41"/>
                    <a:pt x="26" y="24"/>
                  </a:cubicBezTo>
                  <a:cubicBezTo>
                    <a:pt x="42" y="8"/>
                    <a:pt x="61" y="0"/>
                    <a:pt x="82" y="0"/>
                  </a:cubicBezTo>
                  <a:cubicBezTo>
                    <a:pt x="107" y="0"/>
                    <a:pt x="127" y="7"/>
                    <a:pt x="141" y="22"/>
                  </a:cubicBezTo>
                  <a:cubicBezTo>
                    <a:pt x="155" y="35"/>
                    <a:pt x="162" y="53"/>
                    <a:pt x="162" y="76"/>
                  </a:cubicBezTo>
                  <a:cubicBezTo>
                    <a:pt x="162" y="83"/>
                    <a:pt x="161" y="89"/>
                    <a:pt x="159" y="95"/>
                  </a:cubicBezTo>
                  <a:close/>
                  <a:moveTo>
                    <a:pt x="84" y="27"/>
                  </a:moveTo>
                  <a:cubicBezTo>
                    <a:pt x="70" y="27"/>
                    <a:pt x="58" y="31"/>
                    <a:pt x="49" y="40"/>
                  </a:cubicBezTo>
                  <a:cubicBezTo>
                    <a:pt x="40" y="49"/>
                    <a:pt x="35" y="59"/>
                    <a:pt x="33" y="72"/>
                  </a:cubicBezTo>
                  <a:lnTo>
                    <a:pt x="131" y="72"/>
                  </a:lnTo>
                  <a:cubicBezTo>
                    <a:pt x="131" y="59"/>
                    <a:pt x="127" y="49"/>
                    <a:pt x="119" y="40"/>
                  </a:cubicBezTo>
                  <a:cubicBezTo>
                    <a:pt x="110" y="31"/>
                    <a:pt x="99" y="27"/>
                    <a:pt x="84" y="2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20" name="Freeform 111"/>
            <p:cNvSpPr>
              <a:spLocks/>
            </p:cNvSpPr>
            <p:nvPr/>
          </p:nvSpPr>
          <p:spPr bwMode="auto">
            <a:xfrm>
              <a:off x="4994" y="3307"/>
              <a:ext cx="24" cy="42"/>
            </a:xfrm>
            <a:custGeom>
              <a:avLst/>
              <a:gdLst>
                <a:gd name="T0" fmla="*/ 93 w 106"/>
                <a:gd name="T1" fmla="*/ 34 h 180"/>
                <a:gd name="T2" fmla="*/ 73 w 106"/>
                <a:gd name="T3" fmla="*/ 27 h 180"/>
                <a:gd name="T4" fmla="*/ 44 w 106"/>
                <a:gd name="T5" fmla="*/ 42 h 180"/>
                <a:gd name="T6" fmla="*/ 31 w 106"/>
                <a:gd name="T7" fmla="*/ 79 h 180"/>
                <a:gd name="T8" fmla="*/ 31 w 106"/>
                <a:gd name="T9" fmla="*/ 180 h 180"/>
                <a:gd name="T10" fmla="*/ 0 w 106"/>
                <a:gd name="T11" fmla="*/ 180 h 180"/>
                <a:gd name="T12" fmla="*/ 0 w 106"/>
                <a:gd name="T13" fmla="*/ 4 h 180"/>
                <a:gd name="T14" fmla="*/ 31 w 106"/>
                <a:gd name="T15" fmla="*/ 4 h 180"/>
                <a:gd name="T16" fmla="*/ 31 w 106"/>
                <a:gd name="T17" fmla="*/ 32 h 180"/>
                <a:gd name="T18" fmla="*/ 82 w 106"/>
                <a:gd name="T19" fmla="*/ 0 h 180"/>
                <a:gd name="T20" fmla="*/ 106 w 106"/>
                <a:gd name="T21" fmla="*/ 3 h 180"/>
                <a:gd name="T22" fmla="*/ 93 w 106"/>
                <a:gd name="T23" fmla="*/ 3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80">
                  <a:moveTo>
                    <a:pt x="93" y="34"/>
                  </a:moveTo>
                  <a:cubicBezTo>
                    <a:pt x="87" y="29"/>
                    <a:pt x="80" y="27"/>
                    <a:pt x="73" y="27"/>
                  </a:cubicBezTo>
                  <a:cubicBezTo>
                    <a:pt x="62" y="27"/>
                    <a:pt x="52" y="32"/>
                    <a:pt x="44" y="42"/>
                  </a:cubicBezTo>
                  <a:cubicBezTo>
                    <a:pt x="36" y="52"/>
                    <a:pt x="31" y="64"/>
                    <a:pt x="31" y="79"/>
                  </a:cubicBezTo>
                  <a:lnTo>
                    <a:pt x="31" y="180"/>
                  </a:lnTo>
                  <a:lnTo>
                    <a:pt x="0" y="180"/>
                  </a:lnTo>
                  <a:lnTo>
                    <a:pt x="0" y="4"/>
                  </a:lnTo>
                  <a:lnTo>
                    <a:pt x="31" y="4"/>
                  </a:lnTo>
                  <a:lnTo>
                    <a:pt x="31" y="32"/>
                  </a:lnTo>
                  <a:cubicBezTo>
                    <a:pt x="43" y="11"/>
                    <a:pt x="60" y="0"/>
                    <a:pt x="82" y="0"/>
                  </a:cubicBezTo>
                  <a:cubicBezTo>
                    <a:pt x="88" y="0"/>
                    <a:pt x="96" y="1"/>
                    <a:pt x="106" y="3"/>
                  </a:cubicBezTo>
                  <a:lnTo>
                    <a:pt x="93"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21" name="Freeform 112"/>
            <p:cNvSpPr>
              <a:spLocks noEditPoints="1"/>
            </p:cNvSpPr>
            <p:nvPr/>
          </p:nvSpPr>
          <p:spPr bwMode="auto">
            <a:xfrm>
              <a:off x="5021" y="3307"/>
              <a:ext cx="34" cy="43"/>
            </a:xfrm>
            <a:custGeom>
              <a:avLst/>
              <a:gdLst>
                <a:gd name="T0" fmla="*/ 109 w 151"/>
                <a:gd name="T1" fmla="*/ 159 h 183"/>
                <a:gd name="T2" fmla="*/ 51 w 151"/>
                <a:gd name="T3" fmla="*/ 183 h 183"/>
                <a:gd name="T4" fmla="*/ 16 w 151"/>
                <a:gd name="T5" fmla="*/ 168 h 183"/>
                <a:gd name="T6" fmla="*/ 0 w 151"/>
                <a:gd name="T7" fmla="*/ 130 h 183"/>
                <a:gd name="T8" fmla="*/ 24 w 151"/>
                <a:gd name="T9" fmla="*/ 85 h 183"/>
                <a:gd name="T10" fmla="*/ 83 w 151"/>
                <a:gd name="T11" fmla="*/ 67 h 183"/>
                <a:gd name="T12" fmla="*/ 106 w 151"/>
                <a:gd name="T13" fmla="*/ 71 h 183"/>
                <a:gd name="T14" fmla="*/ 68 w 151"/>
                <a:gd name="T15" fmla="*/ 28 h 183"/>
                <a:gd name="T16" fmla="*/ 23 w 151"/>
                <a:gd name="T17" fmla="*/ 44 h 183"/>
                <a:gd name="T18" fmla="*/ 10 w 151"/>
                <a:gd name="T19" fmla="*/ 18 h 183"/>
                <a:gd name="T20" fmla="*/ 34 w 151"/>
                <a:gd name="T21" fmla="*/ 6 h 183"/>
                <a:gd name="T22" fmla="*/ 64 w 151"/>
                <a:gd name="T23" fmla="*/ 0 h 183"/>
                <a:gd name="T24" fmla="*/ 120 w 151"/>
                <a:gd name="T25" fmla="*/ 18 h 183"/>
                <a:gd name="T26" fmla="*/ 137 w 151"/>
                <a:gd name="T27" fmla="*/ 73 h 183"/>
                <a:gd name="T28" fmla="*/ 137 w 151"/>
                <a:gd name="T29" fmla="*/ 136 h 183"/>
                <a:gd name="T30" fmla="*/ 151 w 151"/>
                <a:gd name="T31" fmla="*/ 167 h 183"/>
                <a:gd name="T32" fmla="*/ 151 w 151"/>
                <a:gd name="T33" fmla="*/ 183 h 183"/>
                <a:gd name="T34" fmla="*/ 122 w 151"/>
                <a:gd name="T35" fmla="*/ 177 h 183"/>
                <a:gd name="T36" fmla="*/ 109 w 151"/>
                <a:gd name="T37" fmla="*/ 159 h 183"/>
                <a:gd name="T38" fmla="*/ 106 w 151"/>
                <a:gd name="T39" fmla="*/ 93 h 183"/>
                <a:gd name="T40" fmla="*/ 85 w 151"/>
                <a:gd name="T41" fmla="*/ 90 h 183"/>
                <a:gd name="T42" fmla="*/ 47 w 151"/>
                <a:gd name="T43" fmla="*/ 102 h 183"/>
                <a:gd name="T44" fmla="*/ 32 w 151"/>
                <a:gd name="T45" fmla="*/ 131 h 183"/>
                <a:gd name="T46" fmla="*/ 64 w 151"/>
                <a:gd name="T47" fmla="*/ 158 h 183"/>
                <a:gd name="T48" fmla="*/ 106 w 151"/>
                <a:gd name="T49" fmla="*/ 136 h 183"/>
                <a:gd name="T50" fmla="*/ 106 w 151"/>
                <a:gd name="T51" fmla="*/ 9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1" h="183">
                  <a:moveTo>
                    <a:pt x="109" y="159"/>
                  </a:moveTo>
                  <a:cubicBezTo>
                    <a:pt x="96" y="175"/>
                    <a:pt x="77" y="183"/>
                    <a:pt x="51" y="183"/>
                  </a:cubicBezTo>
                  <a:cubicBezTo>
                    <a:pt x="38" y="183"/>
                    <a:pt x="26" y="178"/>
                    <a:pt x="16" y="168"/>
                  </a:cubicBezTo>
                  <a:cubicBezTo>
                    <a:pt x="5" y="158"/>
                    <a:pt x="0" y="145"/>
                    <a:pt x="0" y="130"/>
                  </a:cubicBezTo>
                  <a:cubicBezTo>
                    <a:pt x="0" y="113"/>
                    <a:pt x="8" y="98"/>
                    <a:pt x="24" y="85"/>
                  </a:cubicBezTo>
                  <a:cubicBezTo>
                    <a:pt x="39" y="73"/>
                    <a:pt x="59" y="67"/>
                    <a:pt x="83" y="67"/>
                  </a:cubicBezTo>
                  <a:cubicBezTo>
                    <a:pt x="90" y="67"/>
                    <a:pt x="98" y="68"/>
                    <a:pt x="106" y="71"/>
                  </a:cubicBezTo>
                  <a:cubicBezTo>
                    <a:pt x="106" y="43"/>
                    <a:pt x="93" y="28"/>
                    <a:pt x="68" y="28"/>
                  </a:cubicBezTo>
                  <a:cubicBezTo>
                    <a:pt x="48" y="28"/>
                    <a:pt x="33" y="34"/>
                    <a:pt x="23" y="44"/>
                  </a:cubicBezTo>
                  <a:lnTo>
                    <a:pt x="10" y="18"/>
                  </a:lnTo>
                  <a:cubicBezTo>
                    <a:pt x="16" y="13"/>
                    <a:pt x="24" y="9"/>
                    <a:pt x="34" y="6"/>
                  </a:cubicBezTo>
                  <a:cubicBezTo>
                    <a:pt x="45" y="2"/>
                    <a:pt x="55" y="0"/>
                    <a:pt x="64" y="0"/>
                  </a:cubicBezTo>
                  <a:cubicBezTo>
                    <a:pt x="90" y="0"/>
                    <a:pt x="108" y="6"/>
                    <a:pt x="120" y="18"/>
                  </a:cubicBezTo>
                  <a:cubicBezTo>
                    <a:pt x="131" y="29"/>
                    <a:pt x="137" y="48"/>
                    <a:pt x="137" y="73"/>
                  </a:cubicBezTo>
                  <a:lnTo>
                    <a:pt x="137" y="136"/>
                  </a:lnTo>
                  <a:cubicBezTo>
                    <a:pt x="137" y="152"/>
                    <a:pt x="142" y="162"/>
                    <a:pt x="151" y="167"/>
                  </a:cubicBezTo>
                  <a:lnTo>
                    <a:pt x="151" y="183"/>
                  </a:lnTo>
                  <a:cubicBezTo>
                    <a:pt x="138" y="183"/>
                    <a:pt x="129" y="181"/>
                    <a:pt x="122" y="177"/>
                  </a:cubicBezTo>
                  <a:cubicBezTo>
                    <a:pt x="116" y="174"/>
                    <a:pt x="112" y="168"/>
                    <a:pt x="109" y="159"/>
                  </a:cubicBezTo>
                  <a:close/>
                  <a:moveTo>
                    <a:pt x="106" y="93"/>
                  </a:moveTo>
                  <a:cubicBezTo>
                    <a:pt x="96" y="91"/>
                    <a:pt x="89" y="90"/>
                    <a:pt x="85" y="90"/>
                  </a:cubicBezTo>
                  <a:cubicBezTo>
                    <a:pt x="69" y="90"/>
                    <a:pt x="56" y="94"/>
                    <a:pt x="47" y="102"/>
                  </a:cubicBezTo>
                  <a:cubicBezTo>
                    <a:pt x="37" y="110"/>
                    <a:pt x="32" y="120"/>
                    <a:pt x="32" y="131"/>
                  </a:cubicBezTo>
                  <a:cubicBezTo>
                    <a:pt x="32" y="149"/>
                    <a:pt x="42" y="158"/>
                    <a:pt x="64" y="158"/>
                  </a:cubicBezTo>
                  <a:cubicBezTo>
                    <a:pt x="80" y="158"/>
                    <a:pt x="94" y="151"/>
                    <a:pt x="106" y="136"/>
                  </a:cubicBezTo>
                  <a:lnTo>
                    <a:pt x="106" y="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22" name="Freeform 113"/>
            <p:cNvSpPr>
              <a:spLocks noEditPoints="1"/>
            </p:cNvSpPr>
            <p:nvPr/>
          </p:nvSpPr>
          <p:spPr bwMode="auto">
            <a:xfrm>
              <a:off x="5060" y="3287"/>
              <a:ext cx="34" cy="63"/>
            </a:xfrm>
            <a:custGeom>
              <a:avLst/>
              <a:gdLst>
                <a:gd name="T0" fmla="*/ 144 w 145"/>
                <a:gd name="T1" fmla="*/ 105 h 270"/>
                <a:gd name="T2" fmla="*/ 128 w 145"/>
                <a:gd name="T3" fmla="*/ 127 h 270"/>
                <a:gd name="T4" fmla="*/ 112 w 145"/>
                <a:gd name="T5" fmla="*/ 118 h 270"/>
                <a:gd name="T6" fmla="*/ 88 w 145"/>
                <a:gd name="T7" fmla="*/ 114 h 270"/>
                <a:gd name="T8" fmla="*/ 47 w 145"/>
                <a:gd name="T9" fmla="*/ 131 h 270"/>
                <a:gd name="T10" fmla="*/ 32 w 145"/>
                <a:gd name="T11" fmla="*/ 180 h 270"/>
                <a:gd name="T12" fmla="*/ 48 w 145"/>
                <a:gd name="T13" fmla="*/ 227 h 270"/>
                <a:gd name="T14" fmla="*/ 90 w 145"/>
                <a:gd name="T15" fmla="*/ 244 h 270"/>
                <a:gd name="T16" fmla="*/ 132 w 145"/>
                <a:gd name="T17" fmla="*/ 227 h 270"/>
                <a:gd name="T18" fmla="*/ 145 w 145"/>
                <a:gd name="T19" fmla="*/ 254 h 270"/>
                <a:gd name="T20" fmla="*/ 83 w 145"/>
                <a:gd name="T21" fmla="*/ 270 h 270"/>
                <a:gd name="T22" fmla="*/ 23 w 145"/>
                <a:gd name="T23" fmla="*/ 246 h 270"/>
                <a:gd name="T24" fmla="*/ 0 w 145"/>
                <a:gd name="T25" fmla="*/ 180 h 270"/>
                <a:gd name="T26" fmla="*/ 24 w 145"/>
                <a:gd name="T27" fmla="*/ 113 h 270"/>
                <a:gd name="T28" fmla="*/ 91 w 145"/>
                <a:gd name="T29" fmla="*/ 87 h 270"/>
                <a:gd name="T30" fmla="*/ 120 w 145"/>
                <a:gd name="T31" fmla="*/ 93 h 270"/>
                <a:gd name="T32" fmla="*/ 144 w 145"/>
                <a:gd name="T33" fmla="*/ 105 h 270"/>
                <a:gd name="T34" fmla="*/ 140 w 145"/>
                <a:gd name="T35" fmla="*/ 1 h 270"/>
                <a:gd name="T36" fmla="*/ 90 w 145"/>
                <a:gd name="T37" fmla="*/ 56 h 270"/>
                <a:gd name="T38" fmla="*/ 72 w 145"/>
                <a:gd name="T39" fmla="*/ 56 h 270"/>
                <a:gd name="T40" fmla="*/ 23 w 145"/>
                <a:gd name="T41" fmla="*/ 0 h 270"/>
                <a:gd name="T42" fmla="*/ 52 w 145"/>
                <a:gd name="T43" fmla="*/ 0 h 270"/>
                <a:gd name="T44" fmla="*/ 81 w 145"/>
                <a:gd name="T45" fmla="*/ 32 h 270"/>
                <a:gd name="T46" fmla="*/ 108 w 145"/>
                <a:gd name="T47" fmla="*/ 1 h 270"/>
                <a:gd name="T48" fmla="*/ 140 w 145"/>
                <a:gd name="T49" fmla="*/ 1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5" h="270">
                  <a:moveTo>
                    <a:pt x="144" y="105"/>
                  </a:moveTo>
                  <a:lnTo>
                    <a:pt x="128" y="127"/>
                  </a:lnTo>
                  <a:cubicBezTo>
                    <a:pt x="125" y="124"/>
                    <a:pt x="120" y="121"/>
                    <a:pt x="112" y="118"/>
                  </a:cubicBezTo>
                  <a:cubicBezTo>
                    <a:pt x="103" y="115"/>
                    <a:pt x="96" y="114"/>
                    <a:pt x="88" y="114"/>
                  </a:cubicBezTo>
                  <a:cubicBezTo>
                    <a:pt x="71" y="114"/>
                    <a:pt x="57" y="120"/>
                    <a:pt x="47" y="131"/>
                  </a:cubicBezTo>
                  <a:cubicBezTo>
                    <a:pt x="37" y="143"/>
                    <a:pt x="32" y="160"/>
                    <a:pt x="32" y="180"/>
                  </a:cubicBezTo>
                  <a:cubicBezTo>
                    <a:pt x="32" y="201"/>
                    <a:pt x="38" y="217"/>
                    <a:pt x="48" y="227"/>
                  </a:cubicBezTo>
                  <a:cubicBezTo>
                    <a:pt x="58" y="238"/>
                    <a:pt x="72" y="244"/>
                    <a:pt x="90" y="244"/>
                  </a:cubicBezTo>
                  <a:cubicBezTo>
                    <a:pt x="104" y="244"/>
                    <a:pt x="118" y="238"/>
                    <a:pt x="132" y="227"/>
                  </a:cubicBezTo>
                  <a:lnTo>
                    <a:pt x="145" y="254"/>
                  </a:lnTo>
                  <a:cubicBezTo>
                    <a:pt x="128" y="264"/>
                    <a:pt x="107" y="270"/>
                    <a:pt x="83" y="270"/>
                  </a:cubicBezTo>
                  <a:cubicBezTo>
                    <a:pt x="59" y="270"/>
                    <a:pt x="39" y="262"/>
                    <a:pt x="23" y="246"/>
                  </a:cubicBezTo>
                  <a:cubicBezTo>
                    <a:pt x="7" y="230"/>
                    <a:pt x="0" y="208"/>
                    <a:pt x="0" y="180"/>
                  </a:cubicBezTo>
                  <a:cubicBezTo>
                    <a:pt x="0" y="152"/>
                    <a:pt x="8" y="130"/>
                    <a:pt x="24" y="113"/>
                  </a:cubicBezTo>
                  <a:cubicBezTo>
                    <a:pt x="40" y="96"/>
                    <a:pt x="63" y="87"/>
                    <a:pt x="91" y="87"/>
                  </a:cubicBezTo>
                  <a:cubicBezTo>
                    <a:pt x="100" y="87"/>
                    <a:pt x="110" y="89"/>
                    <a:pt x="120" y="93"/>
                  </a:cubicBezTo>
                  <a:cubicBezTo>
                    <a:pt x="131" y="97"/>
                    <a:pt x="139" y="101"/>
                    <a:pt x="144" y="105"/>
                  </a:cubicBezTo>
                  <a:close/>
                  <a:moveTo>
                    <a:pt x="140" y="1"/>
                  </a:moveTo>
                  <a:lnTo>
                    <a:pt x="90" y="56"/>
                  </a:lnTo>
                  <a:lnTo>
                    <a:pt x="72" y="56"/>
                  </a:lnTo>
                  <a:lnTo>
                    <a:pt x="23" y="0"/>
                  </a:lnTo>
                  <a:lnTo>
                    <a:pt x="52" y="0"/>
                  </a:lnTo>
                  <a:lnTo>
                    <a:pt x="81" y="32"/>
                  </a:lnTo>
                  <a:lnTo>
                    <a:pt x="108" y="1"/>
                  </a:lnTo>
                  <a:lnTo>
                    <a:pt x="14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23" name="Freeform 114"/>
            <p:cNvSpPr>
              <a:spLocks/>
            </p:cNvSpPr>
            <p:nvPr/>
          </p:nvSpPr>
          <p:spPr bwMode="auto">
            <a:xfrm>
              <a:off x="5101" y="3307"/>
              <a:ext cx="32" cy="42"/>
            </a:xfrm>
            <a:custGeom>
              <a:avLst/>
              <a:gdLst>
                <a:gd name="T0" fmla="*/ 108 w 139"/>
                <a:gd name="T1" fmla="*/ 180 h 180"/>
                <a:gd name="T2" fmla="*/ 108 w 139"/>
                <a:gd name="T3" fmla="*/ 77 h 180"/>
                <a:gd name="T4" fmla="*/ 99 w 139"/>
                <a:gd name="T5" fmla="*/ 38 h 180"/>
                <a:gd name="T6" fmla="*/ 71 w 139"/>
                <a:gd name="T7" fmla="*/ 27 h 180"/>
                <a:gd name="T8" fmla="*/ 49 w 139"/>
                <a:gd name="T9" fmla="*/ 33 h 180"/>
                <a:gd name="T10" fmla="*/ 31 w 139"/>
                <a:gd name="T11" fmla="*/ 49 h 180"/>
                <a:gd name="T12" fmla="*/ 31 w 139"/>
                <a:gd name="T13" fmla="*/ 180 h 180"/>
                <a:gd name="T14" fmla="*/ 0 w 139"/>
                <a:gd name="T15" fmla="*/ 180 h 180"/>
                <a:gd name="T16" fmla="*/ 0 w 139"/>
                <a:gd name="T17" fmla="*/ 4 h 180"/>
                <a:gd name="T18" fmla="*/ 21 w 139"/>
                <a:gd name="T19" fmla="*/ 4 h 180"/>
                <a:gd name="T20" fmla="*/ 31 w 139"/>
                <a:gd name="T21" fmla="*/ 26 h 180"/>
                <a:gd name="T22" fmla="*/ 81 w 139"/>
                <a:gd name="T23" fmla="*/ 0 h 180"/>
                <a:gd name="T24" fmla="*/ 139 w 139"/>
                <a:gd name="T25" fmla="*/ 71 h 180"/>
                <a:gd name="T26" fmla="*/ 139 w 139"/>
                <a:gd name="T27" fmla="*/ 180 h 180"/>
                <a:gd name="T28" fmla="*/ 108 w 139"/>
                <a:gd name="T2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180">
                  <a:moveTo>
                    <a:pt x="108" y="180"/>
                  </a:moveTo>
                  <a:lnTo>
                    <a:pt x="108" y="77"/>
                  </a:lnTo>
                  <a:cubicBezTo>
                    <a:pt x="108" y="59"/>
                    <a:pt x="105" y="45"/>
                    <a:pt x="99" y="38"/>
                  </a:cubicBezTo>
                  <a:cubicBezTo>
                    <a:pt x="94" y="30"/>
                    <a:pt x="84" y="27"/>
                    <a:pt x="71" y="27"/>
                  </a:cubicBezTo>
                  <a:cubicBezTo>
                    <a:pt x="64" y="27"/>
                    <a:pt x="57" y="29"/>
                    <a:pt x="49" y="33"/>
                  </a:cubicBezTo>
                  <a:cubicBezTo>
                    <a:pt x="41" y="37"/>
                    <a:pt x="35" y="43"/>
                    <a:pt x="31" y="49"/>
                  </a:cubicBezTo>
                  <a:lnTo>
                    <a:pt x="31" y="180"/>
                  </a:lnTo>
                  <a:lnTo>
                    <a:pt x="0" y="180"/>
                  </a:lnTo>
                  <a:lnTo>
                    <a:pt x="0" y="4"/>
                  </a:lnTo>
                  <a:lnTo>
                    <a:pt x="21" y="4"/>
                  </a:lnTo>
                  <a:lnTo>
                    <a:pt x="31" y="26"/>
                  </a:lnTo>
                  <a:cubicBezTo>
                    <a:pt x="41" y="9"/>
                    <a:pt x="58" y="0"/>
                    <a:pt x="81" y="0"/>
                  </a:cubicBezTo>
                  <a:cubicBezTo>
                    <a:pt x="120" y="0"/>
                    <a:pt x="139" y="24"/>
                    <a:pt x="139" y="71"/>
                  </a:cubicBezTo>
                  <a:lnTo>
                    <a:pt x="139" y="180"/>
                  </a:lnTo>
                  <a:lnTo>
                    <a:pt x="108" y="1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24" name="Freeform 115"/>
            <p:cNvSpPr>
              <a:spLocks noEditPoints="1"/>
            </p:cNvSpPr>
            <p:nvPr/>
          </p:nvSpPr>
          <p:spPr bwMode="auto">
            <a:xfrm>
              <a:off x="5140" y="3287"/>
              <a:ext cx="18" cy="62"/>
            </a:xfrm>
            <a:custGeom>
              <a:avLst/>
              <a:gdLst>
                <a:gd name="T0" fmla="*/ 25 w 76"/>
                <a:gd name="T1" fmla="*/ 266 h 266"/>
                <a:gd name="T2" fmla="*/ 25 w 76"/>
                <a:gd name="T3" fmla="*/ 116 h 266"/>
                <a:gd name="T4" fmla="*/ 0 w 76"/>
                <a:gd name="T5" fmla="*/ 116 h 266"/>
                <a:gd name="T6" fmla="*/ 0 w 76"/>
                <a:gd name="T7" fmla="*/ 90 h 266"/>
                <a:gd name="T8" fmla="*/ 56 w 76"/>
                <a:gd name="T9" fmla="*/ 90 h 266"/>
                <a:gd name="T10" fmla="*/ 56 w 76"/>
                <a:gd name="T11" fmla="*/ 266 h 266"/>
                <a:gd name="T12" fmla="*/ 25 w 76"/>
                <a:gd name="T13" fmla="*/ 266 h 266"/>
                <a:gd name="T14" fmla="*/ 76 w 76"/>
                <a:gd name="T15" fmla="*/ 0 h 266"/>
                <a:gd name="T16" fmla="*/ 39 w 76"/>
                <a:gd name="T17" fmla="*/ 55 h 266"/>
                <a:gd name="T18" fmla="*/ 16 w 76"/>
                <a:gd name="T19" fmla="*/ 55 h 266"/>
                <a:gd name="T20" fmla="*/ 44 w 76"/>
                <a:gd name="T21" fmla="*/ 0 h 266"/>
                <a:gd name="T22" fmla="*/ 76 w 76"/>
                <a:gd name="T23"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266">
                  <a:moveTo>
                    <a:pt x="25" y="266"/>
                  </a:moveTo>
                  <a:lnTo>
                    <a:pt x="25" y="116"/>
                  </a:lnTo>
                  <a:lnTo>
                    <a:pt x="0" y="116"/>
                  </a:lnTo>
                  <a:lnTo>
                    <a:pt x="0" y="90"/>
                  </a:lnTo>
                  <a:lnTo>
                    <a:pt x="56" y="90"/>
                  </a:lnTo>
                  <a:lnTo>
                    <a:pt x="56" y="266"/>
                  </a:lnTo>
                  <a:lnTo>
                    <a:pt x="25" y="266"/>
                  </a:lnTo>
                  <a:close/>
                  <a:moveTo>
                    <a:pt x="76" y="0"/>
                  </a:moveTo>
                  <a:lnTo>
                    <a:pt x="39" y="55"/>
                  </a:lnTo>
                  <a:lnTo>
                    <a:pt x="16" y="55"/>
                  </a:lnTo>
                  <a:lnTo>
                    <a:pt x="44" y="0"/>
                  </a:lnTo>
                  <a:lnTo>
                    <a:pt x="7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25" name="Freeform 116"/>
            <p:cNvSpPr>
              <a:spLocks noEditPoints="1"/>
            </p:cNvSpPr>
            <p:nvPr/>
          </p:nvSpPr>
          <p:spPr bwMode="auto">
            <a:xfrm>
              <a:off x="5187" y="3307"/>
              <a:ext cx="35" cy="58"/>
            </a:xfrm>
            <a:custGeom>
              <a:avLst/>
              <a:gdLst>
                <a:gd name="T0" fmla="*/ 31 w 153"/>
                <a:gd name="T1" fmla="*/ 170 h 248"/>
                <a:gd name="T2" fmla="*/ 31 w 153"/>
                <a:gd name="T3" fmla="*/ 248 h 248"/>
                <a:gd name="T4" fmla="*/ 0 w 153"/>
                <a:gd name="T5" fmla="*/ 248 h 248"/>
                <a:gd name="T6" fmla="*/ 0 w 153"/>
                <a:gd name="T7" fmla="*/ 4 h 248"/>
                <a:gd name="T8" fmla="*/ 31 w 153"/>
                <a:gd name="T9" fmla="*/ 4 h 248"/>
                <a:gd name="T10" fmla="*/ 31 w 153"/>
                <a:gd name="T11" fmla="*/ 18 h 248"/>
                <a:gd name="T12" fmla="*/ 74 w 153"/>
                <a:gd name="T13" fmla="*/ 0 h 248"/>
                <a:gd name="T14" fmla="*/ 132 w 153"/>
                <a:gd name="T15" fmla="*/ 24 h 248"/>
                <a:gd name="T16" fmla="*/ 153 w 153"/>
                <a:gd name="T17" fmla="*/ 92 h 248"/>
                <a:gd name="T18" fmla="*/ 132 w 153"/>
                <a:gd name="T19" fmla="*/ 157 h 248"/>
                <a:gd name="T20" fmla="*/ 71 w 153"/>
                <a:gd name="T21" fmla="*/ 183 h 248"/>
                <a:gd name="T22" fmla="*/ 47 w 153"/>
                <a:gd name="T23" fmla="*/ 179 h 248"/>
                <a:gd name="T24" fmla="*/ 31 w 153"/>
                <a:gd name="T25" fmla="*/ 170 h 248"/>
                <a:gd name="T26" fmla="*/ 31 w 153"/>
                <a:gd name="T27" fmla="*/ 42 h 248"/>
                <a:gd name="T28" fmla="*/ 31 w 153"/>
                <a:gd name="T29" fmla="*/ 144 h 248"/>
                <a:gd name="T30" fmla="*/ 43 w 153"/>
                <a:gd name="T31" fmla="*/ 153 h 248"/>
                <a:gd name="T32" fmla="*/ 62 w 153"/>
                <a:gd name="T33" fmla="*/ 157 h 248"/>
                <a:gd name="T34" fmla="*/ 120 w 153"/>
                <a:gd name="T35" fmla="*/ 91 h 248"/>
                <a:gd name="T36" fmla="*/ 106 w 153"/>
                <a:gd name="T37" fmla="*/ 42 h 248"/>
                <a:gd name="T38" fmla="*/ 62 w 153"/>
                <a:gd name="T39" fmla="*/ 27 h 248"/>
                <a:gd name="T40" fmla="*/ 46 w 153"/>
                <a:gd name="T41" fmla="*/ 31 h 248"/>
                <a:gd name="T42" fmla="*/ 31 w 153"/>
                <a:gd name="T43" fmla="*/ 42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3" h="248">
                  <a:moveTo>
                    <a:pt x="31" y="170"/>
                  </a:moveTo>
                  <a:lnTo>
                    <a:pt x="31" y="248"/>
                  </a:lnTo>
                  <a:lnTo>
                    <a:pt x="0" y="248"/>
                  </a:lnTo>
                  <a:lnTo>
                    <a:pt x="0" y="4"/>
                  </a:lnTo>
                  <a:lnTo>
                    <a:pt x="31" y="4"/>
                  </a:lnTo>
                  <a:lnTo>
                    <a:pt x="31" y="18"/>
                  </a:lnTo>
                  <a:cubicBezTo>
                    <a:pt x="43" y="6"/>
                    <a:pt x="57" y="0"/>
                    <a:pt x="74" y="0"/>
                  </a:cubicBezTo>
                  <a:cubicBezTo>
                    <a:pt x="99" y="0"/>
                    <a:pt x="118" y="8"/>
                    <a:pt x="132" y="24"/>
                  </a:cubicBezTo>
                  <a:cubicBezTo>
                    <a:pt x="146" y="39"/>
                    <a:pt x="153" y="62"/>
                    <a:pt x="153" y="92"/>
                  </a:cubicBezTo>
                  <a:cubicBezTo>
                    <a:pt x="153" y="119"/>
                    <a:pt x="146" y="141"/>
                    <a:pt x="132" y="157"/>
                  </a:cubicBezTo>
                  <a:cubicBezTo>
                    <a:pt x="118" y="174"/>
                    <a:pt x="98" y="183"/>
                    <a:pt x="71" y="183"/>
                  </a:cubicBezTo>
                  <a:cubicBezTo>
                    <a:pt x="64" y="183"/>
                    <a:pt x="56" y="181"/>
                    <a:pt x="47" y="179"/>
                  </a:cubicBezTo>
                  <a:cubicBezTo>
                    <a:pt x="39" y="176"/>
                    <a:pt x="33" y="173"/>
                    <a:pt x="31" y="170"/>
                  </a:cubicBezTo>
                  <a:close/>
                  <a:moveTo>
                    <a:pt x="31" y="42"/>
                  </a:moveTo>
                  <a:lnTo>
                    <a:pt x="31" y="144"/>
                  </a:lnTo>
                  <a:cubicBezTo>
                    <a:pt x="33" y="147"/>
                    <a:pt x="37" y="150"/>
                    <a:pt x="43" y="153"/>
                  </a:cubicBezTo>
                  <a:cubicBezTo>
                    <a:pt x="50" y="155"/>
                    <a:pt x="56" y="157"/>
                    <a:pt x="62" y="157"/>
                  </a:cubicBezTo>
                  <a:cubicBezTo>
                    <a:pt x="101" y="157"/>
                    <a:pt x="120" y="135"/>
                    <a:pt x="120" y="91"/>
                  </a:cubicBezTo>
                  <a:cubicBezTo>
                    <a:pt x="120" y="69"/>
                    <a:pt x="115" y="52"/>
                    <a:pt x="106" y="42"/>
                  </a:cubicBezTo>
                  <a:cubicBezTo>
                    <a:pt x="97" y="32"/>
                    <a:pt x="82" y="27"/>
                    <a:pt x="62" y="27"/>
                  </a:cubicBezTo>
                  <a:cubicBezTo>
                    <a:pt x="58" y="27"/>
                    <a:pt x="52" y="28"/>
                    <a:pt x="46" y="31"/>
                  </a:cubicBezTo>
                  <a:cubicBezTo>
                    <a:pt x="40" y="34"/>
                    <a:pt x="35" y="38"/>
                    <a:pt x="31" y="4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26" name="Freeform 117"/>
            <p:cNvSpPr>
              <a:spLocks/>
            </p:cNvSpPr>
            <p:nvPr/>
          </p:nvSpPr>
          <p:spPr bwMode="auto">
            <a:xfrm>
              <a:off x="5230" y="3307"/>
              <a:ext cx="24" cy="42"/>
            </a:xfrm>
            <a:custGeom>
              <a:avLst/>
              <a:gdLst>
                <a:gd name="T0" fmla="*/ 93 w 106"/>
                <a:gd name="T1" fmla="*/ 34 h 180"/>
                <a:gd name="T2" fmla="*/ 72 w 106"/>
                <a:gd name="T3" fmla="*/ 27 h 180"/>
                <a:gd name="T4" fmla="*/ 43 w 106"/>
                <a:gd name="T5" fmla="*/ 42 h 180"/>
                <a:gd name="T6" fmla="*/ 31 w 106"/>
                <a:gd name="T7" fmla="*/ 79 h 180"/>
                <a:gd name="T8" fmla="*/ 31 w 106"/>
                <a:gd name="T9" fmla="*/ 180 h 180"/>
                <a:gd name="T10" fmla="*/ 0 w 106"/>
                <a:gd name="T11" fmla="*/ 180 h 180"/>
                <a:gd name="T12" fmla="*/ 0 w 106"/>
                <a:gd name="T13" fmla="*/ 4 h 180"/>
                <a:gd name="T14" fmla="*/ 31 w 106"/>
                <a:gd name="T15" fmla="*/ 4 h 180"/>
                <a:gd name="T16" fmla="*/ 31 w 106"/>
                <a:gd name="T17" fmla="*/ 32 h 180"/>
                <a:gd name="T18" fmla="*/ 81 w 106"/>
                <a:gd name="T19" fmla="*/ 0 h 180"/>
                <a:gd name="T20" fmla="*/ 106 w 106"/>
                <a:gd name="T21" fmla="*/ 3 h 180"/>
                <a:gd name="T22" fmla="*/ 93 w 106"/>
                <a:gd name="T23" fmla="*/ 3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80">
                  <a:moveTo>
                    <a:pt x="93" y="34"/>
                  </a:moveTo>
                  <a:cubicBezTo>
                    <a:pt x="86" y="29"/>
                    <a:pt x="79" y="27"/>
                    <a:pt x="72" y="27"/>
                  </a:cubicBezTo>
                  <a:cubicBezTo>
                    <a:pt x="61" y="27"/>
                    <a:pt x="51" y="32"/>
                    <a:pt x="43" y="42"/>
                  </a:cubicBezTo>
                  <a:cubicBezTo>
                    <a:pt x="35" y="52"/>
                    <a:pt x="31" y="64"/>
                    <a:pt x="31" y="79"/>
                  </a:cubicBezTo>
                  <a:lnTo>
                    <a:pt x="31" y="180"/>
                  </a:lnTo>
                  <a:lnTo>
                    <a:pt x="0" y="180"/>
                  </a:lnTo>
                  <a:lnTo>
                    <a:pt x="0" y="4"/>
                  </a:lnTo>
                  <a:lnTo>
                    <a:pt x="31" y="4"/>
                  </a:lnTo>
                  <a:lnTo>
                    <a:pt x="31" y="32"/>
                  </a:lnTo>
                  <a:cubicBezTo>
                    <a:pt x="42" y="11"/>
                    <a:pt x="59" y="0"/>
                    <a:pt x="81" y="0"/>
                  </a:cubicBezTo>
                  <a:cubicBezTo>
                    <a:pt x="87" y="0"/>
                    <a:pt x="95" y="1"/>
                    <a:pt x="106" y="3"/>
                  </a:cubicBezTo>
                  <a:lnTo>
                    <a:pt x="93"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27" name="Freeform 118"/>
            <p:cNvSpPr>
              <a:spLocks noEditPoints="1"/>
            </p:cNvSpPr>
            <p:nvPr/>
          </p:nvSpPr>
          <p:spPr bwMode="auto">
            <a:xfrm>
              <a:off x="5256" y="3307"/>
              <a:ext cx="37" cy="43"/>
            </a:xfrm>
            <a:custGeom>
              <a:avLst/>
              <a:gdLst>
                <a:gd name="T0" fmla="*/ 0 w 159"/>
                <a:gd name="T1" fmla="*/ 91 h 183"/>
                <a:gd name="T2" fmla="*/ 22 w 159"/>
                <a:gd name="T3" fmla="*/ 25 h 183"/>
                <a:gd name="T4" fmla="*/ 80 w 159"/>
                <a:gd name="T5" fmla="*/ 0 h 183"/>
                <a:gd name="T6" fmla="*/ 139 w 159"/>
                <a:gd name="T7" fmla="*/ 24 h 183"/>
                <a:gd name="T8" fmla="*/ 159 w 159"/>
                <a:gd name="T9" fmla="*/ 91 h 183"/>
                <a:gd name="T10" fmla="*/ 138 w 159"/>
                <a:gd name="T11" fmla="*/ 158 h 183"/>
                <a:gd name="T12" fmla="*/ 80 w 159"/>
                <a:gd name="T13" fmla="*/ 183 h 183"/>
                <a:gd name="T14" fmla="*/ 21 w 159"/>
                <a:gd name="T15" fmla="*/ 158 h 183"/>
                <a:gd name="T16" fmla="*/ 0 w 159"/>
                <a:gd name="T17" fmla="*/ 91 h 183"/>
                <a:gd name="T18" fmla="*/ 33 w 159"/>
                <a:gd name="T19" fmla="*/ 91 h 183"/>
                <a:gd name="T20" fmla="*/ 80 w 159"/>
                <a:gd name="T21" fmla="*/ 157 h 183"/>
                <a:gd name="T22" fmla="*/ 114 w 159"/>
                <a:gd name="T23" fmla="*/ 140 h 183"/>
                <a:gd name="T24" fmla="*/ 127 w 159"/>
                <a:gd name="T25" fmla="*/ 91 h 183"/>
                <a:gd name="T26" fmla="*/ 80 w 159"/>
                <a:gd name="T27" fmla="*/ 26 h 183"/>
                <a:gd name="T28" fmla="*/ 46 w 159"/>
                <a:gd name="T29" fmla="*/ 43 h 183"/>
                <a:gd name="T30" fmla="*/ 33 w 159"/>
                <a:gd name="T31" fmla="*/ 91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9" h="183">
                  <a:moveTo>
                    <a:pt x="0" y="91"/>
                  </a:moveTo>
                  <a:cubicBezTo>
                    <a:pt x="0" y="64"/>
                    <a:pt x="8" y="42"/>
                    <a:pt x="22" y="25"/>
                  </a:cubicBezTo>
                  <a:cubicBezTo>
                    <a:pt x="37" y="9"/>
                    <a:pt x="56" y="0"/>
                    <a:pt x="80" y="0"/>
                  </a:cubicBezTo>
                  <a:cubicBezTo>
                    <a:pt x="105" y="0"/>
                    <a:pt x="125" y="8"/>
                    <a:pt x="139" y="24"/>
                  </a:cubicBezTo>
                  <a:cubicBezTo>
                    <a:pt x="152" y="40"/>
                    <a:pt x="159" y="63"/>
                    <a:pt x="159" y="91"/>
                  </a:cubicBezTo>
                  <a:cubicBezTo>
                    <a:pt x="159" y="120"/>
                    <a:pt x="152" y="142"/>
                    <a:pt x="138" y="158"/>
                  </a:cubicBezTo>
                  <a:cubicBezTo>
                    <a:pt x="124" y="175"/>
                    <a:pt x="105" y="183"/>
                    <a:pt x="80" y="183"/>
                  </a:cubicBezTo>
                  <a:cubicBezTo>
                    <a:pt x="55" y="183"/>
                    <a:pt x="35" y="175"/>
                    <a:pt x="21" y="158"/>
                  </a:cubicBezTo>
                  <a:cubicBezTo>
                    <a:pt x="7" y="141"/>
                    <a:pt x="0" y="119"/>
                    <a:pt x="0" y="91"/>
                  </a:cubicBezTo>
                  <a:close/>
                  <a:moveTo>
                    <a:pt x="33" y="91"/>
                  </a:moveTo>
                  <a:cubicBezTo>
                    <a:pt x="33" y="135"/>
                    <a:pt x="49" y="157"/>
                    <a:pt x="80" y="157"/>
                  </a:cubicBezTo>
                  <a:cubicBezTo>
                    <a:pt x="95" y="157"/>
                    <a:pt x="106" y="151"/>
                    <a:pt x="114" y="140"/>
                  </a:cubicBezTo>
                  <a:cubicBezTo>
                    <a:pt x="123" y="128"/>
                    <a:pt x="127" y="112"/>
                    <a:pt x="127" y="91"/>
                  </a:cubicBezTo>
                  <a:cubicBezTo>
                    <a:pt x="127" y="48"/>
                    <a:pt x="111" y="26"/>
                    <a:pt x="80" y="26"/>
                  </a:cubicBezTo>
                  <a:cubicBezTo>
                    <a:pt x="66" y="26"/>
                    <a:pt x="54" y="32"/>
                    <a:pt x="46" y="43"/>
                  </a:cubicBezTo>
                  <a:cubicBezTo>
                    <a:pt x="37" y="55"/>
                    <a:pt x="33" y="71"/>
                    <a:pt x="33" y="9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28" name="Freeform 119"/>
            <p:cNvSpPr>
              <a:spLocks noEditPoints="1"/>
            </p:cNvSpPr>
            <p:nvPr/>
          </p:nvSpPr>
          <p:spPr bwMode="auto">
            <a:xfrm>
              <a:off x="5298" y="3305"/>
              <a:ext cx="33" cy="60"/>
            </a:xfrm>
            <a:custGeom>
              <a:avLst/>
              <a:gdLst>
                <a:gd name="T0" fmla="*/ 3 w 146"/>
                <a:gd name="T1" fmla="*/ 236 h 256"/>
                <a:gd name="T2" fmla="*/ 20 w 146"/>
                <a:gd name="T3" fmla="*/ 211 h 256"/>
                <a:gd name="T4" fmla="*/ 70 w 146"/>
                <a:gd name="T5" fmla="*/ 229 h 256"/>
                <a:gd name="T6" fmla="*/ 104 w 146"/>
                <a:gd name="T7" fmla="*/ 222 h 256"/>
                <a:gd name="T8" fmla="*/ 116 w 146"/>
                <a:gd name="T9" fmla="*/ 203 h 256"/>
                <a:gd name="T10" fmla="*/ 85 w 146"/>
                <a:gd name="T11" fmla="*/ 182 h 256"/>
                <a:gd name="T12" fmla="*/ 66 w 146"/>
                <a:gd name="T13" fmla="*/ 185 h 256"/>
                <a:gd name="T14" fmla="*/ 44 w 146"/>
                <a:gd name="T15" fmla="*/ 187 h 256"/>
                <a:gd name="T16" fmla="*/ 7 w 146"/>
                <a:gd name="T17" fmla="*/ 159 h 256"/>
                <a:gd name="T18" fmla="*/ 16 w 146"/>
                <a:gd name="T19" fmla="*/ 143 h 256"/>
                <a:gd name="T20" fmla="*/ 37 w 146"/>
                <a:gd name="T21" fmla="*/ 133 h 256"/>
                <a:gd name="T22" fmla="*/ 0 w 146"/>
                <a:gd name="T23" fmla="*/ 73 h 256"/>
                <a:gd name="T24" fmla="*/ 20 w 146"/>
                <a:gd name="T25" fmla="*/ 27 h 256"/>
                <a:gd name="T26" fmla="*/ 67 w 146"/>
                <a:gd name="T27" fmla="*/ 8 h 256"/>
                <a:gd name="T28" fmla="*/ 108 w 146"/>
                <a:gd name="T29" fmla="*/ 19 h 256"/>
                <a:gd name="T30" fmla="*/ 123 w 146"/>
                <a:gd name="T31" fmla="*/ 0 h 256"/>
                <a:gd name="T32" fmla="*/ 144 w 146"/>
                <a:gd name="T33" fmla="*/ 20 h 256"/>
                <a:gd name="T34" fmla="*/ 125 w 146"/>
                <a:gd name="T35" fmla="*/ 34 h 256"/>
                <a:gd name="T36" fmla="*/ 137 w 146"/>
                <a:gd name="T37" fmla="*/ 74 h 256"/>
                <a:gd name="T38" fmla="*/ 120 w 146"/>
                <a:gd name="T39" fmla="*/ 119 h 256"/>
                <a:gd name="T40" fmla="*/ 77 w 146"/>
                <a:gd name="T41" fmla="*/ 140 h 256"/>
                <a:gd name="T42" fmla="*/ 51 w 146"/>
                <a:gd name="T43" fmla="*/ 142 h 256"/>
                <a:gd name="T44" fmla="*/ 39 w 146"/>
                <a:gd name="T45" fmla="*/ 146 h 256"/>
                <a:gd name="T46" fmla="*/ 31 w 146"/>
                <a:gd name="T47" fmla="*/ 154 h 256"/>
                <a:gd name="T48" fmla="*/ 47 w 146"/>
                <a:gd name="T49" fmla="*/ 161 h 256"/>
                <a:gd name="T50" fmla="*/ 69 w 146"/>
                <a:gd name="T51" fmla="*/ 158 h 256"/>
                <a:gd name="T52" fmla="*/ 91 w 146"/>
                <a:gd name="T53" fmla="*/ 156 h 256"/>
                <a:gd name="T54" fmla="*/ 132 w 146"/>
                <a:gd name="T55" fmla="*/ 168 h 256"/>
                <a:gd name="T56" fmla="*/ 146 w 146"/>
                <a:gd name="T57" fmla="*/ 202 h 256"/>
                <a:gd name="T58" fmla="*/ 124 w 146"/>
                <a:gd name="T59" fmla="*/ 242 h 256"/>
                <a:gd name="T60" fmla="*/ 69 w 146"/>
                <a:gd name="T61" fmla="*/ 256 h 256"/>
                <a:gd name="T62" fmla="*/ 33 w 146"/>
                <a:gd name="T63" fmla="*/ 250 h 256"/>
                <a:gd name="T64" fmla="*/ 3 w 146"/>
                <a:gd name="T65" fmla="*/ 236 h 256"/>
                <a:gd name="T66" fmla="*/ 69 w 146"/>
                <a:gd name="T67" fmla="*/ 34 h 256"/>
                <a:gd name="T68" fmla="*/ 43 w 146"/>
                <a:gd name="T69" fmla="*/ 45 h 256"/>
                <a:gd name="T70" fmla="*/ 32 w 146"/>
                <a:gd name="T71" fmla="*/ 73 h 256"/>
                <a:gd name="T72" fmla="*/ 42 w 146"/>
                <a:gd name="T73" fmla="*/ 103 h 256"/>
                <a:gd name="T74" fmla="*/ 69 w 146"/>
                <a:gd name="T75" fmla="*/ 115 h 256"/>
                <a:gd name="T76" fmla="*/ 95 w 146"/>
                <a:gd name="T77" fmla="*/ 104 h 256"/>
                <a:gd name="T78" fmla="*/ 104 w 146"/>
                <a:gd name="T79" fmla="*/ 73 h 256"/>
                <a:gd name="T80" fmla="*/ 94 w 146"/>
                <a:gd name="T81" fmla="*/ 45 h 256"/>
                <a:gd name="T82" fmla="*/ 69 w 146"/>
                <a:gd name="T83" fmla="*/ 3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 h="256">
                  <a:moveTo>
                    <a:pt x="3" y="236"/>
                  </a:moveTo>
                  <a:lnTo>
                    <a:pt x="20" y="211"/>
                  </a:lnTo>
                  <a:cubicBezTo>
                    <a:pt x="38" y="223"/>
                    <a:pt x="55" y="229"/>
                    <a:pt x="70" y="229"/>
                  </a:cubicBezTo>
                  <a:cubicBezTo>
                    <a:pt x="84" y="229"/>
                    <a:pt x="95" y="226"/>
                    <a:pt x="104" y="222"/>
                  </a:cubicBezTo>
                  <a:cubicBezTo>
                    <a:pt x="112" y="217"/>
                    <a:pt x="116" y="211"/>
                    <a:pt x="116" y="203"/>
                  </a:cubicBezTo>
                  <a:cubicBezTo>
                    <a:pt x="116" y="189"/>
                    <a:pt x="105" y="182"/>
                    <a:pt x="85" y="182"/>
                  </a:cubicBezTo>
                  <a:cubicBezTo>
                    <a:pt x="81" y="182"/>
                    <a:pt x="75" y="183"/>
                    <a:pt x="66" y="185"/>
                  </a:cubicBezTo>
                  <a:cubicBezTo>
                    <a:pt x="57" y="186"/>
                    <a:pt x="49" y="187"/>
                    <a:pt x="44" y="187"/>
                  </a:cubicBezTo>
                  <a:cubicBezTo>
                    <a:pt x="19" y="187"/>
                    <a:pt x="7" y="178"/>
                    <a:pt x="7" y="159"/>
                  </a:cubicBezTo>
                  <a:cubicBezTo>
                    <a:pt x="7" y="153"/>
                    <a:pt x="10" y="148"/>
                    <a:pt x="16" y="143"/>
                  </a:cubicBezTo>
                  <a:cubicBezTo>
                    <a:pt x="22" y="139"/>
                    <a:pt x="29" y="135"/>
                    <a:pt x="37" y="133"/>
                  </a:cubicBezTo>
                  <a:cubicBezTo>
                    <a:pt x="13" y="122"/>
                    <a:pt x="0" y="101"/>
                    <a:pt x="0" y="73"/>
                  </a:cubicBezTo>
                  <a:cubicBezTo>
                    <a:pt x="0" y="54"/>
                    <a:pt x="7" y="39"/>
                    <a:pt x="20" y="27"/>
                  </a:cubicBezTo>
                  <a:cubicBezTo>
                    <a:pt x="32" y="15"/>
                    <a:pt x="48" y="8"/>
                    <a:pt x="67" y="8"/>
                  </a:cubicBezTo>
                  <a:cubicBezTo>
                    <a:pt x="84" y="8"/>
                    <a:pt x="98" y="12"/>
                    <a:pt x="108" y="19"/>
                  </a:cubicBezTo>
                  <a:lnTo>
                    <a:pt x="123" y="0"/>
                  </a:lnTo>
                  <a:lnTo>
                    <a:pt x="144" y="20"/>
                  </a:lnTo>
                  <a:lnTo>
                    <a:pt x="125" y="34"/>
                  </a:lnTo>
                  <a:cubicBezTo>
                    <a:pt x="133" y="44"/>
                    <a:pt x="137" y="58"/>
                    <a:pt x="137" y="74"/>
                  </a:cubicBezTo>
                  <a:cubicBezTo>
                    <a:pt x="137" y="92"/>
                    <a:pt x="131" y="107"/>
                    <a:pt x="120" y="119"/>
                  </a:cubicBezTo>
                  <a:cubicBezTo>
                    <a:pt x="109" y="131"/>
                    <a:pt x="95" y="138"/>
                    <a:pt x="77" y="140"/>
                  </a:cubicBezTo>
                  <a:lnTo>
                    <a:pt x="51" y="142"/>
                  </a:lnTo>
                  <a:cubicBezTo>
                    <a:pt x="48" y="143"/>
                    <a:pt x="44" y="144"/>
                    <a:pt x="39" y="146"/>
                  </a:cubicBezTo>
                  <a:cubicBezTo>
                    <a:pt x="33" y="148"/>
                    <a:pt x="31" y="151"/>
                    <a:pt x="31" y="154"/>
                  </a:cubicBezTo>
                  <a:cubicBezTo>
                    <a:pt x="31" y="158"/>
                    <a:pt x="36" y="161"/>
                    <a:pt x="47" y="161"/>
                  </a:cubicBezTo>
                  <a:cubicBezTo>
                    <a:pt x="52" y="161"/>
                    <a:pt x="59" y="160"/>
                    <a:pt x="69" y="158"/>
                  </a:cubicBezTo>
                  <a:cubicBezTo>
                    <a:pt x="79" y="156"/>
                    <a:pt x="86" y="156"/>
                    <a:pt x="91" y="156"/>
                  </a:cubicBezTo>
                  <a:cubicBezTo>
                    <a:pt x="108" y="156"/>
                    <a:pt x="122" y="160"/>
                    <a:pt x="132" y="168"/>
                  </a:cubicBezTo>
                  <a:cubicBezTo>
                    <a:pt x="141" y="176"/>
                    <a:pt x="146" y="188"/>
                    <a:pt x="146" y="202"/>
                  </a:cubicBezTo>
                  <a:cubicBezTo>
                    <a:pt x="146" y="219"/>
                    <a:pt x="139" y="232"/>
                    <a:pt x="124" y="242"/>
                  </a:cubicBezTo>
                  <a:cubicBezTo>
                    <a:pt x="110" y="252"/>
                    <a:pt x="92" y="256"/>
                    <a:pt x="69" y="256"/>
                  </a:cubicBezTo>
                  <a:cubicBezTo>
                    <a:pt x="58" y="256"/>
                    <a:pt x="46" y="254"/>
                    <a:pt x="33" y="250"/>
                  </a:cubicBezTo>
                  <a:cubicBezTo>
                    <a:pt x="21" y="246"/>
                    <a:pt x="11" y="241"/>
                    <a:pt x="3" y="236"/>
                  </a:cubicBezTo>
                  <a:close/>
                  <a:moveTo>
                    <a:pt x="69" y="34"/>
                  </a:moveTo>
                  <a:cubicBezTo>
                    <a:pt x="58" y="34"/>
                    <a:pt x="49" y="37"/>
                    <a:pt x="43" y="45"/>
                  </a:cubicBezTo>
                  <a:cubicBezTo>
                    <a:pt x="36" y="53"/>
                    <a:pt x="32" y="62"/>
                    <a:pt x="32" y="73"/>
                  </a:cubicBezTo>
                  <a:cubicBezTo>
                    <a:pt x="32" y="85"/>
                    <a:pt x="36" y="95"/>
                    <a:pt x="42" y="103"/>
                  </a:cubicBezTo>
                  <a:cubicBezTo>
                    <a:pt x="49" y="111"/>
                    <a:pt x="58" y="115"/>
                    <a:pt x="69" y="115"/>
                  </a:cubicBezTo>
                  <a:cubicBezTo>
                    <a:pt x="80" y="115"/>
                    <a:pt x="89" y="112"/>
                    <a:pt x="95" y="104"/>
                  </a:cubicBezTo>
                  <a:cubicBezTo>
                    <a:pt x="101" y="96"/>
                    <a:pt x="104" y="86"/>
                    <a:pt x="104" y="73"/>
                  </a:cubicBezTo>
                  <a:cubicBezTo>
                    <a:pt x="104" y="62"/>
                    <a:pt x="101" y="53"/>
                    <a:pt x="94" y="45"/>
                  </a:cubicBezTo>
                  <a:cubicBezTo>
                    <a:pt x="88" y="37"/>
                    <a:pt x="79" y="34"/>
                    <a:pt x="69" y="3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29" name="Freeform 120"/>
            <p:cNvSpPr>
              <a:spLocks/>
            </p:cNvSpPr>
            <p:nvPr/>
          </p:nvSpPr>
          <p:spPr bwMode="auto">
            <a:xfrm>
              <a:off x="5339" y="3307"/>
              <a:ext cx="24" cy="42"/>
            </a:xfrm>
            <a:custGeom>
              <a:avLst/>
              <a:gdLst>
                <a:gd name="T0" fmla="*/ 93 w 106"/>
                <a:gd name="T1" fmla="*/ 34 h 180"/>
                <a:gd name="T2" fmla="*/ 72 w 106"/>
                <a:gd name="T3" fmla="*/ 27 h 180"/>
                <a:gd name="T4" fmla="*/ 43 w 106"/>
                <a:gd name="T5" fmla="*/ 42 h 180"/>
                <a:gd name="T6" fmla="*/ 31 w 106"/>
                <a:gd name="T7" fmla="*/ 79 h 180"/>
                <a:gd name="T8" fmla="*/ 31 w 106"/>
                <a:gd name="T9" fmla="*/ 180 h 180"/>
                <a:gd name="T10" fmla="*/ 0 w 106"/>
                <a:gd name="T11" fmla="*/ 180 h 180"/>
                <a:gd name="T12" fmla="*/ 0 w 106"/>
                <a:gd name="T13" fmla="*/ 4 h 180"/>
                <a:gd name="T14" fmla="*/ 31 w 106"/>
                <a:gd name="T15" fmla="*/ 4 h 180"/>
                <a:gd name="T16" fmla="*/ 31 w 106"/>
                <a:gd name="T17" fmla="*/ 32 h 180"/>
                <a:gd name="T18" fmla="*/ 82 w 106"/>
                <a:gd name="T19" fmla="*/ 0 h 180"/>
                <a:gd name="T20" fmla="*/ 106 w 106"/>
                <a:gd name="T21" fmla="*/ 3 h 180"/>
                <a:gd name="T22" fmla="*/ 93 w 106"/>
                <a:gd name="T23" fmla="*/ 3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80">
                  <a:moveTo>
                    <a:pt x="93" y="34"/>
                  </a:moveTo>
                  <a:cubicBezTo>
                    <a:pt x="86" y="29"/>
                    <a:pt x="79" y="27"/>
                    <a:pt x="72" y="27"/>
                  </a:cubicBezTo>
                  <a:cubicBezTo>
                    <a:pt x="61" y="27"/>
                    <a:pt x="52" y="32"/>
                    <a:pt x="43" y="42"/>
                  </a:cubicBezTo>
                  <a:cubicBezTo>
                    <a:pt x="35" y="52"/>
                    <a:pt x="31" y="64"/>
                    <a:pt x="31" y="79"/>
                  </a:cubicBezTo>
                  <a:lnTo>
                    <a:pt x="31" y="180"/>
                  </a:lnTo>
                  <a:lnTo>
                    <a:pt x="0" y="180"/>
                  </a:lnTo>
                  <a:lnTo>
                    <a:pt x="0" y="4"/>
                  </a:lnTo>
                  <a:lnTo>
                    <a:pt x="31" y="4"/>
                  </a:lnTo>
                  <a:lnTo>
                    <a:pt x="31" y="32"/>
                  </a:lnTo>
                  <a:cubicBezTo>
                    <a:pt x="42" y="11"/>
                    <a:pt x="59" y="0"/>
                    <a:pt x="82" y="0"/>
                  </a:cubicBezTo>
                  <a:cubicBezTo>
                    <a:pt x="87" y="0"/>
                    <a:pt x="95" y="1"/>
                    <a:pt x="106" y="3"/>
                  </a:cubicBezTo>
                  <a:lnTo>
                    <a:pt x="93"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30" name="Freeform 121"/>
            <p:cNvSpPr>
              <a:spLocks noEditPoints="1"/>
            </p:cNvSpPr>
            <p:nvPr/>
          </p:nvSpPr>
          <p:spPr bwMode="auto">
            <a:xfrm>
              <a:off x="5366" y="3307"/>
              <a:ext cx="34" cy="43"/>
            </a:xfrm>
            <a:custGeom>
              <a:avLst/>
              <a:gdLst>
                <a:gd name="T0" fmla="*/ 108 w 150"/>
                <a:gd name="T1" fmla="*/ 159 h 183"/>
                <a:gd name="T2" fmla="*/ 51 w 150"/>
                <a:gd name="T3" fmla="*/ 183 h 183"/>
                <a:gd name="T4" fmla="*/ 15 w 150"/>
                <a:gd name="T5" fmla="*/ 168 h 183"/>
                <a:gd name="T6" fmla="*/ 0 w 150"/>
                <a:gd name="T7" fmla="*/ 130 h 183"/>
                <a:gd name="T8" fmla="*/ 23 w 150"/>
                <a:gd name="T9" fmla="*/ 85 h 183"/>
                <a:gd name="T10" fmla="*/ 83 w 150"/>
                <a:gd name="T11" fmla="*/ 67 h 183"/>
                <a:gd name="T12" fmla="*/ 105 w 150"/>
                <a:gd name="T13" fmla="*/ 71 h 183"/>
                <a:gd name="T14" fmla="*/ 67 w 150"/>
                <a:gd name="T15" fmla="*/ 28 h 183"/>
                <a:gd name="T16" fmla="*/ 22 w 150"/>
                <a:gd name="T17" fmla="*/ 44 h 183"/>
                <a:gd name="T18" fmla="*/ 9 w 150"/>
                <a:gd name="T19" fmla="*/ 18 h 183"/>
                <a:gd name="T20" fmla="*/ 34 w 150"/>
                <a:gd name="T21" fmla="*/ 6 h 183"/>
                <a:gd name="T22" fmla="*/ 64 w 150"/>
                <a:gd name="T23" fmla="*/ 0 h 183"/>
                <a:gd name="T24" fmla="*/ 119 w 150"/>
                <a:gd name="T25" fmla="*/ 18 h 183"/>
                <a:gd name="T26" fmla="*/ 137 w 150"/>
                <a:gd name="T27" fmla="*/ 73 h 183"/>
                <a:gd name="T28" fmla="*/ 137 w 150"/>
                <a:gd name="T29" fmla="*/ 136 h 183"/>
                <a:gd name="T30" fmla="*/ 150 w 150"/>
                <a:gd name="T31" fmla="*/ 167 h 183"/>
                <a:gd name="T32" fmla="*/ 150 w 150"/>
                <a:gd name="T33" fmla="*/ 183 h 183"/>
                <a:gd name="T34" fmla="*/ 122 w 150"/>
                <a:gd name="T35" fmla="*/ 177 h 183"/>
                <a:gd name="T36" fmla="*/ 108 w 150"/>
                <a:gd name="T37" fmla="*/ 159 h 183"/>
                <a:gd name="T38" fmla="*/ 105 w 150"/>
                <a:gd name="T39" fmla="*/ 93 h 183"/>
                <a:gd name="T40" fmla="*/ 85 w 150"/>
                <a:gd name="T41" fmla="*/ 90 h 183"/>
                <a:gd name="T42" fmla="*/ 46 w 150"/>
                <a:gd name="T43" fmla="*/ 102 h 183"/>
                <a:gd name="T44" fmla="*/ 31 w 150"/>
                <a:gd name="T45" fmla="*/ 131 h 183"/>
                <a:gd name="T46" fmla="*/ 63 w 150"/>
                <a:gd name="T47" fmla="*/ 158 h 183"/>
                <a:gd name="T48" fmla="*/ 105 w 150"/>
                <a:gd name="T49" fmla="*/ 136 h 183"/>
                <a:gd name="T50" fmla="*/ 105 w 150"/>
                <a:gd name="T51" fmla="*/ 9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0" h="183">
                  <a:moveTo>
                    <a:pt x="108" y="159"/>
                  </a:moveTo>
                  <a:cubicBezTo>
                    <a:pt x="96" y="175"/>
                    <a:pt x="77" y="183"/>
                    <a:pt x="51" y="183"/>
                  </a:cubicBezTo>
                  <a:cubicBezTo>
                    <a:pt x="37" y="183"/>
                    <a:pt x="25" y="178"/>
                    <a:pt x="15" y="168"/>
                  </a:cubicBezTo>
                  <a:cubicBezTo>
                    <a:pt x="5" y="158"/>
                    <a:pt x="0" y="145"/>
                    <a:pt x="0" y="130"/>
                  </a:cubicBezTo>
                  <a:cubicBezTo>
                    <a:pt x="0" y="113"/>
                    <a:pt x="8" y="98"/>
                    <a:pt x="23" y="85"/>
                  </a:cubicBezTo>
                  <a:cubicBezTo>
                    <a:pt x="39" y="73"/>
                    <a:pt x="59" y="67"/>
                    <a:pt x="83" y="67"/>
                  </a:cubicBezTo>
                  <a:cubicBezTo>
                    <a:pt x="90" y="67"/>
                    <a:pt x="97" y="68"/>
                    <a:pt x="105" y="71"/>
                  </a:cubicBezTo>
                  <a:cubicBezTo>
                    <a:pt x="105" y="43"/>
                    <a:pt x="93" y="28"/>
                    <a:pt x="67" y="28"/>
                  </a:cubicBezTo>
                  <a:cubicBezTo>
                    <a:pt x="48" y="28"/>
                    <a:pt x="33" y="34"/>
                    <a:pt x="22" y="44"/>
                  </a:cubicBezTo>
                  <a:lnTo>
                    <a:pt x="9" y="18"/>
                  </a:lnTo>
                  <a:cubicBezTo>
                    <a:pt x="15" y="13"/>
                    <a:pt x="23" y="9"/>
                    <a:pt x="34" y="6"/>
                  </a:cubicBezTo>
                  <a:cubicBezTo>
                    <a:pt x="44" y="2"/>
                    <a:pt x="54" y="0"/>
                    <a:pt x="64" y="0"/>
                  </a:cubicBezTo>
                  <a:cubicBezTo>
                    <a:pt x="89" y="0"/>
                    <a:pt x="108" y="6"/>
                    <a:pt x="119" y="18"/>
                  </a:cubicBezTo>
                  <a:cubicBezTo>
                    <a:pt x="131" y="29"/>
                    <a:pt x="137" y="48"/>
                    <a:pt x="137" y="73"/>
                  </a:cubicBezTo>
                  <a:lnTo>
                    <a:pt x="137" y="136"/>
                  </a:lnTo>
                  <a:cubicBezTo>
                    <a:pt x="137" y="152"/>
                    <a:pt x="141" y="162"/>
                    <a:pt x="150" y="167"/>
                  </a:cubicBezTo>
                  <a:lnTo>
                    <a:pt x="150" y="183"/>
                  </a:lnTo>
                  <a:cubicBezTo>
                    <a:pt x="138" y="183"/>
                    <a:pt x="128" y="181"/>
                    <a:pt x="122" y="177"/>
                  </a:cubicBezTo>
                  <a:cubicBezTo>
                    <a:pt x="116" y="174"/>
                    <a:pt x="111" y="168"/>
                    <a:pt x="108" y="159"/>
                  </a:cubicBezTo>
                  <a:close/>
                  <a:moveTo>
                    <a:pt x="105" y="93"/>
                  </a:moveTo>
                  <a:cubicBezTo>
                    <a:pt x="95" y="91"/>
                    <a:pt x="89" y="90"/>
                    <a:pt x="85" y="90"/>
                  </a:cubicBezTo>
                  <a:cubicBezTo>
                    <a:pt x="69" y="90"/>
                    <a:pt x="56" y="94"/>
                    <a:pt x="46" y="102"/>
                  </a:cubicBezTo>
                  <a:cubicBezTo>
                    <a:pt x="36" y="110"/>
                    <a:pt x="31" y="120"/>
                    <a:pt x="31" y="131"/>
                  </a:cubicBezTo>
                  <a:cubicBezTo>
                    <a:pt x="31" y="149"/>
                    <a:pt x="42" y="158"/>
                    <a:pt x="63" y="158"/>
                  </a:cubicBezTo>
                  <a:cubicBezTo>
                    <a:pt x="79" y="158"/>
                    <a:pt x="93" y="151"/>
                    <a:pt x="105" y="136"/>
                  </a:cubicBezTo>
                  <a:lnTo>
                    <a:pt x="105" y="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31" name="Freeform 122"/>
            <p:cNvSpPr>
              <a:spLocks/>
            </p:cNvSpPr>
            <p:nvPr/>
          </p:nvSpPr>
          <p:spPr bwMode="auto">
            <a:xfrm>
              <a:off x="5408" y="3307"/>
              <a:ext cx="53" cy="42"/>
            </a:xfrm>
            <a:custGeom>
              <a:avLst/>
              <a:gdLst>
                <a:gd name="T0" fmla="*/ 203 w 234"/>
                <a:gd name="T1" fmla="*/ 180 h 180"/>
                <a:gd name="T2" fmla="*/ 203 w 234"/>
                <a:gd name="T3" fmla="*/ 68 h 180"/>
                <a:gd name="T4" fmla="*/ 167 w 234"/>
                <a:gd name="T5" fmla="*/ 27 h 180"/>
                <a:gd name="T6" fmla="*/ 146 w 234"/>
                <a:gd name="T7" fmla="*/ 34 h 180"/>
                <a:gd name="T8" fmla="*/ 133 w 234"/>
                <a:gd name="T9" fmla="*/ 50 h 180"/>
                <a:gd name="T10" fmla="*/ 133 w 234"/>
                <a:gd name="T11" fmla="*/ 180 h 180"/>
                <a:gd name="T12" fmla="*/ 101 w 234"/>
                <a:gd name="T13" fmla="*/ 180 h 180"/>
                <a:gd name="T14" fmla="*/ 101 w 234"/>
                <a:gd name="T15" fmla="*/ 55 h 180"/>
                <a:gd name="T16" fmla="*/ 92 w 234"/>
                <a:gd name="T17" fmla="*/ 34 h 180"/>
                <a:gd name="T18" fmla="*/ 66 w 234"/>
                <a:gd name="T19" fmla="*/ 27 h 180"/>
                <a:gd name="T20" fmla="*/ 46 w 234"/>
                <a:gd name="T21" fmla="*/ 34 h 180"/>
                <a:gd name="T22" fmla="*/ 31 w 234"/>
                <a:gd name="T23" fmla="*/ 50 h 180"/>
                <a:gd name="T24" fmla="*/ 31 w 234"/>
                <a:gd name="T25" fmla="*/ 180 h 180"/>
                <a:gd name="T26" fmla="*/ 0 w 234"/>
                <a:gd name="T27" fmla="*/ 180 h 180"/>
                <a:gd name="T28" fmla="*/ 0 w 234"/>
                <a:gd name="T29" fmla="*/ 4 h 180"/>
                <a:gd name="T30" fmla="*/ 20 w 234"/>
                <a:gd name="T31" fmla="*/ 4 h 180"/>
                <a:gd name="T32" fmla="*/ 30 w 234"/>
                <a:gd name="T33" fmla="*/ 24 h 180"/>
                <a:gd name="T34" fmla="*/ 76 w 234"/>
                <a:gd name="T35" fmla="*/ 0 h 180"/>
                <a:gd name="T36" fmla="*/ 128 w 234"/>
                <a:gd name="T37" fmla="*/ 24 h 180"/>
                <a:gd name="T38" fmla="*/ 148 w 234"/>
                <a:gd name="T39" fmla="*/ 7 h 180"/>
                <a:gd name="T40" fmla="*/ 177 w 234"/>
                <a:gd name="T41" fmla="*/ 0 h 180"/>
                <a:gd name="T42" fmla="*/ 219 w 234"/>
                <a:gd name="T43" fmla="*/ 17 h 180"/>
                <a:gd name="T44" fmla="*/ 234 w 234"/>
                <a:gd name="T45" fmla="*/ 62 h 180"/>
                <a:gd name="T46" fmla="*/ 234 w 234"/>
                <a:gd name="T47" fmla="*/ 180 h 180"/>
                <a:gd name="T48" fmla="*/ 203 w 234"/>
                <a:gd name="T4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4" h="180">
                  <a:moveTo>
                    <a:pt x="203" y="180"/>
                  </a:moveTo>
                  <a:lnTo>
                    <a:pt x="203" y="68"/>
                  </a:lnTo>
                  <a:cubicBezTo>
                    <a:pt x="203" y="41"/>
                    <a:pt x="191" y="27"/>
                    <a:pt x="167" y="27"/>
                  </a:cubicBezTo>
                  <a:cubicBezTo>
                    <a:pt x="160" y="27"/>
                    <a:pt x="153" y="29"/>
                    <a:pt x="146" y="34"/>
                  </a:cubicBezTo>
                  <a:cubicBezTo>
                    <a:pt x="140" y="38"/>
                    <a:pt x="135" y="44"/>
                    <a:pt x="133" y="50"/>
                  </a:cubicBezTo>
                  <a:lnTo>
                    <a:pt x="133" y="180"/>
                  </a:lnTo>
                  <a:lnTo>
                    <a:pt x="101" y="180"/>
                  </a:lnTo>
                  <a:lnTo>
                    <a:pt x="101" y="55"/>
                  </a:lnTo>
                  <a:cubicBezTo>
                    <a:pt x="101" y="46"/>
                    <a:pt x="98" y="39"/>
                    <a:pt x="92" y="34"/>
                  </a:cubicBezTo>
                  <a:cubicBezTo>
                    <a:pt x="85" y="29"/>
                    <a:pt x="77" y="27"/>
                    <a:pt x="66" y="27"/>
                  </a:cubicBezTo>
                  <a:cubicBezTo>
                    <a:pt x="60" y="27"/>
                    <a:pt x="53" y="29"/>
                    <a:pt x="46" y="34"/>
                  </a:cubicBezTo>
                  <a:cubicBezTo>
                    <a:pt x="39" y="39"/>
                    <a:pt x="34" y="44"/>
                    <a:pt x="31" y="50"/>
                  </a:cubicBezTo>
                  <a:lnTo>
                    <a:pt x="31" y="180"/>
                  </a:lnTo>
                  <a:lnTo>
                    <a:pt x="0" y="180"/>
                  </a:lnTo>
                  <a:lnTo>
                    <a:pt x="0" y="4"/>
                  </a:lnTo>
                  <a:lnTo>
                    <a:pt x="20" y="4"/>
                  </a:lnTo>
                  <a:lnTo>
                    <a:pt x="30" y="24"/>
                  </a:lnTo>
                  <a:cubicBezTo>
                    <a:pt x="42" y="8"/>
                    <a:pt x="57" y="0"/>
                    <a:pt x="76" y="0"/>
                  </a:cubicBezTo>
                  <a:cubicBezTo>
                    <a:pt x="101" y="0"/>
                    <a:pt x="118" y="8"/>
                    <a:pt x="128" y="24"/>
                  </a:cubicBezTo>
                  <a:cubicBezTo>
                    <a:pt x="132" y="17"/>
                    <a:pt x="138" y="12"/>
                    <a:pt x="148" y="7"/>
                  </a:cubicBezTo>
                  <a:cubicBezTo>
                    <a:pt x="157" y="3"/>
                    <a:pt x="167" y="0"/>
                    <a:pt x="177" y="0"/>
                  </a:cubicBezTo>
                  <a:cubicBezTo>
                    <a:pt x="195" y="0"/>
                    <a:pt x="210" y="6"/>
                    <a:pt x="219" y="17"/>
                  </a:cubicBezTo>
                  <a:cubicBezTo>
                    <a:pt x="229" y="27"/>
                    <a:pt x="234" y="43"/>
                    <a:pt x="234" y="62"/>
                  </a:cubicBezTo>
                  <a:lnTo>
                    <a:pt x="234" y="180"/>
                  </a:lnTo>
                  <a:lnTo>
                    <a:pt x="203" y="1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32" name="Freeform 123"/>
            <p:cNvSpPr>
              <a:spLocks/>
            </p:cNvSpPr>
            <p:nvPr/>
          </p:nvSpPr>
          <p:spPr bwMode="auto">
            <a:xfrm>
              <a:off x="5490" y="3293"/>
              <a:ext cx="44" cy="57"/>
            </a:xfrm>
            <a:custGeom>
              <a:avLst/>
              <a:gdLst>
                <a:gd name="T0" fmla="*/ 106 w 193"/>
                <a:gd name="T1" fmla="*/ 244 h 244"/>
                <a:gd name="T2" fmla="*/ 90 w 193"/>
                <a:gd name="T3" fmla="*/ 244 h 244"/>
                <a:gd name="T4" fmla="*/ 0 w 193"/>
                <a:gd name="T5" fmla="*/ 0 h 244"/>
                <a:gd name="T6" fmla="*/ 37 w 193"/>
                <a:gd name="T7" fmla="*/ 0 h 244"/>
                <a:gd name="T8" fmla="*/ 98 w 193"/>
                <a:gd name="T9" fmla="*/ 177 h 244"/>
                <a:gd name="T10" fmla="*/ 158 w 193"/>
                <a:gd name="T11" fmla="*/ 0 h 244"/>
                <a:gd name="T12" fmla="*/ 193 w 193"/>
                <a:gd name="T13" fmla="*/ 0 h 244"/>
                <a:gd name="T14" fmla="*/ 106 w 193"/>
                <a:gd name="T15" fmla="*/ 244 h 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 h="244">
                  <a:moveTo>
                    <a:pt x="106" y="244"/>
                  </a:moveTo>
                  <a:lnTo>
                    <a:pt x="90" y="244"/>
                  </a:lnTo>
                  <a:lnTo>
                    <a:pt x="0" y="0"/>
                  </a:lnTo>
                  <a:lnTo>
                    <a:pt x="37" y="0"/>
                  </a:lnTo>
                  <a:lnTo>
                    <a:pt x="98" y="177"/>
                  </a:lnTo>
                  <a:lnTo>
                    <a:pt x="158" y="0"/>
                  </a:lnTo>
                  <a:lnTo>
                    <a:pt x="193" y="0"/>
                  </a:lnTo>
                  <a:lnTo>
                    <a:pt x="106" y="2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33" name="Freeform 124"/>
            <p:cNvSpPr>
              <a:spLocks noEditPoints="1"/>
            </p:cNvSpPr>
            <p:nvPr/>
          </p:nvSpPr>
          <p:spPr bwMode="auto">
            <a:xfrm>
              <a:off x="5534" y="3287"/>
              <a:ext cx="37" cy="78"/>
            </a:xfrm>
            <a:custGeom>
              <a:avLst/>
              <a:gdLst>
                <a:gd name="T0" fmla="*/ 88 w 162"/>
                <a:gd name="T1" fmla="*/ 295 h 334"/>
                <a:gd name="T2" fmla="*/ 62 w 162"/>
                <a:gd name="T3" fmla="*/ 323 h 334"/>
                <a:gd name="T4" fmla="*/ 19 w 162"/>
                <a:gd name="T5" fmla="*/ 334 h 334"/>
                <a:gd name="T6" fmla="*/ 19 w 162"/>
                <a:gd name="T7" fmla="*/ 307 h 334"/>
                <a:gd name="T8" fmla="*/ 52 w 162"/>
                <a:gd name="T9" fmla="*/ 297 h 334"/>
                <a:gd name="T10" fmla="*/ 66 w 162"/>
                <a:gd name="T11" fmla="*/ 275 h 334"/>
                <a:gd name="T12" fmla="*/ 61 w 162"/>
                <a:gd name="T13" fmla="*/ 247 h 334"/>
                <a:gd name="T14" fmla="*/ 48 w 162"/>
                <a:gd name="T15" fmla="*/ 212 h 334"/>
                <a:gd name="T16" fmla="*/ 0 w 162"/>
                <a:gd name="T17" fmla="*/ 90 h 334"/>
                <a:gd name="T18" fmla="*/ 32 w 162"/>
                <a:gd name="T19" fmla="*/ 90 h 334"/>
                <a:gd name="T20" fmla="*/ 84 w 162"/>
                <a:gd name="T21" fmla="*/ 226 h 334"/>
                <a:gd name="T22" fmla="*/ 130 w 162"/>
                <a:gd name="T23" fmla="*/ 90 h 334"/>
                <a:gd name="T24" fmla="*/ 162 w 162"/>
                <a:gd name="T25" fmla="*/ 90 h 334"/>
                <a:gd name="T26" fmla="*/ 88 w 162"/>
                <a:gd name="T27" fmla="*/ 295 h 334"/>
                <a:gd name="T28" fmla="*/ 123 w 162"/>
                <a:gd name="T29" fmla="*/ 0 h 334"/>
                <a:gd name="T30" fmla="*/ 85 w 162"/>
                <a:gd name="T31" fmla="*/ 55 h 334"/>
                <a:gd name="T32" fmla="*/ 62 w 162"/>
                <a:gd name="T33" fmla="*/ 55 h 334"/>
                <a:gd name="T34" fmla="*/ 90 w 162"/>
                <a:gd name="T35" fmla="*/ 0 h 334"/>
                <a:gd name="T36" fmla="*/ 123 w 162"/>
                <a:gd name="T37"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2" h="334">
                  <a:moveTo>
                    <a:pt x="88" y="295"/>
                  </a:moveTo>
                  <a:cubicBezTo>
                    <a:pt x="84" y="307"/>
                    <a:pt x="75" y="316"/>
                    <a:pt x="62" y="323"/>
                  </a:cubicBezTo>
                  <a:cubicBezTo>
                    <a:pt x="49" y="331"/>
                    <a:pt x="35" y="334"/>
                    <a:pt x="19" y="334"/>
                  </a:cubicBezTo>
                  <a:lnTo>
                    <a:pt x="19" y="307"/>
                  </a:lnTo>
                  <a:cubicBezTo>
                    <a:pt x="32" y="307"/>
                    <a:pt x="43" y="304"/>
                    <a:pt x="52" y="297"/>
                  </a:cubicBezTo>
                  <a:cubicBezTo>
                    <a:pt x="62" y="291"/>
                    <a:pt x="66" y="284"/>
                    <a:pt x="66" y="275"/>
                  </a:cubicBezTo>
                  <a:cubicBezTo>
                    <a:pt x="66" y="266"/>
                    <a:pt x="65" y="256"/>
                    <a:pt x="61" y="247"/>
                  </a:cubicBezTo>
                  <a:cubicBezTo>
                    <a:pt x="58" y="237"/>
                    <a:pt x="53" y="226"/>
                    <a:pt x="48" y="212"/>
                  </a:cubicBezTo>
                  <a:lnTo>
                    <a:pt x="0" y="90"/>
                  </a:lnTo>
                  <a:lnTo>
                    <a:pt x="32" y="90"/>
                  </a:lnTo>
                  <a:lnTo>
                    <a:pt x="84" y="226"/>
                  </a:lnTo>
                  <a:lnTo>
                    <a:pt x="130" y="90"/>
                  </a:lnTo>
                  <a:lnTo>
                    <a:pt x="162" y="90"/>
                  </a:lnTo>
                  <a:lnTo>
                    <a:pt x="88" y="295"/>
                  </a:lnTo>
                  <a:close/>
                  <a:moveTo>
                    <a:pt x="123" y="0"/>
                  </a:moveTo>
                  <a:lnTo>
                    <a:pt x="85" y="55"/>
                  </a:lnTo>
                  <a:lnTo>
                    <a:pt x="62" y="55"/>
                  </a:lnTo>
                  <a:lnTo>
                    <a:pt x="90" y="0"/>
                  </a:lnTo>
                  <a:lnTo>
                    <a:pt x="1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34" name="Freeform 125"/>
            <p:cNvSpPr>
              <a:spLocks/>
            </p:cNvSpPr>
            <p:nvPr/>
          </p:nvSpPr>
          <p:spPr bwMode="auto">
            <a:xfrm>
              <a:off x="5573" y="3308"/>
              <a:ext cx="34" cy="41"/>
            </a:xfrm>
            <a:custGeom>
              <a:avLst/>
              <a:gdLst>
                <a:gd name="T0" fmla="*/ 49 w 146"/>
                <a:gd name="T1" fmla="*/ 148 h 176"/>
                <a:gd name="T2" fmla="*/ 146 w 146"/>
                <a:gd name="T3" fmla="*/ 148 h 176"/>
                <a:gd name="T4" fmla="*/ 146 w 146"/>
                <a:gd name="T5" fmla="*/ 176 h 176"/>
                <a:gd name="T6" fmla="*/ 0 w 146"/>
                <a:gd name="T7" fmla="*/ 176 h 176"/>
                <a:gd name="T8" fmla="*/ 0 w 146"/>
                <a:gd name="T9" fmla="*/ 167 h 176"/>
                <a:gd name="T10" fmla="*/ 100 w 146"/>
                <a:gd name="T11" fmla="*/ 28 h 176"/>
                <a:gd name="T12" fmla="*/ 2 w 146"/>
                <a:gd name="T13" fmla="*/ 28 h 176"/>
                <a:gd name="T14" fmla="*/ 2 w 146"/>
                <a:gd name="T15" fmla="*/ 0 h 176"/>
                <a:gd name="T16" fmla="*/ 145 w 146"/>
                <a:gd name="T17" fmla="*/ 0 h 176"/>
                <a:gd name="T18" fmla="*/ 145 w 146"/>
                <a:gd name="T19" fmla="*/ 9 h 176"/>
                <a:gd name="T20" fmla="*/ 49 w 146"/>
                <a:gd name="T21" fmla="*/ 14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 h="176">
                  <a:moveTo>
                    <a:pt x="49" y="148"/>
                  </a:moveTo>
                  <a:lnTo>
                    <a:pt x="146" y="148"/>
                  </a:lnTo>
                  <a:lnTo>
                    <a:pt x="146" y="176"/>
                  </a:lnTo>
                  <a:lnTo>
                    <a:pt x="0" y="176"/>
                  </a:lnTo>
                  <a:lnTo>
                    <a:pt x="0" y="167"/>
                  </a:lnTo>
                  <a:lnTo>
                    <a:pt x="100" y="28"/>
                  </a:lnTo>
                  <a:lnTo>
                    <a:pt x="2" y="28"/>
                  </a:lnTo>
                  <a:lnTo>
                    <a:pt x="2" y="0"/>
                  </a:lnTo>
                  <a:lnTo>
                    <a:pt x="145" y="0"/>
                  </a:lnTo>
                  <a:lnTo>
                    <a:pt x="145" y="9"/>
                  </a:lnTo>
                  <a:lnTo>
                    <a:pt x="49" y="1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35" name="Freeform 126"/>
            <p:cNvSpPr>
              <a:spLocks/>
            </p:cNvSpPr>
            <p:nvPr/>
          </p:nvSpPr>
          <p:spPr bwMode="auto">
            <a:xfrm>
              <a:off x="5613" y="3291"/>
              <a:ext cx="34" cy="58"/>
            </a:xfrm>
            <a:custGeom>
              <a:avLst/>
              <a:gdLst>
                <a:gd name="T0" fmla="*/ 114 w 148"/>
                <a:gd name="T1" fmla="*/ 248 h 248"/>
                <a:gd name="T2" fmla="*/ 59 w 148"/>
                <a:gd name="T3" fmla="*/ 160 h 248"/>
                <a:gd name="T4" fmla="*/ 31 w 148"/>
                <a:gd name="T5" fmla="*/ 188 h 248"/>
                <a:gd name="T6" fmla="*/ 31 w 148"/>
                <a:gd name="T7" fmla="*/ 248 h 248"/>
                <a:gd name="T8" fmla="*/ 0 w 148"/>
                <a:gd name="T9" fmla="*/ 248 h 248"/>
                <a:gd name="T10" fmla="*/ 0 w 148"/>
                <a:gd name="T11" fmla="*/ 0 h 248"/>
                <a:gd name="T12" fmla="*/ 31 w 148"/>
                <a:gd name="T13" fmla="*/ 0 h 248"/>
                <a:gd name="T14" fmla="*/ 31 w 148"/>
                <a:gd name="T15" fmla="*/ 153 h 248"/>
                <a:gd name="T16" fmla="*/ 99 w 148"/>
                <a:gd name="T17" fmla="*/ 72 h 248"/>
                <a:gd name="T18" fmla="*/ 135 w 148"/>
                <a:gd name="T19" fmla="*/ 72 h 248"/>
                <a:gd name="T20" fmla="*/ 79 w 148"/>
                <a:gd name="T21" fmla="*/ 139 h 248"/>
                <a:gd name="T22" fmla="*/ 148 w 148"/>
                <a:gd name="T23" fmla="*/ 248 h 248"/>
                <a:gd name="T24" fmla="*/ 114 w 148"/>
                <a:gd name="T25"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248">
                  <a:moveTo>
                    <a:pt x="114" y="248"/>
                  </a:moveTo>
                  <a:lnTo>
                    <a:pt x="59" y="160"/>
                  </a:lnTo>
                  <a:lnTo>
                    <a:pt x="31" y="188"/>
                  </a:lnTo>
                  <a:lnTo>
                    <a:pt x="31" y="248"/>
                  </a:lnTo>
                  <a:lnTo>
                    <a:pt x="0" y="248"/>
                  </a:lnTo>
                  <a:lnTo>
                    <a:pt x="0" y="0"/>
                  </a:lnTo>
                  <a:lnTo>
                    <a:pt x="31" y="0"/>
                  </a:lnTo>
                  <a:lnTo>
                    <a:pt x="31" y="153"/>
                  </a:lnTo>
                  <a:lnTo>
                    <a:pt x="99" y="72"/>
                  </a:lnTo>
                  <a:lnTo>
                    <a:pt x="135" y="72"/>
                  </a:lnTo>
                  <a:lnTo>
                    <a:pt x="79" y="139"/>
                  </a:lnTo>
                  <a:lnTo>
                    <a:pt x="148" y="248"/>
                  </a:lnTo>
                  <a:lnTo>
                    <a:pt x="114" y="2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36" name="Freeform 127"/>
            <p:cNvSpPr>
              <a:spLocks/>
            </p:cNvSpPr>
            <p:nvPr/>
          </p:nvSpPr>
          <p:spPr bwMode="auto">
            <a:xfrm>
              <a:off x="5651" y="3308"/>
              <a:ext cx="32" cy="42"/>
            </a:xfrm>
            <a:custGeom>
              <a:avLst/>
              <a:gdLst>
                <a:gd name="T0" fmla="*/ 31 w 143"/>
                <a:gd name="T1" fmla="*/ 0 h 179"/>
                <a:gd name="T2" fmla="*/ 31 w 143"/>
                <a:gd name="T3" fmla="*/ 112 h 179"/>
                <a:gd name="T4" fmla="*/ 67 w 143"/>
                <a:gd name="T5" fmla="*/ 153 h 179"/>
                <a:gd name="T6" fmla="*/ 95 w 143"/>
                <a:gd name="T7" fmla="*/ 144 h 179"/>
                <a:gd name="T8" fmla="*/ 112 w 143"/>
                <a:gd name="T9" fmla="*/ 123 h 179"/>
                <a:gd name="T10" fmla="*/ 112 w 143"/>
                <a:gd name="T11" fmla="*/ 0 h 179"/>
                <a:gd name="T12" fmla="*/ 143 w 143"/>
                <a:gd name="T13" fmla="*/ 0 h 179"/>
                <a:gd name="T14" fmla="*/ 143 w 143"/>
                <a:gd name="T15" fmla="*/ 176 h 179"/>
                <a:gd name="T16" fmla="*/ 112 w 143"/>
                <a:gd name="T17" fmla="*/ 176 h 179"/>
                <a:gd name="T18" fmla="*/ 112 w 143"/>
                <a:gd name="T19" fmla="*/ 151 h 179"/>
                <a:gd name="T20" fmla="*/ 91 w 143"/>
                <a:gd name="T21" fmla="*/ 170 h 179"/>
                <a:gd name="T22" fmla="*/ 60 w 143"/>
                <a:gd name="T23" fmla="*/ 179 h 179"/>
                <a:gd name="T24" fmla="*/ 16 w 143"/>
                <a:gd name="T25" fmla="*/ 162 h 179"/>
                <a:gd name="T26" fmla="*/ 0 w 143"/>
                <a:gd name="T27" fmla="*/ 115 h 179"/>
                <a:gd name="T28" fmla="*/ 0 w 143"/>
                <a:gd name="T29" fmla="*/ 0 h 179"/>
                <a:gd name="T30" fmla="*/ 31 w 143"/>
                <a:gd name="T3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179">
                  <a:moveTo>
                    <a:pt x="31" y="0"/>
                  </a:moveTo>
                  <a:lnTo>
                    <a:pt x="31" y="112"/>
                  </a:lnTo>
                  <a:cubicBezTo>
                    <a:pt x="31" y="139"/>
                    <a:pt x="43" y="153"/>
                    <a:pt x="67" y="153"/>
                  </a:cubicBezTo>
                  <a:cubicBezTo>
                    <a:pt x="77" y="153"/>
                    <a:pt x="86" y="150"/>
                    <a:pt x="95" y="144"/>
                  </a:cubicBezTo>
                  <a:cubicBezTo>
                    <a:pt x="104" y="138"/>
                    <a:pt x="109" y="131"/>
                    <a:pt x="112" y="123"/>
                  </a:cubicBezTo>
                  <a:lnTo>
                    <a:pt x="112" y="0"/>
                  </a:lnTo>
                  <a:lnTo>
                    <a:pt x="143" y="0"/>
                  </a:lnTo>
                  <a:lnTo>
                    <a:pt x="143" y="176"/>
                  </a:lnTo>
                  <a:lnTo>
                    <a:pt x="112" y="176"/>
                  </a:lnTo>
                  <a:lnTo>
                    <a:pt x="112" y="151"/>
                  </a:lnTo>
                  <a:cubicBezTo>
                    <a:pt x="108" y="158"/>
                    <a:pt x="101" y="164"/>
                    <a:pt x="91" y="170"/>
                  </a:cubicBezTo>
                  <a:cubicBezTo>
                    <a:pt x="80" y="176"/>
                    <a:pt x="70" y="179"/>
                    <a:pt x="60" y="179"/>
                  </a:cubicBezTo>
                  <a:cubicBezTo>
                    <a:pt x="41" y="179"/>
                    <a:pt x="26" y="173"/>
                    <a:pt x="16" y="162"/>
                  </a:cubicBezTo>
                  <a:cubicBezTo>
                    <a:pt x="5" y="151"/>
                    <a:pt x="0" y="135"/>
                    <a:pt x="0" y="115"/>
                  </a:cubicBezTo>
                  <a:lnTo>
                    <a:pt x="0" y="0"/>
                  </a:lnTo>
                  <a:lnTo>
                    <a:pt x="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37" name="Freeform 128"/>
            <p:cNvSpPr>
              <a:spLocks/>
            </p:cNvSpPr>
            <p:nvPr/>
          </p:nvSpPr>
          <p:spPr bwMode="auto">
            <a:xfrm>
              <a:off x="5693" y="3307"/>
              <a:ext cx="53" cy="42"/>
            </a:xfrm>
            <a:custGeom>
              <a:avLst/>
              <a:gdLst>
                <a:gd name="T0" fmla="*/ 203 w 234"/>
                <a:gd name="T1" fmla="*/ 180 h 180"/>
                <a:gd name="T2" fmla="*/ 203 w 234"/>
                <a:gd name="T3" fmla="*/ 68 h 180"/>
                <a:gd name="T4" fmla="*/ 167 w 234"/>
                <a:gd name="T5" fmla="*/ 27 h 180"/>
                <a:gd name="T6" fmla="*/ 146 w 234"/>
                <a:gd name="T7" fmla="*/ 34 h 180"/>
                <a:gd name="T8" fmla="*/ 133 w 234"/>
                <a:gd name="T9" fmla="*/ 50 h 180"/>
                <a:gd name="T10" fmla="*/ 133 w 234"/>
                <a:gd name="T11" fmla="*/ 180 h 180"/>
                <a:gd name="T12" fmla="*/ 101 w 234"/>
                <a:gd name="T13" fmla="*/ 180 h 180"/>
                <a:gd name="T14" fmla="*/ 101 w 234"/>
                <a:gd name="T15" fmla="*/ 55 h 180"/>
                <a:gd name="T16" fmla="*/ 92 w 234"/>
                <a:gd name="T17" fmla="*/ 34 h 180"/>
                <a:gd name="T18" fmla="*/ 66 w 234"/>
                <a:gd name="T19" fmla="*/ 27 h 180"/>
                <a:gd name="T20" fmla="*/ 46 w 234"/>
                <a:gd name="T21" fmla="*/ 34 h 180"/>
                <a:gd name="T22" fmla="*/ 31 w 234"/>
                <a:gd name="T23" fmla="*/ 50 h 180"/>
                <a:gd name="T24" fmla="*/ 31 w 234"/>
                <a:gd name="T25" fmla="*/ 180 h 180"/>
                <a:gd name="T26" fmla="*/ 0 w 234"/>
                <a:gd name="T27" fmla="*/ 180 h 180"/>
                <a:gd name="T28" fmla="*/ 0 w 234"/>
                <a:gd name="T29" fmla="*/ 4 h 180"/>
                <a:gd name="T30" fmla="*/ 20 w 234"/>
                <a:gd name="T31" fmla="*/ 4 h 180"/>
                <a:gd name="T32" fmla="*/ 30 w 234"/>
                <a:gd name="T33" fmla="*/ 24 h 180"/>
                <a:gd name="T34" fmla="*/ 75 w 234"/>
                <a:gd name="T35" fmla="*/ 0 h 180"/>
                <a:gd name="T36" fmla="*/ 128 w 234"/>
                <a:gd name="T37" fmla="*/ 24 h 180"/>
                <a:gd name="T38" fmla="*/ 148 w 234"/>
                <a:gd name="T39" fmla="*/ 7 h 180"/>
                <a:gd name="T40" fmla="*/ 177 w 234"/>
                <a:gd name="T41" fmla="*/ 0 h 180"/>
                <a:gd name="T42" fmla="*/ 219 w 234"/>
                <a:gd name="T43" fmla="*/ 17 h 180"/>
                <a:gd name="T44" fmla="*/ 234 w 234"/>
                <a:gd name="T45" fmla="*/ 62 h 180"/>
                <a:gd name="T46" fmla="*/ 234 w 234"/>
                <a:gd name="T47" fmla="*/ 180 h 180"/>
                <a:gd name="T48" fmla="*/ 203 w 234"/>
                <a:gd name="T4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4" h="180">
                  <a:moveTo>
                    <a:pt x="203" y="180"/>
                  </a:moveTo>
                  <a:lnTo>
                    <a:pt x="203" y="68"/>
                  </a:lnTo>
                  <a:cubicBezTo>
                    <a:pt x="203" y="41"/>
                    <a:pt x="191" y="27"/>
                    <a:pt x="167" y="27"/>
                  </a:cubicBezTo>
                  <a:cubicBezTo>
                    <a:pt x="160" y="27"/>
                    <a:pt x="153" y="29"/>
                    <a:pt x="146" y="34"/>
                  </a:cubicBezTo>
                  <a:cubicBezTo>
                    <a:pt x="140" y="38"/>
                    <a:pt x="135" y="44"/>
                    <a:pt x="133" y="50"/>
                  </a:cubicBezTo>
                  <a:lnTo>
                    <a:pt x="133" y="180"/>
                  </a:lnTo>
                  <a:lnTo>
                    <a:pt x="101" y="180"/>
                  </a:lnTo>
                  <a:lnTo>
                    <a:pt x="101" y="55"/>
                  </a:lnTo>
                  <a:cubicBezTo>
                    <a:pt x="101" y="46"/>
                    <a:pt x="98" y="39"/>
                    <a:pt x="92" y="34"/>
                  </a:cubicBezTo>
                  <a:cubicBezTo>
                    <a:pt x="85" y="29"/>
                    <a:pt x="77" y="27"/>
                    <a:pt x="66" y="27"/>
                  </a:cubicBezTo>
                  <a:cubicBezTo>
                    <a:pt x="60" y="27"/>
                    <a:pt x="53" y="29"/>
                    <a:pt x="46" y="34"/>
                  </a:cubicBezTo>
                  <a:cubicBezTo>
                    <a:pt x="39" y="39"/>
                    <a:pt x="34" y="44"/>
                    <a:pt x="31" y="50"/>
                  </a:cubicBezTo>
                  <a:lnTo>
                    <a:pt x="31" y="180"/>
                  </a:lnTo>
                  <a:lnTo>
                    <a:pt x="0" y="180"/>
                  </a:lnTo>
                  <a:lnTo>
                    <a:pt x="0" y="4"/>
                  </a:lnTo>
                  <a:lnTo>
                    <a:pt x="20" y="4"/>
                  </a:lnTo>
                  <a:lnTo>
                    <a:pt x="30" y="24"/>
                  </a:lnTo>
                  <a:cubicBezTo>
                    <a:pt x="42" y="8"/>
                    <a:pt x="57" y="0"/>
                    <a:pt x="75" y="0"/>
                  </a:cubicBezTo>
                  <a:cubicBezTo>
                    <a:pt x="101" y="0"/>
                    <a:pt x="118" y="8"/>
                    <a:pt x="128" y="24"/>
                  </a:cubicBezTo>
                  <a:cubicBezTo>
                    <a:pt x="132" y="17"/>
                    <a:pt x="138" y="12"/>
                    <a:pt x="148" y="7"/>
                  </a:cubicBezTo>
                  <a:cubicBezTo>
                    <a:pt x="157" y="3"/>
                    <a:pt x="167" y="0"/>
                    <a:pt x="177" y="0"/>
                  </a:cubicBezTo>
                  <a:cubicBezTo>
                    <a:pt x="195" y="0"/>
                    <a:pt x="210" y="6"/>
                    <a:pt x="219" y="17"/>
                  </a:cubicBezTo>
                  <a:cubicBezTo>
                    <a:pt x="229" y="27"/>
                    <a:pt x="234" y="43"/>
                    <a:pt x="234" y="62"/>
                  </a:cubicBezTo>
                  <a:lnTo>
                    <a:pt x="234" y="180"/>
                  </a:lnTo>
                  <a:lnTo>
                    <a:pt x="203" y="1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38" name="Freeform 129"/>
            <p:cNvSpPr>
              <a:spLocks/>
            </p:cNvSpPr>
            <p:nvPr/>
          </p:nvSpPr>
          <p:spPr bwMode="auto">
            <a:xfrm>
              <a:off x="5758" y="3339"/>
              <a:ext cx="13" cy="24"/>
            </a:xfrm>
            <a:custGeom>
              <a:avLst/>
              <a:gdLst>
                <a:gd name="T0" fmla="*/ 8 w 56"/>
                <a:gd name="T1" fmla="*/ 105 h 105"/>
                <a:gd name="T2" fmla="*/ 0 w 56"/>
                <a:gd name="T3" fmla="*/ 93 h 105"/>
                <a:gd name="T4" fmla="*/ 28 w 56"/>
                <a:gd name="T5" fmla="*/ 54 h 105"/>
                <a:gd name="T6" fmla="*/ 23 w 56"/>
                <a:gd name="T7" fmla="*/ 39 h 105"/>
                <a:gd name="T8" fmla="*/ 9 w 56"/>
                <a:gd name="T9" fmla="*/ 20 h 105"/>
                <a:gd name="T10" fmla="*/ 16 w 56"/>
                <a:gd name="T11" fmla="*/ 6 h 105"/>
                <a:gd name="T12" fmla="*/ 33 w 56"/>
                <a:gd name="T13" fmla="*/ 0 h 105"/>
                <a:gd name="T14" fmla="*/ 49 w 56"/>
                <a:gd name="T15" fmla="*/ 8 h 105"/>
                <a:gd name="T16" fmla="*/ 56 w 56"/>
                <a:gd name="T17" fmla="*/ 26 h 105"/>
                <a:gd name="T18" fmla="*/ 47 w 56"/>
                <a:gd name="T19" fmla="*/ 66 h 105"/>
                <a:gd name="T20" fmla="*/ 8 w 56"/>
                <a:gd name="T21"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105">
                  <a:moveTo>
                    <a:pt x="8" y="105"/>
                  </a:moveTo>
                  <a:lnTo>
                    <a:pt x="0" y="93"/>
                  </a:lnTo>
                  <a:cubicBezTo>
                    <a:pt x="19" y="78"/>
                    <a:pt x="28" y="65"/>
                    <a:pt x="28" y="54"/>
                  </a:cubicBezTo>
                  <a:cubicBezTo>
                    <a:pt x="28" y="49"/>
                    <a:pt x="27" y="44"/>
                    <a:pt x="23" y="39"/>
                  </a:cubicBezTo>
                  <a:cubicBezTo>
                    <a:pt x="14" y="35"/>
                    <a:pt x="9" y="28"/>
                    <a:pt x="9" y="20"/>
                  </a:cubicBezTo>
                  <a:cubicBezTo>
                    <a:pt x="9" y="14"/>
                    <a:pt x="11" y="9"/>
                    <a:pt x="16" y="6"/>
                  </a:cubicBezTo>
                  <a:cubicBezTo>
                    <a:pt x="20" y="2"/>
                    <a:pt x="26" y="0"/>
                    <a:pt x="33" y="0"/>
                  </a:cubicBezTo>
                  <a:cubicBezTo>
                    <a:pt x="39" y="0"/>
                    <a:pt x="44" y="3"/>
                    <a:pt x="49" y="8"/>
                  </a:cubicBezTo>
                  <a:cubicBezTo>
                    <a:pt x="54" y="13"/>
                    <a:pt x="56" y="19"/>
                    <a:pt x="56" y="26"/>
                  </a:cubicBezTo>
                  <a:cubicBezTo>
                    <a:pt x="56" y="41"/>
                    <a:pt x="53" y="54"/>
                    <a:pt x="47" y="66"/>
                  </a:cubicBezTo>
                  <a:cubicBezTo>
                    <a:pt x="41" y="77"/>
                    <a:pt x="28" y="90"/>
                    <a:pt x="8" y="10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39" name="Freeform 130"/>
            <p:cNvSpPr>
              <a:spLocks/>
            </p:cNvSpPr>
            <p:nvPr/>
          </p:nvSpPr>
          <p:spPr bwMode="auto">
            <a:xfrm>
              <a:off x="5790" y="3308"/>
              <a:ext cx="37" cy="42"/>
            </a:xfrm>
            <a:custGeom>
              <a:avLst/>
              <a:gdLst>
                <a:gd name="T0" fmla="*/ 83 w 160"/>
                <a:gd name="T1" fmla="*/ 180 h 180"/>
                <a:gd name="T2" fmla="*/ 75 w 160"/>
                <a:gd name="T3" fmla="*/ 180 h 180"/>
                <a:gd name="T4" fmla="*/ 0 w 160"/>
                <a:gd name="T5" fmla="*/ 0 h 180"/>
                <a:gd name="T6" fmla="*/ 34 w 160"/>
                <a:gd name="T7" fmla="*/ 0 h 180"/>
                <a:gd name="T8" fmla="*/ 80 w 160"/>
                <a:gd name="T9" fmla="*/ 123 h 180"/>
                <a:gd name="T10" fmla="*/ 128 w 160"/>
                <a:gd name="T11" fmla="*/ 0 h 180"/>
                <a:gd name="T12" fmla="*/ 160 w 160"/>
                <a:gd name="T13" fmla="*/ 0 h 180"/>
                <a:gd name="T14" fmla="*/ 83 w 160"/>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180">
                  <a:moveTo>
                    <a:pt x="83" y="180"/>
                  </a:moveTo>
                  <a:lnTo>
                    <a:pt x="75" y="180"/>
                  </a:lnTo>
                  <a:lnTo>
                    <a:pt x="0" y="0"/>
                  </a:lnTo>
                  <a:lnTo>
                    <a:pt x="34" y="0"/>
                  </a:lnTo>
                  <a:lnTo>
                    <a:pt x="80" y="123"/>
                  </a:lnTo>
                  <a:lnTo>
                    <a:pt x="128" y="0"/>
                  </a:lnTo>
                  <a:lnTo>
                    <a:pt x="160" y="0"/>
                  </a:lnTo>
                  <a:lnTo>
                    <a:pt x="83" y="1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40" name="Freeform 131"/>
            <p:cNvSpPr>
              <a:spLocks noEditPoints="1"/>
            </p:cNvSpPr>
            <p:nvPr/>
          </p:nvSpPr>
          <p:spPr bwMode="auto">
            <a:xfrm>
              <a:off x="5828" y="3287"/>
              <a:ext cx="37" cy="78"/>
            </a:xfrm>
            <a:custGeom>
              <a:avLst/>
              <a:gdLst>
                <a:gd name="T0" fmla="*/ 88 w 162"/>
                <a:gd name="T1" fmla="*/ 295 h 334"/>
                <a:gd name="T2" fmla="*/ 62 w 162"/>
                <a:gd name="T3" fmla="*/ 323 h 334"/>
                <a:gd name="T4" fmla="*/ 19 w 162"/>
                <a:gd name="T5" fmla="*/ 334 h 334"/>
                <a:gd name="T6" fmla="*/ 19 w 162"/>
                <a:gd name="T7" fmla="*/ 307 h 334"/>
                <a:gd name="T8" fmla="*/ 52 w 162"/>
                <a:gd name="T9" fmla="*/ 297 h 334"/>
                <a:gd name="T10" fmla="*/ 66 w 162"/>
                <a:gd name="T11" fmla="*/ 275 h 334"/>
                <a:gd name="T12" fmla="*/ 61 w 162"/>
                <a:gd name="T13" fmla="*/ 247 h 334"/>
                <a:gd name="T14" fmla="*/ 48 w 162"/>
                <a:gd name="T15" fmla="*/ 212 h 334"/>
                <a:gd name="T16" fmla="*/ 0 w 162"/>
                <a:gd name="T17" fmla="*/ 90 h 334"/>
                <a:gd name="T18" fmla="*/ 32 w 162"/>
                <a:gd name="T19" fmla="*/ 90 h 334"/>
                <a:gd name="T20" fmla="*/ 84 w 162"/>
                <a:gd name="T21" fmla="*/ 226 h 334"/>
                <a:gd name="T22" fmla="*/ 130 w 162"/>
                <a:gd name="T23" fmla="*/ 90 h 334"/>
                <a:gd name="T24" fmla="*/ 162 w 162"/>
                <a:gd name="T25" fmla="*/ 90 h 334"/>
                <a:gd name="T26" fmla="*/ 88 w 162"/>
                <a:gd name="T27" fmla="*/ 295 h 334"/>
                <a:gd name="T28" fmla="*/ 122 w 162"/>
                <a:gd name="T29" fmla="*/ 0 h 334"/>
                <a:gd name="T30" fmla="*/ 85 w 162"/>
                <a:gd name="T31" fmla="*/ 55 h 334"/>
                <a:gd name="T32" fmla="*/ 62 w 162"/>
                <a:gd name="T33" fmla="*/ 55 h 334"/>
                <a:gd name="T34" fmla="*/ 90 w 162"/>
                <a:gd name="T35" fmla="*/ 0 h 334"/>
                <a:gd name="T36" fmla="*/ 122 w 162"/>
                <a:gd name="T37"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2" h="334">
                  <a:moveTo>
                    <a:pt x="88" y="295"/>
                  </a:moveTo>
                  <a:cubicBezTo>
                    <a:pt x="84" y="307"/>
                    <a:pt x="75" y="316"/>
                    <a:pt x="62" y="323"/>
                  </a:cubicBezTo>
                  <a:cubicBezTo>
                    <a:pt x="49" y="331"/>
                    <a:pt x="35" y="334"/>
                    <a:pt x="19" y="334"/>
                  </a:cubicBezTo>
                  <a:lnTo>
                    <a:pt x="19" y="307"/>
                  </a:lnTo>
                  <a:cubicBezTo>
                    <a:pt x="32" y="307"/>
                    <a:pt x="43" y="304"/>
                    <a:pt x="52" y="297"/>
                  </a:cubicBezTo>
                  <a:cubicBezTo>
                    <a:pt x="62" y="291"/>
                    <a:pt x="66" y="284"/>
                    <a:pt x="66" y="275"/>
                  </a:cubicBezTo>
                  <a:cubicBezTo>
                    <a:pt x="66" y="266"/>
                    <a:pt x="65" y="256"/>
                    <a:pt x="61" y="247"/>
                  </a:cubicBezTo>
                  <a:cubicBezTo>
                    <a:pt x="58" y="237"/>
                    <a:pt x="53" y="226"/>
                    <a:pt x="48" y="212"/>
                  </a:cubicBezTo>
                  <a:lnTo>
                    <a:pt x="0" y="90"/>
                  </a:lnTo>
                  <a:lnTo>
                    <a:pt x="32" y="90"/>
                  </a:lnTo>
                  <a:lnTo>
                    <a:pt x="84" y="226"/>
                  </a:lnTo>
                  <a:lnTo>
                    <a:pt x="130" y="90"/>
                  </a:lnTo>
                  <a:lnTo>
                    <a:pt x="162" y="90"/>
                  </a:lnTo>
                  <a:lnTo>
                    <a:pt x="88" y="295"/>
                  </a:lnTo>
                  <a:close/>
                  <a:moveTo>
                    <a:pt x="122" y="0"/>
                  </a:moveTo>
                  <a:lnTo>
                    <a:pt x="85" y="55"/>
                  </a:lnTo>
                  <a:lnTo>
                    <a:pt x="62" y="55"/>
                  </a:lnTo>
                  <a:lnTo>
                    <a:pt x="90" y="0"/>
                  </a:lnTo>
                  <a:lnTo>
                    <a:pt x="1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41" name="Freeform 132"/>
            <p:cNvSpPr>
              <a:spLocks/>
            </p:cNvSpPr>
            <p:nvPr/>
          </p:nvSpPr>
          <p:spPr bwMode="auto">
            <a:xfrm>
              <a:off x="5865" y="3308"/>
              <a:ext cx="37" cy="42"/>
            </a:xfrm>
            <a:custGeom>
              <a:avLst/>
              <a:gdLst>
                <a:gd name="T0" fmla="*/ 84 w 161"/>
                <a:gd name="T1" fmla="*/ 180 h 180"/>
                <a:gd name="T2" fmla="*/ 76 w 161"/>
                <a:gd name="T3" fmla="*/ 180 h 180"/>
                <a:gd name="T4" fmla="*/ 0 w 161"/>
                <a:gd name="T5" fmla="*/ 0 h 180"/>
                <a:gd name="T6" fmla="*/ 34 w 161"/>
                <a:gd name="T7" fmla="*/ 0 h 180"/>
                <a:gd name="T8" fmla="*/ 81 w 161"/>
                <a:gd name="T9" fmla="*/ 123 h 180"/>
                <a:gd name="T10" fmla="*/ 128 w 161"/>
                <a:gd name="T11" fmla="*/ 0 h 180"/>
                <a:gd name="T12" fmla="*/ 161 w 161"/>
                <a:gd name="T13" fmla="*/ 0 h 180"/>
                <a:gd name="T14" fmla="*/ 84 w 161"/>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80">
                  <a:moveTo>
                    <a:pt x="84" y="180"/>
                  </a:moveTo>
                  <a:lnTo>
                    <a:pt x="76" y="180"/>
                  </a:lnTo>
                  <a:lnTo>
                    <a:pt x="0" y="0"/>
                  </a:lnTo>
                  <a:lnTo>
                    <a:pt x="34" y="0"/>
                  </a:lnTo>
                  <a:lnTo>
                    <a:pt x="81" y="123"/>
                  </a:lnTo>
                  <a:lnTo>
                    <a:pt x="128" y="0"/>
                  </a:lnTo>
                  <a:lnTo>
                    <a:pt x="161" y="0"/>
                  </a:lnTo>
                  <a:lnTo>
                    <a:pt x="84" y="1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42" name="Freeform 133"/>
            <p:cNvSpPr>
              <a:spLocks noEditPoints="1"/>
            </p:cNvSpPr>
            <p:nvPr/>
          </p:nvSpPr>
          <p:spPr bwMode="auto">
            <a:xfrm>
              <a:off x="5905" y="3307"/>
              <a:ext cx="36" cy="43"/>
            </a:xfrm>
            <a:custGeom>
              <a:avLst/>
              <a:gdLst>
                <a:gd name="T0" fmla="*/ 0 w 159"/>
                <a:gd name="T1" fmla="*/ 91 h 183"/>
                <a:gd name="T2" fmla="*/ 22 w 159"/>
                <a:gd name="T3" fmla="*/ 25 h 183"/>
                <a:gd name="T4" fmla="*/ 79 w 159"/>
                <a:gd name="T5" fmla="*/ 0 h 183"/>
                <a:gd name="T6" fmla="*/ 138 w 159"/>
                <a:gd name="T7" fmla="*/ 24 h 183"/>
                <a:gd name="T8" fmla="*/ 159 w 159"/>
                <a:gd name="T9" fmla="*/ 91 h 183"/>
                <a:gd name="T10" fmla="*/ 137 w 159"/>
                <a:gd name="T11" fmla="*/ 158 h 183"/>
                <a:gd name="T12" fmla="*/ 79 w 159"/>
                <a:gd name="T13" fmla="*/ 183 h 183"/>
                <a:gd name="T14" fmla="*/ 21 w 159"/>
                <a:gd name="T15" fmla="*/ 158 h 183"/>
                <a:gd name="T16" fmla="*/ 0 w 159"/>
                <a:gd name="T17" fmla="*/ 91 h 183"/>
                <a:gd name="T18" fmla="*/ 32 w 159"/>
                <a:gd name="T19" fmla="*/ 91 h 183"/>
                <a:gd name="T20" fmla="*/ 79 w 159"/>
                <a:gd name="T21" fmla="*/ 157 h 183"/>
                <a:gd name="T22" fmla="*/ 113 w 159"/>
                <a:gd name="T23" fmla="*/ 140 h 183"/>
                <a:gd name="T24" fmla="*/ 126 w 159"/>
                <a:gd name="T25" fmla="*/ 91 h 183"/>
                <a:gd name="T26" fmla="*/ 79 w 159"/>
                <a:gd name="T27" fmla="*/ 26 h 183"/>
                <a:gd name="T28" fmla="*/ 45 w 159"/>
                <a:gd name="T29" fmla="*/ 43 h 183"/>
                <a:gd name="T30" fmla="*/ 32 w 159"/>
                <a:gd name="T31" fmla="*/ 91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9" h="183">
                  <a:moveTo>
                    <a:pt x="0" y="91"/>
                  </a:moveTo>
                  <a:cubicBezTo>
                    <a:pt x="0" y="64"/>
                    <a:pt x="7" y="42"/>
                    <a:pt x="22" y="25"/>
                  </a:cubicBezTo>
                  <a:cubicBezTo>
                    <a:pt x="36" y="9"/>
                    <a:pt x="55" y="0"/>
                    <a:pt x="79" y="0"/>
                  </a:cubicBezTo>
                  <a:cubicBezTo>
                    <a:pt x="104" y="0"/>
                    <a:pt x="124" y="8"/>
                    <a:pt x="138" y="24"/>
                  </a:cubicBezTo>
                  <a:cubicBezTo>
                    <a:pt x="152" y="40"/>
                    <a:pt x="159" y="63"/>
                    <a:pt x="159" y="91"/>
                  </a:cubicBezTo>
                  <a:cubicBezTo>
                    <a:pt x="159" y="120"/>
                    <a:pt x="152" y="142"/>
                    <a:pt x="137" y="158"/>
                  </a:cubicBezTo>
                  <a:cubicBezTo>
                    <a:pt x="123" y="175"/>
                    <a:pt x="104" y="183"/>
                    <a:pt x="79" y="183"/>
                  </a:cubicBezTo>
                  <a:cubicBezTo>
                    <a:pt x="54" y="183"/>
                    <a:pt x="35" y="175"/>
                    <a:pt x="21" y="158"/>
                  </a:cubicBezTo>
                  <a:cubicBezTo>
                    <a:pt x="7" y="141"/>
                    <a:pt x="0" y="119"/>
                    <a:pt x="0" y="91"/>
                  </a:cubicBezTo>
                  <a:close/>
                  <a:moveTo>
                    <a:pt x="32" y="91"/>
                  </a:moveTo>
                  <a:cubicBezTo>
                    <a:pt x="32" y="135"/>
                    <a:pt x="48" y="157"/>
                    <a:pt x="79" y="157"/>
                  </a:cubicBezTo>
                  <a:cubicBezTo>
                    <a:pt x="94" y="157"/>
                    <a:pt x="105" y="151"/>
                    <a:pt x="113" y="140"/>
                  </a:cubicBezTo>
                  <a:cubicBezTo>
                    <a:pt x="122" y="128"/>
                    <a:pt x="126" y="112"/>
                    <a:pt x="126" y="91"/>
                  </a:cubicBezTo>
                  <a:cubicBezTo>
                    <a:pt x="126" y="48"/>
                    <a:pt x="110" y="26"/>
                    <a:pt x="79" y="26"/>
                  </a:cubicBezTo>
                  <a:cubicBezTo>
                    <a:pt x="65" y="26"/>
                    <a:pt x="54" y="32"/>
                    <a:pt x="45" y="43"/>
                  </a:cubicBezTo>
                  <a:cubicBezTo>
                    <a:pt x="37" y="55"/>
                    <a:pt x="32" y="71"/>
                    <a:pt x="32" y="9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43" name="Freeform 134"/>
            <p:cNvSpPr>
              <a:spLocks noEditPoints="1"/>
            </p:cNvSpPr>
            <p:nvPr/>
          </p:nvSpPr>
          <p:spPr bwMode="auto">
            <a:xfrm>
              <a:off x="5943" y="3292"/>
              <a:ext cx="21" cy="73"/>
            </a:xfrm>
            <a:custGeom>
              <a:avLst/>
              <a:gdLst>
                <a:gd name="T0" fmla="*/ 68 w 88"/>
                <a:gd name="T1" fmla="*/ 0 h 311"/>
                <a:gd name="T2" fmla="*/ 81 w 88"/>
                <a:gd name="T3" fmla="*/ 6 h 311"/>
                <a:gd name="T4" fmla="*/ 87 w 88"/>
                <a:gd name="T5" fmla="*/ 19 h 311"/>
                <a:gd name="T6" fmla="*/ 81 w 88"/>
                <a:gd name="T7" fmla="*/ 33 h 311"/>
                <a:gd name="T8" fmla="*/ 68 w 88"/>
                <a:gd name="T9" fmla="*/ 39 h 311"/>
                <a:gd name="T10" fmla="*/ 54 w 88"/>
                <a:gd name="T11" fmla="*/ 33 h 311"/>
                <a:gd name="T12" fmla="*/ 49 w 88"/>
                <a:gd name="T13" fmla="*/ 19 h 311"/>
                <a:gd name="T14" fmla="*/ 54 w 88"/>
                <a:gd name="T15" fmla="*/ 6 h 311"/>
                <a:gd name="T16" fmla="*/ 68 w 88"/>
                <a:gd name="T17" fmla="*/ 0 h 311"/>
                <a:gd name="T18" fmla="*/ 0 w 88"/>
                <a:gd name="T19" fmla="*/ 311 h 311"/>
                <a:gd name="T20" fmla="*/ 0 w 88"/>
                <a:gd name="T21" fmla="*/ 284 h 311"/>
                <a:gd name="T22" fmla="*/ 44 w 88"/>
                <a:gd name="T23" fmla="*/ 274 h 311"/>
                <a:gd name="T24" fmla="*/ 56 w 88"/>
                <a:gd name="T25" fmla="*/ 242 h 311"/>
                <a:gd name="T26" fmla="*/ 56 w 88"/>
                <a:gd name="T27" fmla="*/ 93 h 311"/>
                <a:gd name="T28" fmla="*/ 21 w 88"/>
                <a:gd name="T29" fmla="*/ 93 h 311"/>
                <a:gd name="T30" fmla="*/ 21 w 88"/>
                <a:gd name="T31" fmla="*/ 67 h 311"/>
                <a:gd name="T32" fmla="*/ 88 w 88"/>
                <a:gd name="T33" fmla="*/ 67 h 311"/>
                <a:gd name="T34" fmla="*/ 88 w 88"/>
                <a:gd name="T35" fmla="*/ 241 h 311"/>
                <a:gd name="T36" fmla="*/ 66 w 88"/>
                <a:gd name="T37" fmla="*/ 294 h 311"/>
                <a:gd name="T38" fmla="*/ 0 w 88"/>
                <a:gd name="T39"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8" h="311">
                  <a:moveTo>
                    <a:pt x="68" y="0"/>
                  </a:moveTo>
                  <a:cubicBezTo>
                    <a:pt x="73" y="0"/>
                    <a:pt x="78" y="2"/>
                    <a:pt x="81" y="6"/>
                  </a:cubicBezTo>
                  <a:cubicBezTo>
                    <a:pt x="85" y="10"/>
                    <a:pt x="87" y="14"/>
                    <a:pt x="87" y="19"/>
                  </a:cubicBezTo>
                  <a:cubicBezTo>
                    <a:pt x="87" y="25"/>
                    <a:pt x="85" y="29"/>
                    <a:pt x="81" y="33"/>
                  </a:cubicBezTo>
                  <a:cubicBezTo>
                    <a:pt x="78" y="37"/>
                    <a:pt x="73" y="39"/>
                    <a:pt x="68" y="39"/>
                  </a:cubicBezTo>
                  <a:cubicBezTo>
                    <a:pt x="62" y="39"/>
                    <a:pt x="58" y="37"/>
                    <a:pt x="54" y="33"/>
                  </a:cubicBezTo>
                  <a:cubicBezTo>
                    <a:pt x="50" y="29"/>
                    <a:pt x="49" y="25"/>
                    <a:pt x="49" y="19"/>
                  </a:cubicBezTo>
                  <a:cubicBezTo>
                    <a:pt x="49" y="14"/>
                    <a:pt x="50" y="9"/>
                    <a:pt x="54" y="6"/>
                  </a:cubicBezTo>
                  <a:cubicBezTo>
                    <a:pt x="58" y="2"/>
                    <a:pt x="62" y="0"/>
                    <a:pt x="68" y="0"/>
                  </a:cubicBezTo>
                  <a:close/>
                  <a:moveTo>
                    <a:pt x="0" y="311"/>
                  </a:moveTo>
                  <a:lnTo>
                    <a:pt x="0" y="284"/>
                  </a:lnTo>
                  <a:cubicBezTo>
                    <a:pt x="22" y="284"/>
                    <a:pt x="37" y="280"/>
                    <a:pt x="44" y="274"/>
                  </a:cubicBezTo>
                  <a:cubicBezTo>
                    <a:pt x="52" y="267"/>
                    <a:pt x="56" y="257"/>
                    <a:pt x="56" y="242"/>
                  </a:cubicBezTo>
                  <a:lnTo>
                    <a:pt x="56" y="93"/>
                  </a:lnTo>
                  <a:lnTo>
                    <a:pt x="21" y="93"/>
                  </a:lnTo>
                  <a:lnTo>
                    <a:pt x="21" y="67"/>
                  </a:lnTo>
                  <a:lnTo>
                    <a:pt x="88" y="67"/>
                  </a:lnTo>
                  <a:lnTo>
                    <a:pt x="88" y="241"/>
                  </a:lnTo>
                  <a:cubicBezTo>
                    <a:pt x="88" y="265"/>
                    <a:pt x="80" y="283"/>
                    <a:pt x="66" y="294"/>
                  </a:cubicBezTo>
                  <a:cubicBezTo>
                    <a:pt x="52" y="306"/>
                    <a:pt x="30" y="311"/>
                    <a:pt x="0" y="31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44" name="Freeform 135"/>
            <p:cNvSpPr>
              <a:spLocks noEditPoints="1"/>
            </p:cNvSpPr>
            <p:nvPr/>
          </p:nvSpPr>
          <p:spPr bwMode="auto">
            <a:xfrm>
              <a:off x="5986" y="3307"/>
              <a:ext cx="35" cy="43"/>
            </a:xfrm>
            <a:custGeom>
              <a:avLst/>
              <a:gdLst>
                <a:gd name="T0" fmla="*/ 109 w 151"/>
                <a:gd name="T1" fmla="*/ 159 h 183"/>
                <a:gd name="T2" fmla="*/ 51 w 151"/>
                <a:gd name="T3" fmla="*/ 183 h 183"/>
                <a:gd name="T4" fmla="*/ 15 w 151"/>
                <a:gd name="T5" fmla="*/ 168 h 183"/>
                <a:gd name="T6" fmla="*/ 0 w 151"/>
                <a:gd name="T7" fmla="*/ 130 h 183"/>
                <a:gd name="T8" fmla="*/ 24 w 151"/>
                <a:gd name="T9" fmla="*/ 85 h 183"/>
                <a:gd name="T10" fmla="*/ 83 w 151"/>
                <a:gd name="T11" fmla="*/ 67 h 183"/>
                <a:gd name="T12" fmla="*/ 106 w 151"/>
                <a:gd name="T13" fmla="*/ 71 h 183"/>
                <a:gd name="T14" fmla="*/ 68 w 151"/>
                <a:gd name="T15" fmla="*/ 28 h 183"/>
                <a:gd name="T16" fmla="*/ 23 w 151"/>
                <a:gd name="T17" fmla="*/ 44 h 183"/>
                <a:gd name="T18" fmla="*/ 9 w 151"/>
                <a:gd name="T19" fmla="*/ 18 h 183"/>
                <a:gd name="T20" fmla="*/ 34 w 151"/>
                <a:gd name="T21" fmla="*/ 6 h 183"/>
                <a:gd name="T22" fmla="*/ 64 w 151"/>
                <a:gd name="T23" fmla="*/ 0 h 183"/>
                <a:gd name="T24" fmla="*/ 119 w 151"/>
                <a:gd name="T25" fmla="*/ 18 h 183"/>
                <a:gd name="T26" fmla="*/ 137 w 151"/>
                <a:gd name="T27" fmla="*/ 73 h 183"/>
                <a:gd name="T28" fmla="*/ 137 w 151"/>
                <a:gd name="T29" fmla="*/ 136 h 183"/>
                <a:gd name="T30" fmla="*/ 151 w 151"/>
                <a:gd name="T31" fmla="*/ 167 h 183"/>
                <a:gd name="T32" fmla="*/ 151 w 151"/>
                <a:gd name="T33" fmla="*/ 183 h 183"/>
                <a:gd name="T34" fmla="*/ 122 w 151"/>
                <a:gd name="T35" fmla="*/ 177 h 183"/>
                <a:gd name="T36" fmla="*/ 109 w 151"/>
                <a:gd name="T37" fmla="*/ 159 h 183"/>
                <a:gd name="T38" fmla="*/ 106 w 151"/>
                <a:gd name="T39" fmla="*/ 93 h 183"/>
                <a:gd name="T40" fmla="*/ 85 w 151"/>
                <a:gd name="T41" fmla="*/ 90 h 183"/>
                <a:gd name="T42" fmla="*/ 46 w 151"/>
                <a:gd name="T43" fmla="*/ 102 h 183"/>
                <a:gd name="T44" fmla="*/ 31 w 151"/>
                <a:gd name="T45" fmla="*/ 131 h 183"/>
                <a:gd name="T46" fmla="*/ 64 w 151"/>
                <a:gd name="T47" fmla="*/ 158 h 183"/>
                <a:gd name="T48" fmla="*/ 106 w 151"/>
                <a:gd name="T49" fmla="*/ 136 h 183"/>
                <a:gd name="T50" fmla="*/ 106 w 151"/>
                <a:gd name="T51" fmla="*/ 9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1" h="183">
                  <a:moveTo>
                    <a:pt x="109" y="159"/>
                  </a:moveTo>
                  <a:cubicBezTo>
                    <a:pt x="96" y="175"/>
                    <a:pt x="77" y="183"/>
                    <a:pt x="51" y="183"/>
                  </a:cubicBezTo>
                  <a:cubicBezTo>
                    <a:pt x="37" y="183"/>
                    <a:pt x="25" y="178"/>
                    <a:pt x="15" y="168"/>
                  </a:cubicBezTo>
                  <a:cubicBezTo>
                    <a:pt x="5" y="158"/>
                    <a:pt x="0" y="145"/>
                    <a:pt x="0" y="130"/>
                  </a:cubicBezTo>
                  <a:cubicBezTo>
                    <a:pt x="0" y="113"/>
                    <a:pt x="8" y="98"/>
                    <a:pt x="24" y="85"/>
                  </a:cubicBezTo>
                  <a:cubicBezTo>
                    <a:pt x="39" y="73"/>
                    <a:pt x="59" y="67"/>
                    <a:pt x="83" y="67"/>
                  </a:cubicBezTo>
                  <a:cubicBezTo>
                    <a:pt x="90" y="67"/>
                    <a:pt x="97" y="68"/>
                    <a:pt x="106" y="71"/>
                  </a:cubicBezTo>
                  <a:cubicBezTo>
                    <a:pt x="106" y="43"/>
                    <a:pt x="93" y="28"/>
                    <a:pt x="68" y="28"/>
                  </a:cubicBezTo>
                  <a:cubicBezTo>
                    <a:pt x="48" y="28"/>
                    <a:pt x="33" y="34"/>
                    <a:pt x="23" y="44"/>
                  </a:cubicBezTo>
                  <a:lnTo>
                    <a:pt x="9" y="18"/>
                  </a:lnTo>
                  <a:cubicBezTo>
                    <a:pt x="15" y="13"/>
                    <a:pt x="23" y="9"/>
                    <a:pt x="34" y="6"/>
                  </a:cubicBezTo>
                  <a:cubicBezTo>
                    <a:pt x="44" y="2"/>
                    <a:pt x="54" y="0"/>
                    <a:pt x="64" y="0"/>
                  </a:cubicBezTo>
                  <a:cubicBezTo>
                    <a:pt x="89" y="0"/>
                    <a:pt x="108" y="6"/>
                    <a:pt x="119" y="18"/>
                  </a:cubicBezTo>
                  <a:cubicBezTo>
                    <a:pt x="131" y="29"/>
                    <a:pt x="137" y="48"/>
                    <a:pt x="137" y="73"/>
                  </a:cubicBezTo>
                  <a:lnTo>
                    <a:pt x="137" y="136"/>
                  </a:lnTo>
                  <a:cubicBezTo>
                    <a:pt x="137" y="152"/>
                    <a:pt x="141" y="162"/>
                    <a:pt x="151" y="167"/>
                  </a:cubicBezTo>
                  <a:lnTo>
                    <a:pt x="151" y="183"/>
                  </a:lnTo>
                  <a:cubicBezTo>
                    <a:pt x="138" y="183"/>
                    <a:pt x="128" y="181"/>
                    <a:pt x="122" y="177"/>
                  </a:cubicBezTo>
                  <a:cubicBezTo>
                    <a:pt x="116" y="174"/>
                    <a:pt x="111" y="168"/>
                    <a:pt x="109" y="159"/>
                  </a:cubicBezTo>
                  <a:close/>
                  <a:moveTo>
                    <a:pt x="106" y="93"/>
                  </a:moveTo>
                  <a:cubicBezTo>
                    <a:pt x="96" y="91"/>
                    <a:pt x="89" y="90"/>
                    <a:pt x="85" y="90"/>
                  </a:cubicBezTo>
                  <a:cubicBezTo>
                    <a:pt x="69" y="90"/>
                    <a:pt x="56" y="94"/>
                    <a:pt x="46" y="102"/>
                  </a:cubicBezTo>
                  <a:cubicBezTo>
                    <a:pt x="36" y="110"/>
                    <a:pt x="31" y="120"/>
                    <a:pt x="31" y="131"/>
                  </a:cubicBezTo>
                  <a:cubicBezTo>
                    <a:pt x="31" y="149"/>
                    <a:pt x="42" y="158"/>
                    <a:pt x="64" y="158"/>
                  </a:cubicBezTo>
                  <a:cubicBezTo>
                    <a:pt x="79" y="158"/>
                    <a:pt x="93" y="151"/>
                    <a:pt x="106" y="136"/>
                  </a:cubicBezTo>
                  <a:lnTo>
                    <a:pt x="106" y="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45" name="Freeform 136"/>
            <p:cNvSpPr>
              <a:spLocks/>
            </p:cNvSpPr>
            <p:nvPr/>
          </p:nvSpPr>
          <p:spPr bwMode="auto">
            <a:xfrm>
              <a:off x="6047" y="3308"/>
              <a:ext cx="37" cy="42"/>
            </a:xfrm>
            <a:custGeom>
              <a:avLst/>
              <a:gdLst>
                <a:gd name="T0" fmla="*/ 84 w 161"/>
                <a:gd name="T1" fmla="*/ 180 h 180"/>
                <a:gd name="T2" fmla="*/ 75 w 161"/>
                <a:gd name="T3" fmla="*/ 180 h 180"/>
                <a:gd name="T4" fmla="*/ 0 w 161"/>
                <a:gd name="T5" fmla="*/ 0 h 180"/>
                <a:gd name="T6" fmla="*/ 34 w 161"/>
                <a:gd name="T7" fmla="*/ 0 h 180"/>
                <a:gd name="T8" fmla="*/ 81 w 161"/>
                <a:gd name="T9" fmla="*/ 123 h 180"/>
                <a:gd name="T10" fmla="*/ 128 w 161"/>
                <a:gd name="T11" fmla="*/ 0 h 180"/>
                <a:gd name="T12" fmla="*/ 161 w 161"/>
                <a:gd name="T13" fmla="*/ 0 h 180"/>
                <a:gd name="T14" fmla="*/ 84 w 161"/>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80">
                  <a:moveTo>
                    <a:pt x="84" y="180"/>
                  </a:moveTo>
                  <a:lnTo>
                    <a:pt x="75" y="180"/>
                  </a:lnTo>
                  <a:lnTo>
                    <a:pt x="0" y="0"/>
                  </a:lnTo>
                  <a:lnTo>
                    <a:pt x="34" y="0"/>
                  </a:lnTo>
                  <a:lnTo>
                    <a:pt x="81" y="123"/>
                  </a:lnTo>
                  <a:lnTo>
                    <a:pt x="128" y="0"/>
                  </a:lnTo>
                  <a:lnTo>
                    <a:pt x="161" y="0"/>
                  </a:lnTo>
                  <a:lnTo>
                    <a:pt x="84" y="1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46" name="Freeform 137"/>
            <p:cNvSpPr>
              <a:spLocks/>
            </p:cNvSpPr>
            <p:nvPr/>
          </p:nvSpPr>
          <p:spPr bwMode="auto">
            <a:xfrm>
              <a:off x="6085" y="3308"/>
              <a:ext cx="34" cy="41"/>
            </a:xfrm>
            <a:custGeom>
              <a:avLst/>
              <a:gdLst>
                <a:gd name="T0" fmla="*/ 49 w 147"/>
                <a:gd name="T1" fmla="*/ 148 h 176"/>
                <a:gd name="T2" fmla="*/ 147 w 147"/>
                <a:gd name="T3" fmla="*/ 148 h 176"/>
                <a:gd name="T4" fmla="*/ 147 w 147"/>
                <a:gd name="T5" fmla="*/ 176 h 176"/>
                <a:gd name="T6" fmla="*/ 0 w 147"/>
                <a:gd name="T7" fmla="*/ 176 h 176"/>
                <a:gd name="T8" fmla="*/ 0 w 147"/>
                <a:gd name="T9" fmla="*/ 167 h 176"/>
                <a:gd name="T10" fmla="*/ 100 w 147"/>
                <a:gd name="T11" fmla="*/ 28 h 176"/>
                <a:gd name="T12" fmla="*/ 2 w 147"/>
                <a:gd name="T13" fmla="*/ 28 h 176"/>
                <a:gd name="T14" fmla="*/ 2 w 147"/>
                <a:gd name="T15" fmla="*/ 0 h 176"/>
                <a:gd name="T16" fmla="*/ 146 w 147"/>
                <a:gd name="T17" fmla="*/ 0 h 176"/>
                <a:gd name="T18" fmla="*/ 146 w 147"/>
                <a:gd name="T19" fmla="*/ 9 h 176"/>
                <a:gd name="T20" fmla="*/ 49 w 147"/>
                <a:gd name="T21" fmla="*/ 14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 h="176">
                  <a:moveTo>
                    <a:pt x="49" y="148"/>
                  </a:moveTo>
                  <a:lnTo>
                    <a:pt x="147" y="148"/>
                  </a:lnTo>
                  <a:lnTo>
                    <a:pt x="147" y="176"/>
                  </a:lnTo>
                  <a:lnTo>
                    <a:pt x="0" y="176"/>
                  </a:lnTo>
                  <a:lnTo>
                    <a:pt x="0" y="167"/>
                  </a:lnTo>
                  <a:lnTo>
                    <a:pt x="100" y="28"/>
                  </a:lnTo>
                  <a:lnTo>
                    <a:pt x="2" y="28"/>
                  </a:lnTo>
                  <a:lnTo>
                    <a:pt x="2" y="0"/>
                  </a:lnTo>
                  <a:lnTo>
                    <a:pt x="146" y="0"/>
                  </a:lnTo>
                  <a:lnTo>
                    <a:pt x="146" y="9"/>
                  </a:lnTo>
                  <a:lnTo>
                    <a:pt x="49" y="1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47" name="Freeform 138"/>
            <p:cNvSpPr>
              <a:spLocks noEditPoints="1"/>
            </p:cNvSpPr>
            <p:nvPr/>
          </p:nvSpPr>
          <p:spPr bwMode="auto">
            <a:xfrm>
              <a:off x="6123" y="3291"/>
              <a:ext cx="34" cy="59"/>
            </a:xfrm>
            <a:custGeom>
              <a:avLst/>
              <a:gdLst>
                <a:gd name="T0" fmla="*/ 121 w 152"/>
                <a:gd name="T1" fmla="*/ 247 h 251"/>
                <a:gd name="T2" fmla="*/ 121 w 152"/>
                <a:gd name="T3" fmla="*/ 234 h 251"/>
                <a:gd name="T4" fmla="*/ 74 w 152"/>
                <a:gd name="T5" fmla="*/ 251 h 251"/>
                <a:gd name="T6" fmla="*/ 20 w 152"/>
                <a:gd name="T7" fmla="*/ 227 h 251"/>
                <a:gd name="T8" fmla="*/ 0 w 152"/>
                <a:gd name="T9" fmla="*/ 164 h 251"/>
                <a:gd name="T10" fmla="*/ 23 w 152"/>
                <a:gd name="T11" fmla="*/ 96 h 251"/>
                <a:gd name="T12" fmla="*/ 80 w 152"/>
                <a:gd name="T13" fmla="*/ 68 h 251"/>
                <a:gd name="T14" fmla="*/ 121 w 152"/>
                <a:gd name="T15" fmla="*/ 81 h 251"/>
                <a:gd name="T16" fmla="*/ 121 w 152"/>
                <a:gd name="T17" fmla="*/ 0 h 251"/>
                <a:gd name="T18" fmla="*/ 152 w 152"/>
                <a:gd name="T19" fmla="*/ 0 h 251"/>
                <a:gd name="T20" fmla="*/ 152 w 152"/>
                <a:gd name="T21" fmla="*/ 247 h 251"/>
                <a:gd name="T22" fmla="*/ 121 w 152"/>
                <a:gd name="T23" fmla="*/ 247 h 251"/>
                <a:gd name="T24" fmla="*/ 121 w 152"/>
                <a:gd name="T25" fmla="*/ 112 h 251"/>
                <a:gd name="T26" fmla="*/ 89 w 152"/>
                <a:gd name="T27" fmla="*/ 95 h 251"/>
                <a:gd name="T28" fmla="*/ 48 w 152"/>
                <a:gd name="T29" fmla="*/ 113 h 251"/>
                <a:gd name="T30" fmla="*/ 33 w 152"/>
                <a:gd name="T31" fmla="*/ 161 h 251"/>
                <a:gd name="T32" fmla="*/ 90 w 152"/>
                <a:gd name="T33" fmla="*/ 225 h 251"/>
                <a:gd name="T34" fmla="*/ 108 w 152"/>
                <a:gd name="T35" fmla="*/ 220 h 251"/>
                <a:gd name="T36" fmla="*/ 121 w 152"/>
                <a:gd name="T37" fmla="*/ 210 h 251"/>
                <a:gd name="T38" fmla="*/ 121 w 152"/>
                <a:gd name="T39" fmla="*/ 112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2" h="251">
                  <a:moveTo>
                    <a:pt x="121" y="247"/>
                  </a:moveTo>
                  <a:lnTo>
                    <a:pt x="121" y="234"/>
                  </a:lnTo>
                  <a:cubicBezTo>
                    <a:pt x="110" y="245"/>
                    <a:pt x="95" y="251"/>
                    <a:pt x="74" y="251"/>
                  </a:cubicBezTo>
                  <a:cubicBezTo>
                    <a:pt x="52" y="251"/>
                    <a:pt x="34" y="243"/>
                    <a:pt x="20" y="227"/>
                  </a:cubicBezTo>
                  <a:cubicBezTo>
                    <a:pt x="7" y="211"/>
                    <a:pt x="0" y="190"/>
                    <a:pt x="0" y="164"/>
                  </a:cubicBezTo>
                  <a:cubicBezTo>
                    <a:pt x="0" y="138"/>
                    <a:pt x="8" y="115"/>
                    <a:pt x="23" y="96"/>
                  </a:cubicBezTo>
                  <a:cubicBezTo>
                    <a:pt x="39" y="78"/>
                    <a:pt x="58" y="68"/>
                    <a:pt x="80" y="68"/>
                  </a:cubicBezTo>
                  <a:cubicBezTo>
                    <a:pt x="98" y="68"/>
                    <a:pt x="112" y="73"/>
                    <a:pt x="121" y="81"/>
                  </a:cubicBezTo>
                  <a:lnTo>
                    <a:pt x="121" y="0"/>
                  </a:lnTo>
                  <a:lnTo>
                    <a:pt x="152" y="0"/>
                  </a:lnTo>
                  <a:lnTo>
                    <a:pt x="152" y="247"/>
                  </a:lnTo>
                  <a:lnTo>
                    <a:pt x="121" y="247"/>
                  </a:lnTo>
                  <a:close/>
                  <a:moveTo>
                    <a:pt x="121" y="112"/>
                  </a:moveTo>
                  <a:cubicBezTo>
                    <a:pt x="113" y="101"/>
                    <a:pt x="102" y="95"/>
                    <a:pt x="89" y="95"/>
                  </a:cubicBezTo>
                  <a:cubicBezTo>
                    <a:pt x="72" y="95"/>
                    <a:pt x="58" y="101"/>
                    <a:pt x="48" y="113"/>
                  </a:cubicBezTo>
                  <a:cubicBezTo>
                    <a:pt x="38" y="126"/>
                    <a:pt x="33" y="142"/>
                    <a:pt x="33" y="161"/>
                  </a:cubicBezTo>
                  <a:cubicBezTo>
                    <a:pt x="33" y="203"/>
                    <a:pt x="52" y="225"/>
                    <a:pt x="90" y="225"/>
                  </a:cubicBezTo>
                  <a:cubicBezTo>
                    <a:pt x="95" y="225"/>
                    <a:pt x="101" y="223"/>
                    <a:pt x="108" y="220"/>
                  </a:cubicBezTo>
                  <a:cubicBezTo>
                    <a:pt x="115" y="217"/>
                    <a:pt x="119" y="213"/>
                    <a:pt x="121" y="210"/>
                  </a:cubicBezTo>
                  <a:lnTo>
                    <a:pt x="121"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48" name="Freeform 139"/>
            <p:cNvSpPr>
              <a:spLocks noEditPoints="1"/>
            </p:cNvSpPr>
            <p:nvPr/>
          </p:nvSpPr>
          <p:spPr bwMode="auto">
            <a:xfrm>
              <a:off x="6164" y="3287"/>
              <a:ext cx="38" cy="63"/>
            </a:xfrm>
            <a:custGeom>
              <a:avLst/>
              <a:gdLst>
                <a:gd name="T0" fmla="*/ 160 w 163"/>
                <a:gd name="T1" fmla="*/ 182 h 270"/>
                <a:gd name="T2" fmla="*/ 33 w 163"/>
                <a:gd name="T3" fmla="*/ 182 h 270"/>
                <a:gd name="T4" fmla="*/ 50 w 163"/>
                <a:gd name="T5" fmla="*/ 229 h 270"/>
                <a:gd name="T6" fmla="*/ 89 w 163"/>
                <a:gd name="T7" fmla="*/ 244 h 270"/>
                <a:gd name="T8" fmla="*/ 133 w 163"/>
                <a:gd name="T9" fmla="*/ 228 h 270"/>
                <a:gd name="T10" fmla="*/ 147 w 163"/>
                <a:gd name="T11" fmla="*/ 250 h 270"/>
                <a:gd name="T12" fmla="*/ 124 w 163"/>
                <a:gd name="T13" fmla="*/ 263 h 270"/>
                <a:gd name="T14" fmla="*/ 83 w 163"/>
                <a:gd name="T15" fmla="*/ 270 h 270"/>
                <a:gd name="T16" fmla="*/ 26 w 163"/>
                <a:gd name="T17" fmla="*/ 247 h 270"/>
                <a:gd name="T18" fmla="*/ 0 w 163"/>
                <a:gd name="T19" fmla="*/ 181 h 270"/>
                <a:gd name="T20" fmla="*/ 27 w 163"/>
                <a:gd name="T21" fmla="*/ 111 h 270"/>
                <a:gd name="T22" fmla="*/ 83 w 163"/>
                <a:gd name="T23" fmla="*/ 87 h 270"/>
                <a:gd name="T24" fmla="*/ 142 w 163"/>
                <a:gd name="T25" fmla="*/ 109 h 270"/>
                <a:gd name="T26" fmla="*/ 163 w 163"/>
                <a:gd name="T27" fmla="*/ 163 h 270"/>
                <a:gd name="T28" fmla="*/ 160 w 163"/>
                <a:gd name="T29" fmla="*/ 182 h 270"/>
                <a:gd name="T30" fmla="*/ 84 w 163"/>
                <a:gd name="T31" fmla="*/ 114 h 270"/>
                <a:gd name="T32" fmla="*/ 49 w 163"/>
                <a:gd name="T33" fmla="*/ 127 h 270"/>
                <a:gd name="T34" fmla="*/ 34 w 163"/>
                <a:gd name="T35" fmla="*/ 159 h 270"/>
                <a:gd name="T36" fmla="*/ 132 w 163"/>
                <a:gd name="T37" fmla="*/ 159 h 270"/>
                <a:gd name="T38" fmla="*/ 120 w 163"/>
                <a:gd name="T39" fmla="*/ 127 h 270"/>
                <a:gd name="T40" fmla="*/ 84 w 163"/>
                <a:gd name="T41" fmla="*/ 114 h 270"/>
                <a:gd name="T42" fmla="*/ 139 w 163"/>
                <a:gd name="T43" fmla="*/ 1 h 270"/>
                <a:gd name="T44" fmla="*/ 89 w 163"/>
                <a:gd name="T45" fmla="*/ 56 h 270"/>
                <a:gd name="T46" fmla="*/ 71 w 163"/>
                <a:gd name="T47" fmla="*/ 56 h 270"/>
                <a:gd name="T48" fmla="*/ 23 w 163"/>
                <a:gd name="T49" fmla="*/ 0 h 270"/>
                <a:gd name="T50" fmla="*/ 51 w 163"/>
                <a:gd name="T51" fmla="*/ 0 h 270"/>
                <a:gd name="T52" fmla="*/ 80 w 163"/>
                <a:gd name="T53" fmla="*/ 32 h 270"/>
                <a:gd name="T54" fmla="*/ 107 w 163"/>
                <a:gd name="T55" fmla="*/ 1 h 270"/>
                <a:gd name="T56" fmla="*/ 139 w 163"/>
                <a:gd name="T57" fmla="*/ 1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3" h="270">
                  <a:moveTo>
                    <a:pt x="160" y="182"/>
                  </a:moveTo>
                  <a:lnTo>
                    <a:pt x="33" y="182"/>
                  </a:lnTo>
                  <a:cubicBezTo>
                    <a:pt x="33" y="202"/>
                    <a:pt x="39" y="218"/>
                    <a:pt x="50" y="229"/>
                  </a:cubicBezTo>
                  <a:cubicBezTo>
                    <a:pt x="60" y="239"/>
                    <a:pt x="73" y="244"/>
                    <a:pt x="89" y="244"/>
                  </a:cubicBezTo>
                  <a:cubicBezTo>
                    <a:pt x="107" y="244"/>
                    <a:pt x="121" y="238"/>
                    <a:pt x="133" y="228"/>
                  </a:cubicBezTo>
                  <a:lnTo>
                    <a:pt x="147" y="250"/>
                  </a:lnTo>
                  <a:cubicBezTo>
                    <a:pt x="142" y="255"/>
                    <a:pt x="134" y="259"/>
                    <a:pt x="124" y="263"/>
                  </a:cubicBezTo>
                  <a:cubicBezTo>
                    <a:pt x="112" y="268"/>
                    <a:pt x="98" y="270"/>
                    <a:pt x="83" y="270"/>
                  </a:cubicBezTo>
                  <a:cubicBezTo>
                    <a:pt x="60" y="270"/>
                    <a:pt x="42" y="262"/>
                    <a:pt x="26" y="247"/>
                  </a:cubicBezTo>
                  <a:cubicBezTo>
                    <a:pt x="9" y="231"/>
                    <a:pt x="0" y="209"/>
                    <a:pt x="0" y="181"/>
                  </a:cubicBezTo>
                  <a:cubicBezTo>
                    <a:pt x="0" y="152"/>
                    <a:pt x="9" y="128"/>
                    <a:pt x="27" y="111"/>
                  </a:cubicBezTo>
                  <a:cubicBezTo>
                    <a:pt x="43" y="95"/>
                    <a:pt x="61" y="87"/>
                    <a:pt x="83" y="87"/>
                  </a:cubicBezTo>
                  <a:cubicBezTo>
                    <a:pt x="108" y="87"/>
                    <a:pt x="128" y="94"/>
                    <a:pt x="142" y="109"/>
                  </a:cubicBezTo>
                  <a:cubicBezTo>
                    <a:pt x="156" y="122"/>
                    <a:pt x="163" y="140"/>
                    <a:pt x="163" y="163"/>
                  </a:cubicBezTo>
                  <a:cubicBezTo>
                    <a:pt x="163" y="170"/>
                    <a:pt x="162" y="176"/>
                    <a:pt x="160" y="182"/>
                  </a:cubicBezTo>
                  <a:close/>
                  <a:moveTo>
                    <a:pt x="84" y="114"/>
                  </a:moveTo>
                  <a:cubicBezTo>
                    <a:pt x="71" y="114"/>
                    <a:pt x="59" y="118"/>
                    <a:pt x="49" y="127"/>
                  </a:cubicBezTo>
                  <a:cubicBezTo>
                    <a:pt x="40" y="136"/>
                    <a:pt x="35" y="146"/>
                    <a:pt x="34" y="159"/>
                  </a:cubicBezTo>
                  <a:lnTo>
                    <a:pt x="132" y="159"/>
                  </a:lnTo>
                  <a:cubicBezTo>
                    <a:pt x="132" y="146"/>
                    <a:pt x="128" y="136"/>
                    <a:pt x="120" y="127"/>
                  </a:cubicBezTo>
                  <a:cubicBezTo>
                    <a:pt x="111" y="118"/>
                    <a:pt x="99" y="114"/>
                    <a:pt x="84" y="114"/>
                  </a:cubicBezTo>
                  <a:close/>
                  <a:moveTo>
                    <a:pt x="139" y="1"/>
                  </a:moveTo>
                  <a:lnTo>
                    <a:pt x="89" y="56"/>
                  </a:lnTo>
                  <a:lnTo>
                    <a:pt x="71" y="56"/>
                  </a:lnTo>
                  <a:lnTo>
                    <a:pt x="23" y="0"/>
                  </a:lnTo>
                  <a:lnTo>
                    <a:pt x="51" y="0"/>
                  </a:lnTo>
                  <a:lnTo>
                    <a:pt x="80" y="32"/>
                  </a:lnTo>
                  <a:lnTo>
                    <a:pt x="107" y="1"/>
                  </a:lnTo>
                  <a:lnTo>
                    <a:pt x="139"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49" name="Freeform 140"/>
            <p:cNvSpPr>
              <a:spLocks/>
            </p:cNvSpPr>
            <p:nvPr/>
          </p:nvSpPr>
          <p:spPr bwMode="auto">
            <a:xfrm>
              <a:off x="6209" y="3291"/>
              <a:ext cx="14" cy="59"/>
            </a:xfrm>
            <a:custGeom>
              <a:avLst/>
              <a:gdLst>
                <a:gd name="T0" fmla="*/ 0 w 61"/>
                <a:gd name="T1" fmla="*/ 198 h 251"/>
                <a:gd name="T2" fmla="*/ 0 w 61"/>
                <a:gd name="T3" fmla="*/ 0 h 251"/>
                <a:gd name="T4" fmla="*/ 31 w 61"/>
                <a:gd name="T5" fmla="*/ 0 h 251"/>
                <a:gd name="T6" fmla="*/ 31 w 61"/>
                <a:gd name="T7" fmla="*/ 193 h 251"/>
                <a:gd name="T8" fmla="*/ 39 w 61"/>
                <a:gd name="T9" fmla="*/ 215 h 251"/>
                <a:gd name="T10" fmla="*/ 61 w 61"/>
                <a:gd name="T11" fmla="*/ 223 h 251"/>
                <a:gd name="T12" fmla="*/ 61 w 61"/>
                <a:gd name="T13" fmla="*/ 251 h 251"/>
                <a:gd name="T14" fmla="*/ 0 w 61"/>
                <a:gd name="T15" fmla="*/ 198 h 2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251">
                  <a:moveTo>
                    <a:pt x="0" y="198"/>
                  </a:moveTo>
                  <a:lnTo>
                    <a:pt x="0" y="0"/>
                  </a:lnTo>
                  <a:lnTo>
                    <a:pt x="31" y="0"/>
                  </a:lnTo>
                  <a:lnTo>
                    <a:pt x="31" y="193"/>
                  </a:lnTo>
                  <a:cubicBezTo>
                    <a:pt x="31" y="202"/>
                    <a:pt x="34" y="209"/>
                    <a:pt x="39" y="215"/>
                  </a:cubicBezTo>
                  <a:cubicBezTo>
                    <a:pt x="45" y="220"/>
                    <a:pt x="52" y="223"/>
                    <a:pt x="61" y="223"/>
                  </a:cubicBezTo>
                  <a:lnTo>
                    <a:pt x="61" y="251"/>
                  </a:lnTo>
                  <a:cubicBezTo>
                    <a:pt x="20" y="251"/>
                    <a:pt x="0" y="233"/>
                    <a:pt x="0" y="19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50" name="Freeform 141"/>
            <p:cNvSpPr>
              <a:spLocks noEditPoints="1"/>
            </p:cNvSpPr>
            <p:nvPr/>
          </p:nvSpPr>
          <p:spPr bwMode="auto">
            <a:xfrm>
              <a:off x="6229" y="3287"/>
              <a:ext cx="34" cy="63"/>
            </a:xfrm>
            <a:custGeom>
              <a:avLst/>
              <a:gdLst>
                <a:gd name="T0" fmla="*/ 108 w 150"/>
                <a:gd name="T1" fmla="*/ 245 h 269"/>
                <a:gd name="T2" fmla="*/ 51 w 150"/>
                <a:gd name="T3" fmla="*/ 269 h 269"/>
                <a:gd name="T4" fmla="*/ 15 w 150"/>
                <a:gd name="T5" fmla="*/ 254 h 269"/>
                <a:gd name="T6" fmla="*/ 0 w 150"/>
                <a:gd name="T7" fmla="*/ 216 h 269"/>
                <a:gd name="T8" fmla="*/ 23 w 150"/>
                <a:gd name="T9" fmla="*/ 171 h 269"/>
                <a:gd name="T10" fmla="*/ 83 w 150"/>
                <a:gd name="T11" fmla="*/ 153 h 269"/>
                <a:gd name="T12" fmla="*/ 105 w 150"/>
                <a:gd name="T13" fmla="*/ 157 h 269"/>
                <a:gd name="T14" fmla="*/ 67 w 150"/>
                <a:gd name="T15" fmla="*/ 114 h 269"/>
                <a:gd name="T16" fmla="*/ 22 w 150"/>
                <a:gd name="T17" fmla="*/ 130 h 269"/>
                <a:gd name="T18" fmla="*/ 9 w 150"/>
                <a:gd name="T19" fmla="*/ 104 h 269"/>
                <a:gd name="T20" fmla="*/ 33 w 150"/>
                <a:gd name="T21" fmla="*/ 92 h 269"/>
                <a:gd name="T22" fmla="*/ 63 w 150"/>
                <a:gd name="T23" fmla="*/ 86 h 269"/>
                <a:gd name="T24" fmla="*/ 119 w 150"/>
                <a:gd name="T25" fmla="*/ 104 h 269"/>
                <a:gd name="T26" fmla="*/ 136 w 150"/>
                <a:gd name="T27" fmla="*/ 159 h 269"/>
                <a:gd name="T28" fmla="*/ 136 w 150"/>
                <a:gd name="T29" fmla="*/ 222 h 269"/>
                <a:gd name="T30" fmla="*/ 150 w 150"/>
                <a:gd name="T31" fmla="*/ 253 h 269"/>
                <a:gd name="T32" fmla="*/ 150 w 150"/>
                <a:gd name="T33" fmla="*/ 269 h 269"/>
                <a:gd name="T34" fmla="*/ 122 w 150"/>
                <a:gd name="T35" fmla="*/ 263 h 269"/>
                <a:gd name="T36" fmla="*/ 108 w 150"/>
                <a:gd name="T37" fmla="*/ 245 h 269"/>
                <a:gd name="T38" fmla="*/ 105 w 150"/>
                <a:gd name="T39" fmla="*/ 179 h 269"/>
                <a:gd name="T40" fmla="*/ 84 w 150"/>
                <a:gd name="T41" fmla="*/ 176 h 269"/>
                <a:gd name="T42" fmla="*/ 46 w 150"/>
                <a:gd name="T43" fmla="*/ 188 h 269"/>
                <a:gd name="T44" fmla="*/ 31 w 150"/>
                <a:gd name="T45" fmla="*/ 217 h 269"/>
                <a:gd name="T46" fmla="*/ 63 w 150"/>
                <a:gd name="T47" fmla="*/ 244 h 269"/>
                <a:gd name="T48" fmla="*/ 105 w 150"/>
                <a:gd name="T49" fmla="*/ 222 h 269"/>
                <a:gd name="T50" fmla="*/ 105 w 150"/>
                <a:gd name="T51" fmla="*/ 179 h 269"/>
                <a:gd name="T52" fmla="*/ 112 w 150"/>
                <a:gd name="T53" fmla="*/ 0 h 269"/>
                <a:gd name="T54" fmla="*/ 75 w 150"/>
                <a:gd name="T55" fmla="*/ 55 h 269"/>
                <a:gd name="T56" fmla="*/ 52 w 150"/>
                <a:gd name="T57" fmla="*/ 55 h 269"/>
                <a:gd name="T58" fmla="*/ 80 w 150"/>
                <a:gd name="T59" fmla="*/ 0 h 269"/>
                <a:gd name="T60" fmla="*/ 112 w 150"/>
                <a:gd name="T61"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0" h="269">
                  <a:moveTo>
                    <a:pt x="108" y="245"/>
                  </a:moveTo>
                  <a:cubicBezTo>
                    <a:pt x="96" y="261"/>
                    <a:pt x="76" y="269"/>
                    <a:pt x="51" y="269"/>
                  </a:cubicBezTo>
                  <a:cubicBezTo>
                    <a:pt x="37" y="269"/>
                    <a:pt x="25" y="264"/>
                    <a:pt x="15" y="254"/>
                  </a:cubicBezTo>
                  <a:cubicBezTo>
                    <a:pt x="5" y="244"/>
                    <a:pt x="0" y="231"/>
                    <a:pt x="0" y="216"/>
                  </a:cubicBezTo>
                  <a:cubicBezTo>
                    <a:pt x="0" y="199"/>
                    <a:pt x="7" y="184"/>
                    <a:pt x="23" y="171"/>
                  </a:cubicBezTo>
                  <a:cubicBezTo>
                    <a:pt x="39" y="159"/>
                    <a:pt x="59" y="153"/>
                    <a:pt x="83" y="153"/>
                  </a:cubicBezTo>
                  <a:cubicBezTo>
                    <a:pt x="89" y="153"/>
                    <a:pt x="97" y="154"/>
                    <a:pt x="105" y="157"/>
                  </a:cubicBezTo>
                  <a:cubicBezTo>
                    <a:pt x="105" y="129"/>
                    <a:pt x="92" y="114"/>
                    <a:pt x="67" y="114"/>
                  </a:cubicBezTo>
                  <a:cubicBezTo>
                    <a:pt x="47" y="114"/>
                    <a:pt x="32" y="120"/>
                    <a:pt x="22" y="130"/>
                  </a:cubicBezTo>
                  <a:lnTo>
                    <a:pt x="9" y="104"/>
                  </a:lnTo>
                  <a:cubicBezTo>
                    <a:pt x="15" y="99"/>
                    <a:pt x="23" y="95"/>
                    <a:pt x="33" y="92"/>
                  </a:cubicBezTo>
                  <a:cubicBezTo>
                    <a:pt x="44" y="88"/>
                    <a:pt x="54" y="86"/>
                    <a:pt x="63" y="86"/>
                  </a:cubicBezTo>
                  <a:cubicBezTo>
                    <a:pt x="89" y="86"/>
                    <a:pt x="107" y="92"/>
                    <a:pt x="119" y="104"/>
                  </a:cubicBezTo>
                  <a:cubicBezTo>
                    <a:pt x="131" y="115"/>
                    <a:pt x="136" y="134"/>
                    <a:pt x="136" y="159"/>
                  </a:cubicBezTo>
                  <a:lnTo>
                    <a:pt x="136" y="222"/>
                  </a:lnTo>
                  <a:cubicBezTo>
                    <a:pt x="136" y="238"/>
                    <a:pt x="141" y="248"/>
                    <a:pt x="150" y="253"/>
                  </a:cubicBezTo>
                  <a:lnTo>
                    <a:pt x="150" y="269"/>
                  </a:lnTo>
                  <a:cubicBezTo>
                    <a:pt x="137" y="269"/>
                    <a:pt x="128" y="267"/>
                    <a:pt x="122" y="263"/>
                  </a:cubicBezTo>
                  <a:cubicBezTo>
                    <a:pt x="115" y="260"/>
                    <a:pt x="111" y="254"/>
                    <a:pt x="108" y="245"/>
                  </a:cubicBezTo>
                  <a:close/>
                  <a:moveTo>
                    <a:pt x="105" y="179"/>
                  </a:moveTo>
                  <a:cubicBezTo>
                    <a:pt x="95" y="177"/>
                    <a:pt x="88" y="176"/>
                    <a:pt x="84" y="176"/>
                  </a:cubicBezTo>
                  <a:cubicBezTo>
                    <a:pt x="69" y="176"/>
                    <a:pt x="56" y="180"/>
                    <a:pt x="46" y="188"/>
                  </a:cubicBezTo>
                  <a:cubicBezTo>
                    <a:pt x="36" y="196"/>
                    <a:pt x="31" y="206"/>
                    <a:pt x="31" y="217"/>
                  </a:cubicBezTo>
                  <a:cubicBezTo>
                    <a:pt x="31" y="235"/>
                    <a:pt x="42" y="244"/>
                    <a:pt x="63" y="244"/>
                  </a:cubicBezTo>
                  <a:cubicBezTo>
                    <a:pt x="79" y="244"/>
                    <a:pt x="93" y="237"/>
                    <a:pt x="105" y="222"/>
                  </a:cubicBezTo>
                  <a:lnTo>
                    <a:pt x="105" y="179"/>
                  </a:lnTo>
                  <a:close/>
                  <a:moveTo>
                    <a:pt x="112" y="0"/>
                  </a:moveTo>
                  <a:lnTo>
                    <a:pt x="75" y="55"/>
                  </a:lnTo>
                  <a:lnTo>
                    <a:pt x="52" y="55"/>
                  </a:lnTo>
                  <a:lnTo>
                    <a:pt x="80" y="0"/>
                  </a:lnTo>
                  <a:lnTo>
                    <a:pt x="1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51" name="Freeform 142"/>
            <p:cNvSpPr>
              <a:spLocks/>
            </p:cNvSpPr>
            <p:nvPr/>
          </p:nvSpPr>
          <p:spPr bwMode="auto">
            <a:xfrm>
              <a:off x="6266" y="3308"/>
              <a:ext cx="37" cy="42"/>
            </a:xfrm>
            <a:custGeom>
              <a:avLst/>
              <a:gdLst>
                <a:gd name="T0" fmla="*/ 84 w 161"/>
                <a:gd name="T1" fmla="*/ 180 h 180"/>
                <a:gd name="T2" fmla="*/ 76 w 161"/>
                <a:gd name="T3" fmla="*/ 180 h 180"/>
                <a:gd name="T4" fmla="*/ 0 w 161"/>
                <a:gd name="T5" fmla="*/ 0 h 180"/>
                <a:gd name="T6" fmla="*/ 34 w 161"/>
                <a:gd name="T7" fmla="*/ 0 h 180"/>
                <a:gd name="T8" fmla="*/ 81 w 161"/>
                <a:gd name="T9" fmla="*/ 123 h 180"/>
                <a:gd name="T10" fmla="*/ 128 w 161"/>
                <a:gd name="T11" fmla="*/ 0 h 180"/>
                <a:gd name="T12" fmla="*/ 161 w 161"/>
                <a:gd name="T13" fmla="*/ 0 h 180"/>
                <a:gd name="T14" fmla="*/ 84 w 161"/>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80">
                  <a:moveTo>
                    <a:pt x="84" y="180"/>
                  </a:moveTo>
                  <a:lnTo>
                    <a:pt x="76" y="180"/>
                  </a:lnTo>
                  <a:lnTo>
                    <a:pt x="0" y="0"/>
                  </a:lnTo>
                  <a:lnTo>
                    <a:pt x="34" y="0"/>
                  </a:lnTo>
                  <a:lnTo>
                    <a:pt x="81" y="123"/>
                  </a:lnTo>
                  <a:lnTo>
                    <a:pt x="128" y="0"/>
                  </a:lnTo>
                  <a:lnTo>
                    <a:pt x="161" y="0"/>
                  </a:lnTo>
                  <a:lnTo>
                    <a:pt x="84" y="1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52" name="Freeform 143"/>
            <p:cNvSpPr>
              <a:spLocks noEditPoints="1"/>
            </p:cNvSpPr>
            <p:nvPr/>
          </p:nvSpPr>
          <p:spPr bwMode="auto">
            <a:xfrm>
              <a:off x="6306" y="3287"/>
              <a:ext cx="35" cy="63"/>
            </a:xfrm>
            <a:custGeom>
              <a:avLst/>
              <a:gdLst>
                <a:gd name="T0" fmla="*/ 108 w 150"/>
                <a:gd name="T1" fmla="*/ 245 h 269"/>
                <a:gd name="T2" fmla="*/ 51 w 150"/>
                <a:gd name="T3" fmla="*/ 269 h 269"/>
                <a:gd name="T4" fmla="*/ 15 w 150"/>
                <a:gd name="T5" fmla="*/ 254 h 269"/>
                <a:gd name="T6" fmla="*/ 0 w 150"/>
                <a:gd name="T7" fmla="*/ 216 h 269"/>
                <a:gd name="T8" fmla="*/ 23 w 150"/>
                <a:gd name="T9" fmla="*/ 171 h 269"/>
                <a:gd name="T10" fmla="*/ 83 w 150"/>
                <a:gd name="T11" fmla="*/ 153 h 269"/>
                <a:gd name="T12" fmla="*/ 105 w 150"/>
                <a:gd name="T13" fmla="*/ 157 h 269"/>
                <a:gd name="T14" fmla="*/ 67 w 150"/>
                <a:gd name="T15" fmla="*/ 114 h 269"/>
                <a:gd name="T16" fmla="*/ 22 w 150"/>
                <a:gd name="T17" fmla="*/ 130 h 269"/>
                <a:gd name="T18" fmla="*/ 9 w 150"/>
                <a:gd name="T19" fmla="*/ 104 h 269"/>
                <a:gd name="T20" fmla="*/ 34 w 150"/>
                <a:gd name="T21" fmla="*/ 92 h 269"/>
                <a:gd name="T22" fmla="*/ 64 w 150"/>
                <a:gd name="T23" fmla="*/ 86 h 269"/>
                <a:gd name="T24" fmla="*/ 119 w 150"/>
                <a:gd name="T25" fmla="*/ 104 h 269"/>
                <a:gd name="T26" fmla="*/ 137 w 150"/>
                <a:gd name="T27" fmla="*/ 159 h 269"/>
                <a:gd name="T28" fmla="*/ 137 w 150"/>
                <a:gd name="T29" fmla="*/ 222 h 269"/>
                <a:gd name="T30" fmla="*/ 150 w 150"/>
                <a:gd name="T31" fmla="*/ 253 h 269"/>
                <a:gd name="T32" fmla="*/ 150 w 150"/>
                <a:gd name="T33" fmla="*/ 269 h 269"/>
                <a:gd name="T34" fmla="*/ 122 w 150"/>
                <a:gd name="T35" fmla="*/ 263 h 269"/>
                <a:gd name="T36" fmla="*/ 108 w 150"/>
                <a:gd name="T37" fmla="*/ 245 h 269"/>
                <a:gd name="T38" fmla="*/ 105 w 150"/>
                <a:gd name="T39" fmla="*/ 179 h 269"/>
                <a:gd name="T40" fmla="*/ 85 w 150"/>
                <a:gd name="T41" fmla="*/ 176 h 269"/>
                <a:gd name="T42" fmla="*/ 46 w 150"/>
                <a:gd name="T43" fmla="*/ 188 h 269"/>
                <a:gd name="T44" fmla="*/ 31 w 150"/>
                <a:gd name="T45" fmla="*/ 217 h 269"/>
                <a:gd name="T46" fmla="*/ 64 w 150"/>
                <a:gd name="T47" fmla="*/ 244 h 269"/>
                <a:gd name="T48" fmla="*/ 105 w 150"/>
                <a:gd name="T49" fmla="*/ 222 h 269"/>
                <a:gd name="T50" fmla="*/ 105 w 150"/>
                <a:gd name="T51" fmla="*/ 179 h 269"/>
                <a:gd name="T52" fmla="*/ 113 w 150"/>
                <a:gd name="T53" fmla="*/ 0 h 269"/>
                <a:gd name="T54" fmla="*/ 75 w 150"/>
                <a:gd name="T55" fmla="*/ 55 h 269"/>
                <a:gd name="T56" fmla="*/ 52 w 150"/>
                <a:gd name="T57" fmla="*/ 55 h 269"/>
                <a:gd name="T58" fmla="*/ 80 w 150"/>
                <a:gd name="T59" fmla="*/ 0 h 269"/>
                <a:gd name="T60" fmla="*/ 113 w 150"/>
                <a:gd name="T61"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0" h="269">
                  <a:moveTo>
                    <a:pt x="108" y="245"/>
                  </a:moveTo>
                  <a:cubicBezTo>
                    <a:pt x="96" y="261"/>
                    <a:pt x="77" y="269"/>
                    <a:pt x="51" y="269"/>
                  </a:cubicBezTo>
                  <a:cubicBezTo>
                    <a:pt x="37" y="269"/>
                    <a:pt x="25" y="264"/>
                    <a:pt x="15" y="254"/>
                  </a:cubicBezTo>
                  <a:cubicBezTo>
                    <a:pt x="5" y="244"/>
                    <a:pt x="0" y="231"/>
                    <a:pt x="0" y="216"/>
                  </a:cubicBezTo>
                  <a:cubicBezTo>
                    <a:pt x="0" y="199"/>
                    <a:pt x="8" y="184"/>
                    <a:pt x="23" y="171"/>
                  </a:cubicBezTo>
                  <a:cubicBezTo>
                    <a:pt x="39" y="159"/>
                    <a:pt x="59" y="153"/>
                    <a:pt x="83" y="153"/>
                  </a:cubicBezTo>
                  <a:cubicBezTo>
                    <a:pt x="90" y="153"/>
                    <a:pt x="97" y="154"/>
                    <a:pt x="105" y="157"/>
                  </a:cubicBezTo>
                  <a:cubicBezTo>
                    <a:pt x="105" y="129"/>
                    <a:pt x="93" y="114"/>
                    <a:pt x="67" y="114"/>
                  </a:cubicBezTo>
                  <a:cubicBezTo>
                    <a:pt x="48" y="114"/>
                    <a:pt x="33" y="120"/>
                    <a:pt x="22" y="130"/>
                  </a:cubicBezTo>
                  <a:lnTo>
                    <a:pt x="9" y="104"/>
                  </a:lnTo>
                  <a:cubicBezTo>
                    <a:pt x="15" y="99"/>
                    <a:pt x="23" y="95"/>
                    <a:pt x="34" y="92"/>
                  </a:cubicBezTo>
                  <a:cubicBezTo>
                    <a:pt x="44" y="88"/>
                    <a:pt x="54" y="86"/>
                    <a:pt x="64" y="86"/>
                  </a:cubicBezTo>
                  <a:cubicBezTo>
                    <a:pt x="89" y="86"/>
                    <a:pt x="108" y="92"/>
                    <a:pt x="119" y="104"/>
                  </a:cubicBezTo>
                  <a:cubicBezTo>
                    <a:pt x="131" y="115"/>
                    <a:pt x="137" y="134"/>
                    <a:pt x="137" y="159"/>
                  </a:cubicBezTo>
                  <a:lnTo>
                    <a:pt x="137" y="222"/>
                  </a:lnTo>
                  <a:cubicBezTo>
                    <a:pt x="137" y="238"/>
                    <a:pt x="141" y="248"/>
                    <a:pt x="150" y="253"/>
                  </a:cubicBezTo>
                  <a:lnTo>
                    <a:pt x="150" y="269"/>
                  </a:lnTo>
                  <a:cubicBezTo>
                    <a:pt x="138" y="269"/>
                    <a:pt x="128" y="267"/>
                    <a:pt x="122" y="263"/>
                  </a:cubicBezTo>
                  <a:cubicBezTo>
                    <a:pt x="116" y="260"/>
                    <a:pt x="111" y="254"/>
                    <a:pt x="108" y="245"/>
                  </a:cubicBezTo>
                  <a:close/>
                  <a:moveTo>
                    <a:pt x="105" y="179"/>
                  </a:moveTo>
                  <a:cubicBezTo>
                    <a:pt x="96" y="177"/>
                    <a:pt x="89" y="176"/>
                    <a:pt x="85" y="176"/>
                  </a:cubicBezTo>
                  <a:cubicBezTo>
                    <a:pt x="69" y="176"/>
                    <a:pt x="56" y="180"/>
                    <a:pt x="46" y="188"/>
                  </a:cubicBezTo>
                  <a:cubicBezTo>
                    <a:pt x="36" y="196"/>
                    <a:pt x="31" y="206"/>
                    <a:pt x="31" y="217"/>
                  </a:cubicBezTo>
                  <a:cubicBezTo>
                    <a:pt x="31" y="235"/>
                    <a:pt x="42" y="244"/>
                    <a:pt x="64" y="244"/>
                  </a:cubicBezTo>
                  <a:cubicBezTo>
                    <a:pt x="79" y="244"/>
                    <a:pt x="93" y="237"/>
                    <a:pt x="105" y="222"/>
                  </a:cubicBezTo>
                  <a:lnTo>
                    <a:pt x="105" y="179"/>
                  </a:lnTo>
                  <a:close/>
                  <a:moveTo>
                    <a:pt x="113" y="0"/>
                  </a:moveTo>
                  <a:lnTo>
                    <a:pt x="75" y="55"/>
                  </a:lnTo>
                  <a:lnTo>
                    <a:pt x="52" y="55"/>
                  </a:lnTo>
                  <a:lnTo>
                    <a:pt x="80" y="0"/>
                  </a:lnTo>
                  <a:lnTo>
                    <a:pt x="1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53" name="Freeform 144"/>
            <p:cNvSpPr>
              <a:spLocks/>
            </p:cNvSpPr>
            <p:nvPr/>
          </p:nvSpPr>
          <p:spPr bwMode="auto">
            <a:xfrm>
              <a:off x="6348" y="3307"/>
              <a:ext cx="32" cy="42"/>
            </a:xfrm>
            <a:custGeom>
              <a:avLst/>
              <a:gdLst>
                <a:gd name="T0" fmla="*/ 108 w 139"/>
                <a:gd name="T1" fmla="*/ 180 h 180"/>
                <a:gd name="T2" fmla="*/ 108 w 139"/>
                <a:gd name="T3" fmla="*/ 77 h 180"/>
                <a:gd name="T4" fmla="*/ 100 w 139"/>
                <a:gd name="T5" fmla="*/ 38 h 180"/>
                <a:gd name="T6" fmla="*/ 71 w 139"/>
                <a:gd name="T7" fmla="*/ 27 h 180"/>
                <a:gd name="T8" fmla="*/ 49 w 139"/>
                <a:gd name="T9" fmla="*/ 33 h 180"/>
                <a:gd name="T10" fmla="*/ 31 w 139"/>
                <a:gd name="T11" fmla="*/ 49 h 180"/>
                <a:gd name="T12" fmla="*/ 31 w 139"/>
                <a:gd name="T13" fmla="*/ 180 h 180"/>
                <a:gd name="T14" fmla="*/ 0 w 139"/>
                <a:gd name="T15" fmla="*/ 180 h 180"/>
                <a:gd name="T16" fmla="*/ 0 w 139"/>
                <a:gd name="T17" fmla="*/ 4 h 180"/>
                <a:gd name="T18" fmla="*/ 21 w 139"/>
                <a:gd name="T19" fmla="*/ 4 h 180"/>
                <a:gd name="T20" fmla="*/ 31 w 139"/>
                <a:gd name="T21" fmla="*/ 26 h 180"/>
                <a:gd name="T22" fmla="*/ 81 w 139"/>
                <a:gd name="T23" fmla="*/ 0 h 180"/>
                <a:gd name="T24" fmla="*/ 139 w 139"/>
                <a:gd name="T25" fmla="*/ 71 h 180"/>
                <a:gd name="T26" fmla="*/ 139 w 139"/>
                <a:gd name="T27" fmla="*/ 180 h 180"/>
                <a:gd name="T28" fmla="*/ 108 w 139"/>
                <a:gd name="T2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180">
                  <a:moveTo>
                    <a:pt x="108" y="180"/>
                  </a:moveTo>
                  <a:lnTo>
                    <a:pt x="108" y="77"/>
                  </a:lnTo>
                  <a:cubicBezTo>
                    <a:pt x="108" y="59"/>
                    <a:pt x="105" y="45"/>
                    <a:pt x="100" y="38"/>
                  </a:cubicBezTo>
                  <a:cubicBezTo>
                    <a:pt x="94" y="30"/>
                    <a:pt x="84" y="27"/>
                    <a:pt x="71" y="27"/>
                  </a:cubicBezTo>
                  <a:cubicBezTo>
                    <a:pt x="64" y="27"/>
                    <a:pt x="57" y="29"/>
                    <a:pt x="49" y="33"/>
                  </a:cubicBezTo>
                  <a:cubicBezTo>
                    <a:pt x="41" y="37"/>
                    <a:pt x="35" y="43"/>
                    <a:pt x="31" y="49"/>
                  </a:cubicBezTo>
                  <a:lnTo>
                    <a:pt x="31" y="180"/>
                  </a:lnTo>
                  <a:lnTo>
                    <a:pt x="0" y="180"/>
                  </a:lnTo>
                  <a:lnTo>
                    <a:pt x="0" y="4"/>
                  </a:lnTo>
                  <a:lnTo>
                    <a:pt x="21" y="4"/>
                  </a:lnTo>
                  <a:lnTo>
                    <a:pt x="31" y="26"/>
                  </a:lnTo>
                  <a:cubicBezTo>
                    <a:pt x="41" y="9"/>
                    <a:pt x="58" y="0"/>
                    <a:pt x="81" y="0"/>
                  </a:cubicBezTo>
                  <a:cubicBezTo>
                    <a:pt x="120" y="0"/>
                    <a:pt x="139" y="24"/>
                    <a:pt x="139" y="71"/>
                  </a:cubicBezTo>
                  <a:lnTo>
                    <a:pt x="139" y="180"/>
                  </a:lnTo>
                  <a:lnTo>
                    <a:pt x="108" y="1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sp>
          <p:nvSpPr>
            <p:cNvPr id="154" name="Freeform 145"/>
            <p:cNvSpPr>
              <a:spLocks noEditPoints="1"/>
            </p:cNvSpPr>
            <p:nvPr/>
          </p:nvSpPr>
          <p:spPr bwMode="auto">
            <a:xfrm>
              <a:off x="6388" y="3287"/>
              <a:ext cx="17" cy="62"/>
            </a:xfrm>
            <a:custGeom>
              <a:avLst/>
              <a:gdLst>
                <a:gd name="T0" fmla="*/ 25 w 76"/>
                <a:gd name="T1" fmla="*/ 266 h 266"/>
                <a:gd name="T2" fmla="*/ 25 w 76"/>
                <a:gd name="T3" fmla="*/ 116 h 266"/>
                <a:gd name="T4" fmla="*/ 0 w 76"/>
                <a:gd name="T5" fmla="*/ 116 h 266"/>
                <a:gd name="T6" fmla="*/ 0 w 76"/>
                <a:gd name="T7" fmla="*/ 90 h 266"/>
                <a:gd name="T8" fmla="*/ 56 w 76"/>
                <a:gd name="T9" fmla="*/ 90 h 266"/>
                <a:gd name="T10" fmla="*/ 56 w 76"/>
                <a:gd name="T11" fmla="*/ 266 h 266"/>
                <a:gd name="T12" fmla="*/ 25 w 76"/>
                <a:gd name="T13" fmla="*/ 266 h 266"/>
                <a:gd name="T14" fmla="*/ 76 w 76"/>
                <a:gd name="T15" fmla="*/ 0 h 266"/>
                <a:gd name="T16" fmla="*/ 39 w 76"/>
                <a:gd name="T17" fmla="*/ 55 h 266"/>
                <a:gd name="T18" fmla="*/ 16 w 76"/>
                <a:gd name="T19" fmla="*/ 55 h 266"/>
                <a:gd name="T20" fmla="*/ 44 w 76"/>
                <a:gd name="T21" fmla="*/ 0 h 266"/>
                <a:gd name="T22" fmla="*/ 76 w 76"/>
                <a:gd name="T23"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266">
                  <a:moveTo>
                    <a:pt x="25" y="266"/>
                  </a:moveTo>
                  <a:lnTo>
                    <a:pt x="25" y="116"/>
                  </a:lnTo>
                  <a:lnTo>
                    <a:pt x="0" y="116"/>
                  </a:lnTo>
                  <a:lnTo>
                    <a:pt x="0" y="90"/>
                  </a:lnTo>
                  <a:lnTo>
                    <a:pt x="56" y="90"/>
                  </a:lnTo>
                  <a:lnTo>
                    <a:pt x="56" y="266"/>
                  </a:lnTo>
                  <a:lnTo>
                    <a:pt x="25" y="266"/>
                  </a:lnTo>
                  <a:close/>
                  <a:moveTo>
                    <a:pt x="76" y="0"/>
                  </a:moveTo>
                  <a:lnTo>
                    <a:pt x="39" y="55"/>
                  </a:lnTo>
                  <a:lnTo>
                    <a:pt x="16" y="55"/>
                  </a:lnTo>
                  <a:lnTo>
                    <a:pt x="44" y="0"/>
                  </a:lnTo>
                  <a:lnTo>
                    <a:pt x="7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685800"/>
              <a:endParaRPr lang="cs-CZ" sz="1350">
                <a:solidFill>
                  <a:srgbClr val="0A091B"/>
                </a:solidFill>
                <a:latin typeface="Arial" panose="020B0604020202020204" pitchFamily="34" charset="0"/>
                <a:cs typeface="Arial" panose="020B0604020202020204" pitchFamily="34" charset="0"/>
              </a:endParaRPr>
            </a:p>
          </p:txBody>
        </p:sp>
      </p:grpSp>
      <p:sp>
        <p:nvSpPr>
          <p:cNvPr id="155" name="Obdélník 154"/>
          <p:cNvSpPr/>
          <p:nvPr/>
        </p:nvSpPr>
        <p:spPr>
          <a:xfrm>
            <a:off x="1234011" y="4991100"/>
            <a:ext cx="6796788" cy="646331"/>
          </a:xfrm>
          <a:prstGeom prst="rect">
            <a:avLst/>
          </a:prstGeom>
        </p:spPr>
        <p:txBody>
          <a:bodyPr wrap="square">
            <a:spAutoFit/>
          </a:bodyPr>
          <a:lstStyle/>
          <a:p>
            <a:pPr defTabSz="685800"/>
            <a:r>
              <a:rPr lang="cs-CZ" sz="1200" dirty="0">
                <a:solidFill>
                  <a:srgbClr val="0A091B"/>
                </a:solidFill>
                <a:latin typeface="Arial"/>
              </a:rPr>
              <a:t>Projekt Modernizace odborného vzdělávání (MOV) rozvíjí kvalitu odborného vzdělávání </a:t>
            </a:r>
            <a:r>
              <a:rPr lang="cs-CZ" sz="1200" dirty="0">
                <a:solidFill>
                  <a:srgbClr val="0A091B"/>
                </a:solidFill>
                <a:latin typeface="Arial"/>
              </a:rPr>
              <a:t/>
            </a:r>
            <a:br>
              <a:rPr lang="cs-CZ" sz="1200" dirty="0">
                <a:solidFill>
                  <a:srgbClr val="0A091B"/>
                </a:solidFill>
                <a:latin typeface="Arial"/>
              </a:rPr>
            </a:br>
            <a:r>
              <a:rPr lang="cs-CZ" sz="1200" dirty="0">
                <a:solidFill>
                  <a:srgbClr val="0A091B"/>
                </a:solidFill>
                <a:latin typeface="Arial"/>
              </a:rPr>
              <a:t>a </a:t>
            </a:r>
            <a:r>
              <a:rPr lang="cs-CZ" sz="1200" dirty="0">
                <a:solidFill>
                  <a:srgbClr val="0A091B"/>
                </a:solidFill>
                <a:latin typeface="Arial"/>
              </a:rPr>
              <a:t>podporuje uplatnitelnost absolventů na trhu práce. Je financován z Evropských strukturálních </a:t>
            </a:r>
            <a:r>
              <a:rPr lang="cs-CZ" sz="1200" dirty="0">
                <a:solidFill>
                  <a:srgbClr val="0A091B"/>
                </a:solidFill>
                <a:latin typeface="Arial"/>
              </a:rPr>
              <a:t/>
            </a:r>
            <a:br>
              <a:rPr lang="cs-CZ" sz="1200" dirty="0">
                <a:solidFill>
                  <a:srgbClr val="0A091B"/>
                </a:solidFill>
                <a:latin typeface="Arial"/>
              </a:rPr>
            </a:br>
            <a:r>
              <a:rPr lang="cs-CZ" sz="1200" dirty="0">
                <a:solidFill>
                  <a:srgbClr val="0A091B"/>
                </a:solidFill>
                <a:latin typeface="Arial"/>
              </a:rPr>
              <a:t>a </a:t>
            </a:r>
            <a:r>
              <a:rPr lang="cs-CZ" sz="1200" dirty="0">
                <a:solidFill>
                  <a:srgbClr val="0A091B"/>
                </a:solidFill>
                <a:latin typeface="Arial"/>
              </a:rPr>
              <a:t>investičních fondů a jeho realizaci zajišťuje Národní pedagogický institut České </a:t>
            </a:r>
            <a:r>
              <a:rPr lang="cs-CZ" sz="1200" dirty="0">
                <a:solidFill>
                  <a:srgbClr val="0A091B"/>
                </a:solidFill>
                <a:latin typeface="Arial"/>
              </a:rPr>
              <a:t>republiky.</a:t>
            </a:r>
            <a:endParaRPr lang="en-US" sz="1400" dirty="0">
              <a:solidFill>
                <a:srgbClr val="858591">
                  <a:lumMod val="75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4964945"/>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052736"/>
          </a:xfrm>
        </p:spPr>
        <p:txBody>
          <a:bodyPr>
            <a:noAutofit/>
          </a:bodyPr>
          <a:lstStyle/>
          <a:p>
            <a:r>
              <a:rPr lang="cs-CZ" sz="4000" b="1" dirty="0">
                <a:solidFill>
                  <a:srgbClr val="C00000"/>
                </a:solidFill>
              </a:rPr>
              <a:t>1. Základy vinohradnictví </a:t>
            </a:r>
            <a:br>
              <a:rPr lang="cs-CZ" sz="4000" b="1" dirty="0">
                <a:solidFill>
                  <a:srgbClr val="C00000"/>
                </a:solidFill>
              </a:rPr>
            </a:br>
            <a:r>
              <a:rPr lang="cs-CZ" sz="4000" b="1" dirty="0">
                <a:solidFill>
                  <a:srgbClr val="C00000"/>
                </a:solidFill>
              </a:rPr>
              <a:t>a vinařské oblasti v ČR (1)</a:t>
            </a:r>
            <a:endParaRPr lang="cs-CZ" sz="4000" dirty="0"/>
          </a:p>
        </p:txBody>
      </p:sp>
      <p:sp>
        <p:nvSpPr>
          <p:cNvPr id="3" name="Zástupný symbol pro obsah 2"/>
          <p:cNvSpPr>
            <a:spLocks noGrp="1"/>
          </p:cNvSpPr>
          <p:nvPr>
            <p:ph idx="1"/>
          </p:nvPr>
        </p:nvSpPr>
        <p:spPr>
          <a:xfrm>
            <a:off x="0" y="1124744"/>
            <a:ext cx="9144000" cy="5733256"/>
          </a:xfrm>
        </p:spPr>
        <p:txBody>
          <a:bodyPr>
            <a:normAutofit fontScale="85000" lnSpcReduction="20000"/>
          </a:bodyPr>
          <a:lstStyle/>
          <a:p>
            <a:pPr marL="0" indent="0">
              <a:buNone/>
            </a:pPr>
            <a:r>
              <a:rPr lang="cs-CZ" sz="2500" b="1" dirty="0">
                <a:solidFill>
                  <a:srgbClr val="C00000"/>
                </a:solidFill>
              </a:rPr>
              <a:t>Vinohradnictví</a:t>
            </a:r>
            <a:r>
              <a:rPr lang="cs-CZ" sz="2500" dirty="0"/>
              <a:t> zahrnuje zakládání, údržbu vinice a všechny práce spojené s vinicí. </a:t>
            </a:r>
          </a:p>
          <a:p>
            <a:pPr marL="0" indent="0">
              <a:buNone/>
            </a:pPr>
            <a:r>
              <a:rPr lang="cs-CZ" sz="2500" b="1" dirty="0">
                <a:solidFill>
                  <a:srgbClr val="C00000"/>
                </a:solidFill>
              </a:rPr>
              <a:t>Vinice</a:t>
            </a:r>
            <a:r>
              <a:rPr lang="cs-CZ" sz="2500" dirty="0"/>
              <a:t> je pozemek osázený keři vinné révy o výměře min. 1000 m². </a:t>
            </a:r>
          </a:p>
          <a:p>
            <a:pPr marL="0" indent="0">
              <a:buNone/>
            </a:pPr>
            <a:endParaRPr lang="cs-CZ" sz="2500" dirty="0"/>
          </a:p>
          <a:p>
            <a:pPr marL="0" indent="0">
              <a:buNone/>
            </a:pPr>
            <a:r>
              <a:rPr lang="cs-CZ" sz="2500" b="1" dirty="0"/>
              <a:t>V Česku </a:t>
            </a:r>
            <a:r>
              <a:rPr lang="cs-CZ" sz="2500" dirty="0"/>
              <a:t>se každá vinice musí přihlásit k registraci u:</a:t>
            </a:r>
          </a:p>
          <a:p>
            <a:pPr marL="0" indent="0" algn="ctr">
              <a:buNone/>
            </a:pPr>
            <a:r>
              <a:rPr lang="cs-CZ" sz="2500" u="sng" dirty="0"/>
              <a:t>Ústředního a kontrolního zkušebního ústavu zemědělského se sídlem v Brně. </a:t>
            </a:r>
          </a:p>
          <a:p>
            <a:pPr marL="0" indent="0">
              <a:buNone/>
            </a:pPr>
            <a:endParaRPr lang="cs-CZ" sz="2500" u="sng" dirty="0"/>
          </a:p>
          <a:p>
            <a:pPr marL="0" indent="0">
              <a:buNone/>
            </a:pPr>
            <a:r>
              <a:rPr lang="cs-CZ" sz="2500" b="1" dirty="0">
                <a:solidFill>
                  <a:srgbClr val="C00000"/>
                </a:solidFill>
              </a:rPr>
              <a:t>Réva vinná</a:t>
            </a:r>
            <a:r>
              <a:rPr lang="cs-CZ" sz="2500" dirty="0"/>
              <a:t> (</a:t>
            </a:r>
            <a:r>
              <a:rPr lang="cs-CZ" sz="2500" dirty="0" err="1"/>
              <a:t>Vitis</a:t>
            </a:r>
            <a:r>
              <a:rPr lang="cs-CZ" sz="2500" dirty="0"/>
              <a:t> </a:t>
            </a:r>
            <a:r>
              <a:rPr lang="cs-CZ" sz="2500" dirty="0" err="1"/>
              <a:t>vinifera</a:t>
            </a:r>
            <a:r>
              <a:rPr lang="cs-CZ" sz="2500" dirty="0"/>
              <a:t>) </a:t>
            </a:r>
          </a:p>
          <a:p>
            <a:r>
              <a:rPr lang="cs-CZ" sz="2500" dirty="0"/>
              <a:t>je rostlina z čeledi révovitých (označuje se též jako evropská réva nebo jako ušlechtilá réva)</a:t>
            </a:r>
          </a:p>
          <a:p>
            <a:r>
              <a:rPr lang="cs-CZ" sz="2500" dirty="0"/>
              <a:t>její plody (bobule) se používají k přímé konzumaci, k sušení a kandování             a především jako surovina pro výrobu vína a dalších nápojů. </a:t>
            </a:r>
          </a:p>
          <a:p>
            <a:pPr marL="0" indent="0">
              <a:buNone/>
            </a:pPr>
            <a:endParaRPr lang="cs-CZ" sz="2500" dirty="0"/>
          </a:p>
          <a:p>
            <a:pPr marL="0" indent="0">
              <a:buNone/>
            </a:pPr>
            <a:r>
              <a:rPr lang="cs-CZ" sz="2500" b="1" dirty="0">
                <a:solidFill>
                  <a:srgbClr val="C00000"/>
                </a:solidFill>
              </a:rPr>
              <a:t>Vinařství</a:t>
            </a:r>
            <a:r>
              <a:rPr lang="cs-CZ" sz="2500" dirty="0"/>
              <a:t> je zemědělské odvětví, které se zabývá </a:t>
            </a:r>
            <a:r>
              <a:rPr lang="cs-CZ" sz="2500" b="1" dirty="0"/>
              <a:t>pěstováním a zkoumáním </a:t>
            </a:r>
          </a:p>
          <a:p>
            <a:pPr marL="0" indent="0">
              <a:buNone/>
            </a:pPr>
            <a:r>
              <a:rPr lang="cs-CZ" sz="2500" dirty="0"/>
              <a:t>                 </a:t>
            </a:r>
            <a:r>
              <a:rPr lang="cs-CZ" sz="2500" b="1" dirty="0"/>
              <a:t>révy vinné</a:t>
            </a:r>
            <a:r>
              <a:rPr lang="cs-CZ" sz="2500" dirty="0"/>
              <a:t>. Mezi povinnosti vinaře patří zúrodňování vinice, zavlažování, </a:t>
            </a:r>
          </a:p>
          <a:p>
            <a:pPr marL="0" indent="0">
              <a:buNone/>
            </a:pPr>
            <a:r>
              <a:rPr lang="cs-CZ" sz="2500" dirty="0"/>
              <a:t>                 monitorování a odstraňování škůdců, sledování růstu rostlin, rozhodnutí </a:t>
            </a:r>
          </a:p>
          <a:p>
            <a:pPr marL="0" indent="0">
              <a:buNone/>
            </a:pPr>
            <a:r>
              <a:rPr lang="cs-CZ" sz="2500" dirty="0"/>
              <a:t>                 kdy sklízet úrodu a řez vinné révy během zimních měsíců. </a:t>
            </a:r>
          </a:p>
          <a:p>
            <a:pPr marL="0" indent="0">
              <a:buNone/>
            </a:pPr>
            <a:endParaRPr lang="cs-CZ" sz="2500" b="1" dirty="0">
              <a:solidFill>
                <a:srgbClr val="C00000"/>
              </a:solidFill>
            </a:endParaRPr>
          </a:p>
          <a:p>
            <a:pPr marL="0" indent="0" algn="ctr">
              <a:buNone/>
            </a:pPr>
            <a:r>
              <a:rPr lang="cs-CZ" sz="2500" b="1" dirty="0">
                <a:solidFill>
                  <a:srgbClr val="C00000"/>
                </a:solidFill>
              </a:rPr>
              <a:t>Enologie</a:t>
            </a:r>
            <a:r>
              <a:rPr lang="cs-CZ" sz="2500" dirty="0"/>
              <a:t> je věda, která se vínem a vinařstvím zabývá.</a:t>
            </a:r>
          </a:p>
          <a:p>
            <a:pPr marL="0" indent="0">
              <a:buNone/>
            </a:pPr>
            <a:endParaRPr lang="cs-CZ" sz="2500" dirty="0"/>
          </a:p>
          <a:p>
            <a:pPr marL="0" indent="0">
              <a:buNone/>
            </a:pPr>
            <a:endParaRPr lang="cs-CZ" sz="2500" dirty="0"/>
          </a:p>
        </p:txBody>
      </p:sp>
    </p:spTree>
    <p:extLst>
      <p:ext uri="{BB962C8B-B14F-4D97-AF65-F5344CB8AC3E}">
        <p14:creationId xmlns:p14="http://schemas.microsoft.com/office/powerpoint/2010/main" val="29792514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0"/>
            <a:ext cx="8928992" cy="188640"/>
          </a:xfrm>
        </p:spPr>
        <p:txBody>
          <a:bodyPr>
            <a:normAutofit fontScale="90000"/>
          </a:bodyPr>
          <a:lstStyle/>
          <a:p>
            <a:endParaRPr lang="cs-CZ"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65812" y="620688"/>
            <a:ext cx="3528392" cy="2291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429000"/>
            <a:ext cx="4176464"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620688"/>
            <a:ext cx="4176464"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3429000"/>
            <a:ext cx="3672408"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54965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052736"/>
          </a:xfrm>
        </p:spPr>
        <p:txBody>
          <a:bodyPr>
            <a:noAutofit/>
          </a:bodyPr>
          <a:lstStyle/>
          <a:p>
            <a:r>
              <a:rPr lang="cs-CZ" sz="4000" b="1" dirty="0">
                <a:solidFill>
                  <a:srgbClr val="C00000"/>
                </a:solidFill>
              </a:rPr>
              <a:t>1. Základy vinohradnictví </a:t>
            </a:r>
            <a:br>
              <a:rPr lang="cs-CZ" sz="4000" b="1" dirty="0">
                <a:solidFill>
                  <a:srgbClr val="C00000"/>
                </a:solidFill>
              </a:rPr>
            </a:br>
            <a:r>
              <a:rPr lang="cs-CZ" sz="4000" b="1" dirty="0">
                <a:solidFill>
                  <a:srgbClr val="C00000"/>
                </a:solidFill>
              </a:rPr>
              <a:t>a vinařské oblasti v ČR (2)</a:t>
            </a:r>
          </a:p>
        </p:txBody>
      </p:sp>
      <p:sp>
        <p:nvSpPr>
          <p:cNvPr id="3" name="Zástupný symbol pro obsah 2"/>
          <p:cNvSpPr>
            <a:spLocks noGrp="1"/>
          </p:cNvSpPr>
          <p:nvPr>
            <p:ph idx="1"/>
          </p:nvPr>
        </p:nvSpPr>
        <p:spPr>
          <a:xfrm>
            <a:off x="0" y="1124744"/>
            <a:ext cx="9144000" cy="5733256"/>
          </a:xfrm>
        </p:spPr>
        <p:txBody>
          <a:bodyPr>
            <a:normAutofit fontScale="77500" lnSpcReduction="20000"/>
          </a:bodyPr>
          <a:lstStyle/>
          <a:p>
            <a:pPr marL="0" indent="0">
              <a:buNone/>
            </a:pPr>
            <a:r>
              <a:rPr lang="cs-CZ" b="1" dirty="0">
                <a:solidFill>
                  <a:srgbClr val="C00000"/>
                </a:solidFill>
              </a:rPr>
              <a:t>Novodobá historie </a:t>
            </a:r>
          </a:p>
          <a:p>
            <a:r>
              <a:rPr lang="cs-CZ" sz="2900" dirty="0"/>
              <a:t>koncem 20. století prochází vinohradnictví velkou, hlavně organizační </a:t>
            </a:r>
            <a:r>
              <a:rPr lang="cs-CZ" sz="2900" b="1" dirty="0"/>
              <a:t>přeměnou</a:t>
            </a:r>
            <a:r>
              <a:rPr lang="cs-CZ" sz="2900" dirty="0"/>
              <a:t> (vedla ale zároveň k nárůstu prodeje kvalitních vín),</a:t>
            </a:r>
          </a:p>
          <a:p>
            <a:pPr marL="0" indent="0">
              <a:buNone/>
            </a:pPr>
            <a:endParaRPr lang="cs-CZ" sz="2900" dirty="0"/>
          </a:p>
          <a:p>
            <a:r>
              <a:rPr lang="cs-CZ" sz="2900" dirty="0"/>
              <a:t>byl vydán </a:t>
            </a:r>
            <a:r>
              <a:rPr lang="cs-CZ" sz="2900" b="1" dirty="0"/>
              <a:t>nový zákon </a:t>
            </a:r>
            <a:r>
              <a:rPr lang="cs-CZ" sz="2900" dirty="0"/>
              <a:t>o vinohradnictví a vinařství, který dal vinařům právní jistoty a stanovil vinařské tratě, které jsou státem částečně dotovány,</a:t>
            </a:r>
          </a:p>
          <a:p>
            <a:pPr marL="0" indent="0">
              <a:buNone/>
            </a:pPr>
            <a:endParaRPr lang="cs-CZ" sz="2900" dirty="0"/>
          </a:p>
          <a:p>
            <a:r>
              <a:rPr lang="cs-CZ" sz="2900" dirty="0"/>
              <a:t>nejkvalitnější vína se dnes pěstují pouze na </a:t>
            </a:r>
            <a:r>
              <a:rPr lang="cs-CZ" sz="2900" b="1" dirty="0"/>
              <a:t>zaregistrovaných vinařských tratích</a:t>
            </a:r>
            <a:r>
              <a:rPr lang="cs-CZ" sz="2900" dirty="0"/>
              <a:t>, v polohách, kde jsou dlouhodobě vhodné podmínky pro získání vysoce kvalitních hroznů, a kde je zároveň </a:t>
            </a:r>
            <a:r>
              <a:rPr lang="cs-CZ" sz="2900" b="1" dirty="0"/>
              <a:t>stanoveno, jaké odrůdy </a:t>
            </a:r>
            <a:r>
              <a:rPr lang="cs-CZ" sz="2900" dirty="0"/>
              <a:t>je zde možné pěstovat a </a:t>
            </a:r>
            <a:r>
              <a:rPr lang="cs-CZ" sz="2900" b="1" dirty="0"/>
              <a:t>maximální možné množství </a:t>
            </a:r>
            <a:r>
              <a:rPr lang="cs-CZ" sz="2900" dirty="0"/>
              <a:t>sklizených hroznů.</a:t>
            </a:r>
          </a:p>
          <a:p>
            <a:pPr marL="0" indent="0">
              <a:buNone/>
            </a:pPr>
            <a:endParaRPr lang="cs-CZ" sz="2400" dirty="0"/>
          </a:p>
          <a:p>
            <a:pPr marL="0" indent="0">
              <a:buNone/>
            </a:pPr>
            <a:r>
              <a:rPr lang="cs-CZ" b="1" dirty="0">
                <a:solidFill>
                  <a:srgbClr val="C00000"/>
                </a:solidFill>
              </a:rPr>
              <a:t>Vinařský zákon </a:t>
            </a:r>
          </a:p>
          <a:p>
            <a:pPr marL="0" indent="0">
              <a:buNone/>
            </a:pPr>
            <a:r>
              <a:rPr lang="cs-CZ" dirty="0"/>
              <a:t> </a:t>
            </a:r>
            <a:r>
              <a:rPr lang="cs-CZ" sz="2800" dirty="0"/>
              <a:t>= zkrácený název zákona č. 321/2004 Sb.,  o vinohradnictví a vinařství                 a o změně některých souvisejících zákonů (zákon o vinohradnictví a vinařství), který je základním předpisem regulujícím vinohradnictví a vinařství.</a:t>
            </a:r>
          </a:p>
          <a:p>
            <a:pPr marL="0" indent="0">
              <a:buNone/>
            </a:pPr>
            <a:endParaRPr lang="cs-CZ" dirty="0"/>
          </a:p>
          <a:p>
            <a:endParaRPr lang="cs-CZ"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6175" y="15311"/>
            <a:ext cx="1468313" cy="1469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9769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80728"/>
          </a:xfrm>
        </p:spPr>
        <p:txBody>
          <a:bodyPr>
            <a:normAutofit/>
          </a:bodyPr>
          <a:lstStyle/>
          <a:p>
            <a:r>
              <a:rPr lang="cs-CZ" b="1" dirty="0">
                <a:solidFill>
                  <a:srgbClr val="C00000"/>
                </a:solidFill>
              </a:rPr>
              <a:t>1. Základy vinohradnictví (3)</a:t>
            </a:r>
          </a:p>
        </p:txBody>
      </p:sp>
      <p:sp>
        <p:nvSpPr>
          <p:cNvPr id="3" name="Zástupný symbol pro obsah 2"/>
          <p:cNvSpPr>
            <a:spLocks noGrp="1"/>
          </p:cNvSpPr>
          <p:nvPr>
            <p:ph idx="1"/>
          </p:nvPr>
        </p:nvSpPr>
        <p:spPr>
          <a:xfrm>
            <a:off x="0" y="836712"/>
            <a:ext cx="9036496" cy="6021288"/>
          </a:xfrm>
        </p:spPr>
        <p:txBody>
          <a:bodyPr>
            <a:normAutofit fontScale="55000" lnSpcReduction="20000"/>
          </a:bodyPr>
          <a:lstStyle/>
          <a:p>
            <a:pPr marL="571500" indent="-571500">
              <a:buAutoNum type="romanUcPeriod"/>
            </a:pPr>
            <a:endParaRPr lang="cs-CZ" b="1" dirty="0">
              <a:solidFill>
                <a:srgbClr val="C00000"/>
              </a:solidFill>
            </a:endParaRPr>
          </a:p>
          <a:p>
            <a:pPr marL="571500" indent="-571500">
              <a:buAutoNum type="romanUcPeriod"/>
            </a:pPr>
            <a:r>
              <a:rPr lang="cs-CZ" b="1" dirty="0">
                <a:solidFill>
                  <a:srgbClr val="C00000"/>
                </a:solidFill>
              </a:rPr>
              <a:t>Příprava půdy  </a:t>
            </a:r>
            <a:r>
              <a:rPr lang="cs-CZ" dirty="0"/>
              <a:t>„kvalita vinic se odvíjí od kvality půdy“</a:t>
            </a:r>
          </a:p>
          <a:p>
            <a:pPr>
              <a:buFont typeface="Wingdings" panose="05000000000000000000" pitchFamily="2" charset="2"/>
              <a:buChar char="v"/>
            </a:pPr>
            <a:r>
              <a:rPr lang="cs-CZ" sz="3300" dirty="0"/>
              <a:t>upravujeme terén pozemku a to alespoň rok před vlastní výsadbou sazenic,</a:t>
            </a:r>
          </a:p>
          <a:p>
            <a:pPr>
              <a:buFont typeface="Wingdings" panose="05000000000000000000" pitchFamily="2" charset="2"/>
              <a:buChar char="v"/>
            </a:pPr>
            <a:r>
              <a:rPr lang="cs-CZ" sz="3300" dirty="0"/>
              <a:t>svažité terény terasováním, rozbor půdy dle normy, v blízkosti nutný vodní zdroj,</a:t>
            </a:r>
          </a:p>
          <a:p>
            <a:pPr>
              <a:buFont typeface="Wingdings" panose="05000000000000000000" pitchFamily="2" charset="2"/>
              <a:buChar char="v"/>
            </a:pPr>
            <a:r>
              <a:rPr lang="cs-CZ" sz="3300" dirty="0"/>
              <a:t>zásobní hnojení, v srpnu hluboké kypření 50 – 70 cm a nechat promrznout do jara.</a:t>
            </a:r>
          </a:p>
          <a:p>
            <a:pPr marL="0" indent="0">
              <a:buNone/>
            </a:pPr>
            <a:endParaRPr lang="cs-CZ" b="1" dirty="0"/>
          </a:p>
          <a:p>
            <a:pPr marL="0" indent="0">
              <a:buNone/>
            </a:pPr>
            <a:r>
              <a:rPr lang="cs-CZ" b="1" dirty="0">
                <a:solidFill>
                  <a:srgbClr val="C00000"/>
                </a:solidFill>
              </a:rPr>
              <a:t>II.</a:t>
            </a:r>
            <a:r>
              <a:rPr lang="cs-CZ" b="1" dirty="0"/>
              <a:t>       </a:t>
            </a:r>
            <a:r>
              <a:rPr lang="cs-CZ" b="1" dirty="0">
                <a:solidFill>
                  <a:srgbClr val="C00000"/>
                </a:solidFill>
              </a:rPr>
              <a:t>Výsadba vinice </a:t>
            </a:r>
          </a:p>
          <a:p>
            <a:pPr>
              <a:buFont typeface="Wingdings" panose="05000000000000000000" pitchFamily="2" charset="2"/>
              <a:buChar char="v"/>
            </a:pPr>
            <a:r>
              <a:rPr lang="cs-CZ" dirty="0"/>
              <a:t>sazenice vinné révy od českých pěstitelů nebo členských států EU (označení),</a:t>
            </a:r>
          </a:p>
          <a:p>
            <a:pPr>
              <a:buFont typeface="Wingdings" panose="05000000000000000000" pitchFamily="2" charset="2"/>
              <a:buChar char="v"/>
            </a:pPr>
            <a:r>
              <a:rPr lang="cs-CZ" dirty="0"/>
              <a:t>příprava kořenů, sázíme ručně nebo pomocí sázecích strojů tzv. </a:t>
            </a:r>
            <a:r>
              <a:rPr lang="cs-CZ" dirty="0" err="1"/>
              <a:t>hydrovrtů</a:t>
            </a:r>
            <a:r>
              <a:rPr lang="cs-CZ" dirty="0"/>
              <a:t>,</a:t>
            </a:r>
          </a:p>
          <a:p>
            <a:pPr>
              <a:buFont typeface="Wingdings" panose="05000000000000000000" pitchFamily="2" charset="2"/>
              <a:buChar char="v"/>
            </a:pPr>
            <a:r>
              <a:rPr lang="cs-CZ" dirty="0"/>
              <a:t>na roubu 2 letorosty, seřízneme na 1 až 2 očka nad roubem, v předjaří </a:t>
            </a:r>
            <a:r>
              <a:rPr lang="cs-CZ" dirty="0" err="1"/>
              <a:t>drátěnková</a:t>
            </a:r>
            <a:r>
              <a:rPr lang="cs-CZ" dirty="0"/>
              <a:t> opěra      (i pro tvarování keřů), pravidelné kypření a 2x za vegetaci přihnojení,</a:t>
            </a:r>
          </a:p>
          <a:p>
            <a:pPr>
              <a:buFont typeface="Wingdings" panose="05000000000000000000" pitchFamily="2" charset="2"/>
              <a:buChar char="v"/>
            </a:pPr>
            <a:r>
              <a:rPr lang="cs-CZ" dirty="0"/>
              <a:t>pravidelná péče a 4 rokem dosahujeme stejný základní tvar keřů.</a:t>
            </a:r>
          </a:p>
          <a:p>
            <a:pPr>
              <a:buFont typeface="Wingdings" panose="05000000000000000000" pitchFamily="2" charset="2"/>
              <a:buChar char="v"/>
            </a:pPr>
            <a:endParaRPr lang="cs-CZ" b="1" dirty="0"/>
          </a:p>
          <a:p>
            <a:pPr marL="0" indent="0">
              <a:buNone/>
            </a:pPr>
            <a:r>
              <a:rPr lang="cs-CZ" b="1" dirty="0">
                <a:solidFill>
                  <a:srgbClr val="C00000"/>
                </a:solidFill>
              </a:rPr>
              <a:t>III.      Vedení a řez révy vinné </a:t>
            </a:r>
          </a:p>
          <a:p>
            <a:pPr>
              <a:buFont typeface="Wingdings" panose="05000000000000000000" pitchFamily="2" charset="2"/>
              <a:buChar char="v"/>
            </a:pPr>
            <a:r>
              <a:rPr lang="cs-CZ" dirty="0"/>
              <a:t>měníme tvar rostliny - poměr mezi kořenovým systémem a nadzemní částí,</a:t>
            </a:r>
          </a:p>
          <a:p>
            <a:pPr>
              <a:buFont typeface="Wingdings" panose="05000000000000000000" pitchFamily="2" charset="2"/>
              <a:buChar char="v"/>
            </a:pPr>
            <a:r>
              <a:rPr lang="cs-CZ" dirty="0"/>
              <a:t>3 možné formy řezu: </a:t>
            </a:r>
          </a:p>
          <a:p>
            <a:pPr lvl="1">
              <a:buFont typeface="Wingdings" panose="05000000000000000000" pitchFamily="2" charset="2"/>
              <a:buChar char="§"/>
            </a:pPr>
            <a:r>
              <a:rPr lang="cs-CZ" sz="3200" dirty="0"/>
              <a:t>malé keře v husté výsadbě  - na 1 ha 10 000 keřů (u nás se nepoužívá),</a:t>
            </a:r>
          </a:p>
          <a:p>
            <a:pPr lvl="1">
              <a:buFont typeface="Wingdings" panose="05000000000000000000" pitchFamily="2" charset="2"/>
              <a:buChar char="§"/>
            </a:pPr>
            <a:r>
              <a:rPr lang="cs-CZ" sz="3200" u="sng" dirty="0"/>
              <a:t>velké keře v řídké výsadbě  </a:t>
            </a:r>
            <a:r>
              <a:rPr lang="cs-CZ" sz="3200" dirty="0"/>
              <a:t>- keř výška až 1 m, </a:t>
            </a:r>
            <a:r>
              <a:rPr lang="cs-CZ" sz="3200" dirty="0" err="1"/>
              <a:t>meziřadí</a:t>
            </a:r>
            <a:r>
              <a:rPr lang="cs-CZ" sz="3200" dirty="0"/>
              <a:t> šíře 3 m (rozsáhlé vinice u nás), </a:t>
            </a:r>
          </a:p>
          <a:p>
            <a:pPr lvl="1">
              <a:buFont typeface="Wingdings" panose="05000000000000000000" pitchFamily="2" charset="2"/>
              <a:buChar char="§"/>
            </a:pPr>
            <a:r>
              <a:rPr lang="cs-CZ" sz="3200" dirty="0"/>
              <a:t>středně hustý spon keřů - keř do výšky 60 cm, </a:t>
            </a:r>
            <a:r>
              <a:rPr lang="cs-CZ" sz="3200" dirty="0" err="1"/>
              <a:t>meziřadí</a:t>
            </a:r>
            <a:r>
              <a:rPr lang="cs-CZ" sz="3200" dirty="0"/>
              <a:t> šíře 2 m  (Severní Evropa).</a:t>
            </a:r>
          </a:p>
        </p:txBody>
      </p:sp>
    </p:spTree>
    <p:extLst>
      <p:ext uri="{BB962C8B-B14F-4D97-AF65-F5344CB8AC3E}">
        <p14:creationId xmlns:p14="http://schemas.microsoft.com/office/powerpoint/2010/main" val="6709235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lastní návrh">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GENARAL LAYOUTS">
  <a:themeElements>
    <a:clrScheme name="SIMPLICITY - Bright Blue">
      <a:dk1>
        <a:srgbClr val="0A091B"/>
      </a:dk1>
      <a:lt1>
        <a:srgbClr val="F2F2F5"/>
      </a:lt1>
      <a:dk2>
        <a:srgbClr val="858591"/>
      </a:dk2>
      <a:lt2>
        <a:srgbClr val="FFFFFF"/>
      </a:lt2>
      <a:accent1>
        <a:srgbClr val="00B0F0"/>
      </a:accent1>
      <a:accent2>
        <a:srgbClr val="C0C0C8"/>
      </a:accent2>
      <a:accent3>
        <a:srgbClr val="00B0F0"/>
      </a:accent3>
      <a:accent4>
        <a:srgbClr val="00B0F0"/>
      </a:accent4>
      <a:accent5>
        <a:srgbClr val="00B0F0"/>
      </a:accent5>
      <a:accent6>
        <a:srgbClr val="00B0F0"/>
      </a:accent6>
      <a:hlink>
        <a:srgbClr val="0084B4"/>
      </a:hlink>
      <a:folHlink>
        <a:srgbClr val="5CD3FF"/>
      </a:folHlink>
    </a:clrScheme>
    <a:fontScheme name="Vlastní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smtClean="0">
            <a:solidFill>
              <a:schemeClr val="bg2">
                <a:lumMod val="7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IMPLICITY - Bright Blue">
    <a:dk1>
      <a:srgbClr val="0A091B"/>
    </a:dk1>
    <a:lt1>
      <a:srgbClr val="F2F2F5"/>
    </a:lt1>
    <a:dk2>
      <a:srgbClr val="858591"/>
    </a:dk2>
    <a:lt2>
      <a:srgbClr val="FFFFFF"/>
    </a:lt2>
    <a:accent1>
      <a:srgbClr val="00B0F0"/>
    </a:accent1>
    <a:accent2>
      <a:srgbClr val="C0C0C8"/>
    </a:accent2>
    <a:accent3>
      <a:srgbClr val="00B0F0"/>
    </a:accent3>
    <a:accent4>
      <a:srgbClr val="00B0F0"/>
    </a:accent4>
    <a:accent5>
      <a:srgbClr val="00B0F0"/>
    </a:accent5>
    <a:accent6>
      <a:srgbClr val="00B0F0"/>
    </a:accent6>
    <a:hlink>
      <a:srgbClr val="0084B4"/>
    </a:hlink>
    <a:folHlink>
      <a:srgbClr val="5CD3FF"/>
    </a:folHlink>
  </a:clrScheme>
</a:themeOverride>
</file>

<file path=docProps/app.xml><?xml version="1.0" encoding="utf-8"?>
<Properties xmlns="http://schemas.openxmlformats.org/officeDocument/2006/extended-properties" xmlns:vt="http://schemas.openxmlformats.org/officeDocument/2006/docPropsVTypes">
  <TotalTime>1668</TotalTime>
  <Words>5618</Words>
  <Application>Microsoft Office PowerPoint</Application>
  <PresentationFormat>Předvádění na obrazovce (4:3)</PresentationFormat>
  <Paragraphs>587</Paragraphs>
  <Slides>58</Slides>
  <Notes>0</Notes>
  <HiddenSlides>0</HiddenSlides>
  <MMClips>0</MMClips>
  <ScaleCrop>false</ScaleCrop>
  <HeadingPairs>
    <vt:vector size="6" baseType="variant">
      <vt:variant>
        <vt:lpstr>Použitá písma</vt:lpstr>
      </vt:variant>
      <vt:variant>
        <vt:i4>4</vt:i4>
      </vt:variant>
      <vt:variant>
        <vt:lpstr>Motiv</vt:lpstr>
      </vt:variant>
      <vt:variant>
        <vt:i4>3</vt:i4>
      </vt:variant>
      <vt:variant>
        <vt:lpstr>Nadpisy snímků</vt:lpstr>
      </vt:variant>
      <vt:variant>
        <vt:i4>58</vt:i4>
      </vt:variant>
    </vt:vector>
  </HeadingPairs>
  <TitlesOfParts>
    <vt:vector size="65" baseType="lpstr">
      <vt:lpstr>Arial</vt:lpstr>
      <vt:lpstr>Calibri</vt:lpstr>
      <vt:lpstr>Roboto Condensed</vt:lpstr>
      <vt:lpstr>Wingdings</vt:lpstr>
      <vt:lpstr>Motiv systému Office</vt:lpstr>
      <vt:lpstr>Vlastní návrh</vt:lpstr>
      <vt:lpstr>GENARAL LAYOUTS</vt:lpstr>
      <vt:lpstr>Prezentace aplikace PowerPoint</vt:lpstr>
      <vt:lpstr>ZÁKLADY   SOMMELIÉRSTVÍ</vt:lpstr>
      <vt:lpstr>Kdo je „sommeliér“</vt:lpstr>
      <vt:lpstr>Prezentace aplikace PowerPoint</vt:lpstr>
      <vt:lpstr>Sommeliérův  inventář</vt:lpstr>
      <vt:lpstr>1. Základy vinohradnictví  a vinařské oblasti v ČR (1)</vt:lpstr>
      <vt:lpstr>Prezentace aplikace PowerPoint</vt:lpstr>
      <vt:lpstr>1. Základy vinohradnictví  a vinařské oblasti v ČR (2)</vt:lpstr>
      <vt:lpstr>1. Základy vinohradnictví (3)</vt:lpstr>
      <vt:lpstr>1. Základy vinohradnictví  (4)</vt:lpstr>
      <vt:lpstr> 1. Základy vinohradnictví  (5) Réva vinná – morfologický popis </vt:lpstr>
      <vt:lpstr>1. Základy vinohradnictví  (6) Réva vinná – morfologický popis</vt:lpstr>
      <vt:lpstr>1. Základy vinohradnictví  a vinařské oblasti v ČR (7)</vt:lpstr>
      <vt:lpstr>1. Základy vinohradnictví  a vinařské oblasti v ČR (8) </vt:lpstr>
      <vt:lpstr> 1. Základy vinohradnictví  a vinařské oblasti v ČR (9) </vt:lpstr>
      <vt:lpstr>  1. Základy vinohradnictví  a vinařské oblasti v ČR (10) </vt:lpstr>
      <vt:lpstr>  1. Základy vinohradnictví  a vinařské oblasti v ČR (11)  </vt:lpstr>
      <vt:lpstr> 1. Základy vinohradnictví  a vinařské oblasti v ČR (12) </vt:lpstr>
      <vt:lpstr> 1. Základy vinohradnictví  a vinařské oblasti v ČR (13) </vt:lpstr>
      <vt:lpstr> 2. Vinařský zákon a klasifikace vín (1) </vt:lpstr>
      <vt:lpstr>2. Vinařský zákon a klasifikace vín (2)</vt:lpstr>
      <vt:lpstr>2. Vinařský zákon a klasifikace vín (3)</vt:lpstr>
      <vt:lpstr>2. Vinařský zákon a klasifikace vín (4)</vt:lpstr>
      <vt:lpstr>2. Vinařský zákon a klasifikace vín (5)</vt:lpstr>
      <vt:lpstr>2. Vinařský zákon a klasifikace vín (6)</vt:lpstr>
      <vt:lpstr>2. Vinařský zákon a klasifikace vín (7)</vt:lpstr>
      <vt:lpstr>2. Vinařský zákon a klasifikace vín (8)</vt:lpstr>
      <vt:lpstr>2. Vinařský zákon a klasifikace vín (9)</vt:lpstr>
      <vt:lpstr>2. Vinařský zákon a klasifikace vín (10)</vt:lpstr>
      <vt:lpstr>2. Vinařský zákon a klasifikace vín (11)</vt:lpstr>
      <vt:lpstr>2. Vinařský zákon a klasifikace vín (12)</vt:lpstr>
      <vt:lpstr>2. Vinařský zákon a klasifikace vín (13)</vt:lpstr>
      <vt:lpstr>2. Vinařský zákon a klasifikace vín (14)</vt:lpstr>
      <vt:lpstr>3. Výroba vína a technologie        zpracování hroznů (1)</vt:lpstr>
      <vt:lpstr>3. Výroba vína a technologie           zpracování hroznů (2)</vt:lpstr>
      <vt:lpstr>3. Výroba vína a technologie zpracování hroznů (3)</vt:lpstr>
      <vt:lpstr>3. Výroba vína a technologie  zpracování hroznů (4)</vt:lpstr>
      <vt:lpstr>3. Výroba vína a technologie  zpracování hroznů (5)</vt:lpstr>
      <vt:lpstr>3. Výroba vína a technologie  zpracování hroznů (6) </vt:lpstr>
      <vt:lpstr>3. Výroba vína a technologie  zpracování hroznů (7) </vt:lpstr>
      <vt:lpstr>3. Výroba vína a technologie  zpracování hroznů (8) </vt:lpstr>
      <vt:lpstr>3. Výroba vína a technologie  zpracování hroznů (9) </vt:lpstr>
      <vt:lpstr> 4. Vinný lístek (1) </vt:lpstr>
      <vt:lpstr> 4. Vinný lístek (2) </vt:lpstr>
      <vt:lpstr> 4. Vinný lístek (3) </vt:lpstr>
      <vt:lpstr> 4. Vinný lístek (4) </vt:lpstr>
      <vt:lpstr> 5. Ošetřování a skladování vína (1) </vt:lpstr>
      <vt:lpstr>5. Ošetřování a skladování vína (2)</vt:lpstr>
      <vt:lpstr>5. Ošetřování a skladování vína (3)</vt:lpstr>
      <vt:lpstr> 5. Ošetřování a skladování vína (4) </vt:lpstr>
      <vt:lpstr>5. Ošetřování a skladování vína (5) </vt:lpstr>
      <vt:lpstr> 5. Ošetřování a skladování vína (6) </vt:lpstr>
      <vt:lpstr>5. Ošetřování a skladování vína (7) </vt:lpstr>
      <vt:lpstr>5. Ošetřování a skladování vína (8) </vt:lpstr>
      <vt:lpstr>A jsme na konci… teoretické příručky ZÁKLADY   SOMMELIÉRSTVÍ</vt:lpstr>
      <vt:lpstr>Použité literární a internetové zdroje </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ZÁKLADY SOMMELIÉRSTVÍ</dc:title>
  <dc:creator>Martina</dc:creator>
  <cp:lastModifiedBy>Eva Kejkulová</cp:lastModifiedBy>
  <cp:revision>289</cp:revision>
  <dcterms:created xsi:type="dcterms:W3CDTF">2018-07-20T06:53:41Z</dcterms:created>
  <dcterms:modified xsi:type="dcterms:W3CDTF">2020-04-04T08:25:04Z</dcterms:modified>
</cp:coreProperties>
</file>