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268" r:id="rId3"/>
    <p:sldId id="282" r:id="rId4"/>
    <p:sldId id="283" r:id="rId5"/>
    <p:sldId id="288" r:id="rId6"/>
    <p:sldId id="284" r:id="rId7"/>
    <p:sldId id="286" r:id="rId8"/>
    <p:sldId id="281" r:id="rId9"/>
    <p:sldId id="287" r:id="rId10"/>
    <p:sldId id="280" r:id="rId11"/>
    <p:sldId id="289" r:id="rId12"/>
    <p:sldId id="29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563F8-E2C6-45A4-9B94-B290D72FE531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BB1C-3817-4923-9A76-597D6EE6BA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715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564FD-24C1-4513-B4D9-A233E15B82F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517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rejci.vojtech2@ssakhk.cz" TargetMode="External"/><Relationship Id="rId2" Type="http://schemas.openxmlformats.org/officeDocument/2006/relationships/hyperlink" Target="mailto:urban.jan@ssakhk.c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D%C4%9Bjiny_%C5%BDid%C5%AF_ve_Spojen%C3%BDch_st%C3%A1tech_americk%C3%BDch" TargetMode="External"/><Relationship Id="rId2" Type="http://schemas.openxmlformats.org/officeDocument/2006/relationships/hyperlink" Target="https://cs.wikipedia.org/wiki/%C5%BDid%C3%A9_ve_V%C3%ADd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89.cz/seznam-slavnych-ceskych-zidu" TargetMode="External"/><Relationship Id="rId5" Type="http://schemas.openxmlformats.org/officeDocument/2006/relationships/hyperlink" Target="https://cs.wikipedia.org/wiki/Druh%C3%A1_alija" TargetMode="External"/><Relationship Id="rId4" Type="http://schemas.openxmlformats.org/officeDocument/2006/relationships/hyperlink" Target="https://cs.wikipedia.org/wiki/V%C3%BDvoj_%C5%BEidovsk%C3%A9_populace#Populace_v_roce_19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58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72FB0-0722-4F8E-82D5-319827F1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CB0AB6-3061-4296-BA73-772D0A674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Kontakty:</a:t>
            </a:r>
          </a:p>
          <a:p>
            <a:pPr lvl="1"/>
            <a:r>
              <a:rPr lang="cs-CZ" dirty="0"/>
              <a:t>Jan Urban:</a:t>
            </a:r>
          </a:p>
          <a:p>
            <a:pPr lvl="2"/>
            <a:r>
              <a:rPr lang="cs-CZ" dirty="0">
                <a:hlinkClick r:id="rId2"/>
              </a:rPr>
              <a:t>urban.jan@ssakhk.cz</a:t>
            </a:r>
            <a:endParaRPr lang="cs-CZ" dirty="0"/>
          </a:p>
          <a:p>
            <a:pPr lvl="1"/>
            <a:r>
              <a:rPr lang="cs-CZ" dirty="0"/>
              <a:t>Vojtěch Krejčí:</a:t>
            </a:r>
          </a:p>
          <a:p>
            <a:pPr lvl="2"/>
            <a:r>
              <a:rPr lang="cs-CZ" dirty="0">
                <a:hlinkClick r:id="rId3"/>
              </a:rPr>
              <a:t>krejci.vojtech2@ssakhk.cz</a:t>
            </a:r>
            <a:endParaRPr lang="cs-CZ" dirty="0"/>
          </a:p>
          <a:p>
            <a:pPr marL="914400" lvl="2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5295900" y="4819476"/>
            <a:ext cx="31623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r>
              <a:rPr lang="cs-CZ" sz="1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000" dirty="0">
                <a:solidFill>
                  <a:schemeClr val="tx2"/>
                </a:solidFill>
                <a:latin typeface="+mj-lt"/>
              </a:rPr>
              <a:t>modernizace </a:t>
            </a:r>
            <a:r>
              <a:rPr lang="cs-CZ" sz="1000" dirty="0">
                <a:solidFill>
                  <a:schemeClr val="tx2"/>
                </a:solidFill>
                <a:latin typeface="+mj-lt"/>
              </a:rPr>
              <a:t>odborného vzdělávání </a:t>
            </a:r>
            <a:endParaRPr lang="cs-CZ" sz="1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  <a:endParaRPr lang="cs-CZ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1" y="4533900"/>
            <a:ext cx="1000927" cy="10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17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237122" y="2857500"/>
            <a:ext cx="6745957" cy="902353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cs-CZ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234011" y="4991100"/>
            <a:ext cx="6796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Projekt Modernizace odborného vzdělávání (MOV) rozvíjí kvalitu odborného vzdělávání 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a </a:t>
            </a:r>
            <a:r>
              <a:rPr lang="cs-CZ" sz="1200" dirty="0"/>
              <a:t>podporuje uplatnitelnost absolventů na trhu práce. Je financován z Evropských strukturálních </a:t>
            </a:r>
            <a:r>
              <a:rPr lang="cs-CZ" sz="1200" dirty="0"/>
              <a:t/>
            </a:r>
            <a:br>
              <a:rPr lang="cs-CZ" sz="1200" dirty="0"/>
            </a:br>
            <a:r>
              <a:rPr lang="cs-CZ" sz="1200" dirty="0"/>
              <a:t>a </a:t>
            </a:r>
            <a:r>
              <a:rPr lang="cs-CZ" sz="1200" dirty="0"/>
              <a:t>investičních fondů a jeho realizaci zajišťuje Národní pedagogický institut České </a:t>
            </a:r>
            <a:r>
              <a:rPr lang="cs-CZ" sz="1200" dirty="0"/>
              <a:t>republiky.</a:t>
            </a:r>
            <a:endParaRPr lang="en-US" sz="1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55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97661" y="280374"/>
            <a:ext cx="8579095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9763" y="433545"/>
            <a:ext cx="8354890" cy="930447"/>
          </a:xfrm>
        </p:spPr>
        <p:txBody>
          <a:bodyPr>
            <a:normAutofit/>
          </a:bodyPr>
          <a:lstStyle/>
          <a:p>
            <a:r>
              <a:rPr lang="cs-CZ" sz="4700" dirty="0">
                <a:solidFill>
                  <a:srgbClr val="FFFFFF"/>
                </a:solidFill>
              </a:rPr>
              <a:t>Dějiny Židů do roku 1939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8208" y="1645723"/>
            <a:ext cx="6858000" cy="420001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FFC38E"/>
              </a:solidFill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672558" y="1522292"/>
            <a:ext cx="58293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del\ssak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75" y="3331043"/>
            <a:ext cx="4091938" cy="21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58720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3804" y="4031787"/>
            <a:ext cx="4091938" cy="787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3F858-DD48-461B-A9E1-E161B9520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Židé v Československu a v Rakousko-Uhersku  </a:t>
            </a: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1E2CB7-BEB4-4CC6-9B9A-9160B5F56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761613" cy="4351338"/>
          </a:xfrm>
        </p:spPr>
        <p:txBody>
          <a:bodyPr>
            <a:normAutofit/>
          </a:bodyPr>
          <a:lstStyle/>
          <a:p>
            <a:r>
              <a:rPr lang="cs-CZ" sz="2100" dirty="0"/>
              <a:t>Národnostní menšina</a:t>
            </a:r>
          </a:p>
          <a:p>
            <a:r>
              <a:rPr lang="cs-CZ" sz="2100" dirty="0"/>
              <a:t>Politickou Židovskou stranu</a:t>
            </a:r>
          </a:p>
          <a:p>
            <a:r>
              <a:rPr lang="cs-CZ" sz="2100" dirty="0"/>
              <a:t>Sionistické spolky</a:t>
            </a:r>
          </a:p>
          <a:p>
            <a:r>
              <a:rPr lang="cs-CZ" sz="2100" dirty="0"/>
              <a:t>Loajální a věrní občané</a:t>
            </a:r>
          </a:p>
          <a:p>
            <a:r>
              <a:rPr lang="cs-CZ" sz="2100" dirty="0"/>
              <a:t>Vídeň – centrum Židovské kultury</a:t>
            </a:r>
          </a:p>
          <a:p>
            <a:r>
              <a:rPr lang="cs-CZ" sz="2100" dirty="0"/>
              <a:t>Jeruzalémská synagoga – 1906 (Praha)</a:t>
            </a:r>
          </a:p>
          <a:p>
            <a:r>
              <a:rPr lang="cs-CZ" sz="2100" dirty="0"/>
              <a:t>Velká synagoga v Plzni – 1892</a:t>
            </a:r>
          </a:p>
          <a:p>
            <a:pPr marL="0" indent="0">
              <a:buNone/>
            </a:pPr>
            <a:endParaRPr lang="cs-CZ" sz="1700" dirty="0"/>
          </a:p>
          <a:p>
            <a:endParaRPr lang="cs-CZ" sz="1700" dirty="0"/>
          </a:p>
        </p:txBody>
      </p:sp>
      <p:pic>
        <p:nvPicPr>
          <p:cNvPr id="5" name="Obrázek 4" descr="Obsah obrázku osoba, exteriér, budova, stojící&#10;&#10;Popis se vygeneroval automaticky.">
            <a:extLst>
              <a:ext uri="{FF2B5EF4-FFF2-40B4-BE49-F238E27FC236}">
                <a16:creationId xmlns:a16="http://schemas.microsoft.com/office/drawing/2014/main" id="{12523193-6476-44C6-84A1-9221E57059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9" r="13633" b="1"/>
          <a:stretch/>
        </p:blipFill>
        <p:spPr>
          <a:xfrm>
            <a:off x="4753737" y="1904281"/>
            <a:ext cx="3805552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5E729-5F62-4F50-981B-576B40DEA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4939869" cy="1676603"/>
          </a:xfrm>
        </p:spPr>
        <p:txBody>
          <a:bodyPr>
            <a:normAutofit/>
          </a:bodyPr>
          <a:lstStyle/>
          <a:p>
            <a:r>
              <a:rPr lang="cs-CZ" dirty="0"/>
              <a:t>Židé v Rusku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3289F8-A157-486E-AEE2-074F0997E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438400"/>
            <a:ext cx="4939867" cy="3785419"/>
          </a:xfrm>
        </p:spPr>
        <p:txBody>
          <a:bodyPr>
            <a:normAutofit/>
          </a:bodyPr>
          <a:lstStyle/>
          <a:p>
            <a:r>
              <a:rPr lang="cs-CZ" sz="2100" dirty="0" err="1"/>
              <a:t>Židobolševismus</a:t>
            </a:r>
            <a:endParaRPr lang="cs-CZ" sz="2100" dirty="0"/>
          </a:p>
          <a:p>
            <a:r>
              <a:rPr lang="cs-CZ" sz="2100" dirty="0"/>
              <a:t>Vnitřně rozdělení </a:t>
            </a:r>
          </a:p>
          <a:p>
            <a:r>
              <a:rPr lang="cs-CZ" sz="2100" dirty="0"/>
              <a:t>Nerovnoprávnost</a:t>
            </a:r>
          </a:p>
          <a:p>
            <a:r>
              <a:rPr lang="cs-CZ" sz="2100" dirty="0"/>
              <a:t>Vládou podporovány pogromy</a:t>
            </a:r>
          </a:p>
          <a:p>
            <a:endParaRPr lang="cs-CZ" sz="2100" dirty="0"/>
          </a:p>
        </p:txBody>
      </p:sp>
      <p:pic>
        <p:nvPicPr>
          <p:cNvPr id="5" name="Obrázek 4" descr="Obsah obrázku text, kniha&#10;&#10;Popis se vygeneroval automaticky.">
            <a:extLst>
              <a:ext uri="{FF2B5EF4-FFF2-40B4-BE49-F238E27FC236}">
                <a16:creationId xmlns:a16="http://schemas.microsoft.com/office/drawing/2014/main" id="{C6AD4416-47A1-4EAF-BA98-C0A49C97C7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6" r="16669"/>
          <a:stretch/>
        </p:blipFill>
        <p:spPr>
          <a:xfrm>
            <a:off x="5667306" y="10"/>
            <a:ext cx="347669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43612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D35F1-8482-41AF-8312-8CFF8613E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4939869" cy="1676603"/>
          </a:xfrm>
        </p:spPr>
        <p:txBody>
          <a:bodyPr>
            <a:normAutofit/>
          </a:bodyPr>
          <a:lstStyle/>
          <a:p>
            <a:r>
              <a:rPr lang="cs-CZ" dirty="0"/>
              <a:t>Židé v Německu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8AC7D-A63A-4D94-8CAB-F7594CC6D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438400"/>
            <a:ext cx="4939867" cy="3785419"/>
          </a:xfrm>
        </p:spPr>
        <p:txBody>
          <a:bodyPr>
            <a:normAutofit/>
          </a:bodyPr>
          <a:lstStyle/>
          <a:p>
            <a:r>
              <a:rPr lang="cs-CZ" sz="2100" dirty="0"/>
              <a:t>Norimberské zákony – 15. září 1935</a:t>
            </a:r>
          </a:p>
          <a:p>
            <a:r>
              <a:rPr lang="cs-CZ" sz="2100" dirty="0"/>
              <a:t>Noc dlouhých nožů – </a:t>
            </a:r>
            <a:r>
              <a:rPr lang="pl-PL" sz="2100" dirty="0"/>
              <a:t>v noci z 29. na 30. června 1934</a:t>
            </a:r>
          </a:p>
          <a:p>
            <a:r>
              <a:rPr lang="cs-CZ" sz="2100" dirty="0"/>
              <a:t>Křišťálová noc – </a:t>
            </a:r>
            <a:r>
              <a:rPr lang="pl-PL" sz="2100" dirty="0"/>
              <a:t>v noci z 9.na 10. listopadu 1938</a:t>
            </a:r>
            <a:endParaRPr lang="cs-CZ" sz="2100" dirty="0"/>
          </a:p>
        </p:txBody>
      </p:sp>
      <p:pic>
        <p:nvPicPr>
          <p:cNvPr id="5" name="Obrázek 4" descr="Obsah obrázku fotka, bílá, černá, budova&#10;&#10;Popis se vygeneroval automaticky.">
            <a:extLst>
              <a:ext uri="{FF2B5EF4-FFF2-40B4-BE49-F238E27FC236}">
                <a16:creationId xmlns:a16="http://schemas.microsoft.com/office/drawing/2014/main" id="{50645CBB-A295-44DB-A00F-F33355152F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4" r="7528"/>
          <a:stretch/>
        </p:blipFill>
        <p:spPr>
          <a:xfrm>
            <a:off x="5667306" y="10"/>
            <a:ext cx="347669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2144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3F4EB-DB6F-47D8-ACA5-AB2D0A484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4939869" cy="1676603"/>
          </a:xfrm>
        </p:spPr>
        <p:txBody>
          <a:bodyPr>
            <a:normAutofit/>
          </a:bodyPr>
          <a:lstStyle/>
          <a:p>
            <a:r>
              <a:rPr lang="cs-CZ" dirty="0"/>
              <a:t>Židé v USA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76421D-CA8D-48AC-B8D6-43CB4C27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438400"/>
            <a:ext cx="4939867" cy="3785419"/>
          </a:xfrm>
        </p:spPr>
        <p:txBody>
          <a:bodyPr>
            <a:normAutofit/>
          </a:bodyPr>
          <a:lstStyle/>
          <a:p>
            <a:r>
              <a:rPr lang="cs-CZ" sz="2100"/>
              <a:t>Imigrační zákony</a:t>
            </a:r>
          </a:p>
          <a:p>
            <a:r>
              <a:rPr lang="cs-CZ" sz="2100"/>
              <a:t>Zákaz vstupu do určitých klubů, hotelů…</a:t>
            </a:r>
          </a:p>
          <a:p>
            <a:r>
              <a:rPr lang="cs-CZ" sz="2100"/>
              <a:t>Útočiště</a:t>
            </a:r>
          </a:p>
          <a:p>
            <a:r>
              <a:rPr lang="cs-CZ" sz="2100"/>
              <a:t>Oděvní průmysl</a:t>
            </a:r>
          </a:p>
          <a:p>
            <a:r>
              <a:rPr lang="cs-CZ" sz="2100"/>
              <a:t>New York</a:t>
            </a:r>
          </a:p>
          <a:p>
            <a:endParaRPr lang="cs-CZ" sz="2100"/>
          </a:p>
          <a:p>
            <a:endParaRPr lang="cs-CZ" sz="2100"/>
          </a:p>
        </p:txBody>
      </p:sp>
      <p:pic>
        <p:nvPicPr>
          <p:cNvPr id="5" name="Obrázek 4" descr="Obsah obrázku text, interiér, kniha, fotka&#10;&#10;Popis se vygeneroval automaticky.">
            <a:extLst>
              <a:ext uri="{FF2B5EF4-FFF2-40B4-BE49-F238E27FC236}">
                <a16:creationId xmlns:a16="http://schemas.microsoft.com/office/drawing/2014/main" id="{B2FA5C52-268C-4FDA-82F4-212D4FBD36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" r="13029"/>
          <a:stretch/>
        </p:blipFill>
        <p:spPr>
          <a:xfrm>
            <a:off x="5667306" y="10"/>
            <a:ext cx="347669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484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52081-751E-49BA-87C6-8F7657E79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Stěhování Židů do Palestiny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8D09B3-2C60-4D66-B16D-527E1142B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Židovské kolonizační sdružení</a:t>
            </a:r>
          </a:p>
          <a:p>
            <a:r>
              <a:rPr lang="cs-CZ" dirty="0"/>
              <a:t>Druhá </a:t>
            </a:r>
            <a:r>
              <a:rPr lang="cs-CZ" dirty="0" err="1"/>
              <a:t>alija</a:t>
            </a:r>
            <a:r>
              <a:rPr lang="cs-CZ" dirty="0"/>
              <a:t> - nejvýznamnější a nejvlivnější židovská imigrační vlna</a:t>
            </a:r>
          </a:p>
          <a:p>
            <a:r>
              <a:rPr lang="cs-CZ" dirty="0"/>
              <a:t>1904 – 1914 </a:t>
            </a:r>
          </a:p>
          <a:p>
            <a:r>
              <a:rPr lang="cs-CZ" dirty="0"/>
              <a:t>40 000 Židů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22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F30DD6C-6918-4557-B68F-D0F47C802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88640"/>
            <a:ext cx="4939867" cy="6120680"/>
          </a:xfrm>
        </p:spPr>
        <p:txBody>
          <a:bodyPr>
            <a:normAutofit/>
          </a:bodyPr>
          <a:lstStyle/>
          <a:p>
            <a:r>
              <a:rPr lang="cs-CZ" sz="2400" dirty="0"/>
              <a:t>Sigmund Freud – psycholog a zakladatel psychoanalýzy</a:t>
            </a:r>
          </a:p>
          <a:p>
            <a:r>
              <a:rPr lang="cs-CZ" sz="2400" dirty="0"/>
              <a:t>Albert Einstein – teoretický fyzik</a:t>
            </a:r>
          </a:p>
          <a:p>
            <a:r>
              <a:rPr lang="cs-CZ" sz="2400" dirty="0"/>
              <a:t>Karel Poláček - český spisovatel, humorista, novinář a filmový scenárista</a:t>
            </a:r>
          </a:p>
          <a:p>
            <a:r>
              <a:rPr lang="cs-CZ" sz="2400" dirty="0"/>
              <a:t>Franz Kafka - německy píšící spisovatel</a:t>
            </a:r>
          </a:p>
          <a:p>
            <a:r>
              <a:rPr lang="cs-CZ" sz="2400" dirty="0"/>
              <a:t>Jiří Voskovec (Jiří </a:t>
            </a:r>
            <a:r>
              <a:rPr lang="cs-CZ" sz="2400" dirty="0" err="1"/>
              <a:t>Wachsmann</a:t>
            </a:r>
            <a:r>
              <a:rPr lang="cs-CZ" sz="2400" dirty="0"/>
              <a:t>) - herec, spisovatel, dramatik a textař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100" dirty="0"/>
          </a:p>
        </p:txBody>
      </p:sp>
      <p:pic>
        <p:nvPicPr>
          <p:cNvPr id="3" name="Obrázek 2" descr="Obsah obrázku osoba, muž, zeď, interiér&#10;&#10;Popis se vygeneroval automaticky.">
            <a:extLst>
              <a:ext uri="{FF2B5EF4-FFF2-40B4-BE49-F238E27FC236}">
                <a16:creationId xmlns:a16="http://schemas.microsoft.com/office/drawing/2014/main" id="{E6FB9792-AD90-4EDF-AB5E-F2DDAB44FE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5" r="19933"/>
          <a:stretch/>
        </p:blipFill>
        <p:spPr>
          <a:xfrm>
            <a:off x="5667306" y="10"/>
            <a:ext cx="347669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4028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5A805-43BA-45C9-9B65-DA8F3F141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BA707F-6AA0-491A-B895-03A0A6940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https://cs.wikipedia.org/wiki/%C5%BDid%C3%A9_ve_V%C3%ADdni</a:t>
            </a:r>
            <a:endParaRPr lang="cs-CZ" sz="2000" dirty="0"/>
          </a:p>
          <a:p>
            <a:r>
              <a:rPr lang="cs-CZ" sz="2000" dirty="0">
                <a:hlinkClick r:id="rId3"/>
              </a:rPr>
              <a:t>https://cs.wikipedia.org/wiki/D%C4%9Bjiny_%C5%BDid%C5%AF_ve_Spojen%C3%BDch_st%C3%A1tech_americk%C3%BDch</a:t>
            </a:r>
            <a:endParaRPr lang="cs-CZ" sz="2000" dirty="0"/>
          </a:p>
          <a:p>
            <a:r>
              <a:rPr lang="cs-CZ" sz="2000" dirty="0">
                <a:hlinkClick r:id="rId4"/>
              </a:rPr>
              <a:t>https://cs.wikipedia.org/wiki/V%C3%BDvoj_%C5%BEidovsk%C3%A9_populace#Populace_v_roce_1900</a:t>
            </a:r>
            <a:endParaRPr lang="cs-CZ" sz="2000" dirty="0"/>
          </a:p>
          <a:p>
            <a:r>
              <a:rPr lang="cs-CZ" sz="2000" dirty="0">
                <a:hlinkClick r:id="rId5"/>
              </a:rPr>
              <a:t>https://cs.wikipedia.org/wiki/Druh%C3%A1_alija</a:t>
            </a:r>
            <a:endParaRPr lang="cs-CZ" sz="2000" dirty="0"/>
          </a:p>
          <a:p>
            <a:r>
              <a:rPr lang="cs-CZ" sz="2000" dirty="0">
                <a:hlinkClick r:id="rId6"/>
              </a:rPr>
              <a:t>https://www.cd89.cz/seznam-slavnych-ceskych-zidu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0703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166</Words>
  <Application>Microsoft Office PowerPoint</Application>
  <PresentationFormat>Předvádění na obrazovce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Prezentace aplikace PowerPoint</vt:lpstr>
      <vt:lpstr>Dějiny Židů do roku 1939</vt:lpstr>
      <vt:lpstr>Židé v Československu a v Rakousko-Uhersku  </vt:lpstr>
      <vt:lpstr>Židé v Rusku</vt:lpstr>
      <vt:lpstr>Židé v Německu</vt:lpstr>
      <vt:lpstr>Židé v USA</vt:lpstr>
      <vt:lpstr>Stěhování Židů do Palestiny</vt:lpstr>
      <vt:lpstr>Prezentace aplikace PowerPoint</vt:lpstr>
      <vt:lpstr>Zdroje</vt:lpstr>
      <vt:lpstr>DĚKUJEME ZA POZORNOST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Židů do roku 1939</dc:title>
  <dc:creator>Jan Urban</dc:creator>
  <cp:lastModifiedBy>Eva Kejkulová</cp:lastModifiedBy>
  <cp:revision>5</cp:revision>
  <dcterms:created xsi:type="dcterms:W3CDTF">2018-12-16T19:44:31Z</dcterms:created>
  <dcterms:modified xsi:type="dcterms:W3CDTF">2020-03-23T08:45:29Z</dcterms:modified>
</cp:coreProperties>
</file>