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70" r:id="rId3"/>
    <p:sldId id="256" r:id="rId4"/>
    <p:sldId id="257" r:id="rId5"/>
    <p:sldId id="258" r:id="rId6"/>
    <p:sldId id="264" r:id="rId7"/>
    <p:sldId id="266" r:id="rId8"/>
    <p:sldId id="265" r:id="rId9"/>
    <p:sldId id="268" r:id="rId10"/>
    <p:sldId id="269" r:id="rId11"/>
    <p:sldId id="263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6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46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729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7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Bzrztv" TargetMode="External"/><Relationship Id="rId2" Type="http://schemas.openxmlformats.org/officeDocument/2006/relationships/hyperlink" Target="https://www.vakprerov.cz/kvalita-pitne-vody/tvrdost-pitne-vod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Tvrdost_vody" TargetMode="External"/><Relationship Id="rId4" Type="http://schemas.openxmlformats.org/officeDocument/2006/relationships/hyperlink" Target="http://www.vodarenska.cz/cs/zakaznici/tvrdost-vod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8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6D6D3-E7F0-43E2-A959-5790B891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1" y="798973"/>
            <a:ext cx="4053813" cy="2247117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D79A60-059C-4CF0-BE56-5618FAECA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901" y="3205491"/>
            <a:ext cx="4053813" cy="2248181"/>
          </a:xfrm>
        </p:spPr>
        <p:txBody>
          <a:bodyPr/>
          <a:lstStyle/>
          <a:p>
            <a:r>
              <a:rPr lang="cs-CZ" dirty="0"/>
              <a:t>Jan </a:t>
            </a:r>
            <a:r>
              <a:rPr lang="cs-CZ" dirty="0" err="1"/>
              <a:t>Kuchár</a:t>
            </a:r>
            <a:r>
              <a:rPr lang="cs-CZ" dirty="0"/>
              <a:t>, David Dyntar, Michaela Tomanová</a:t>
            </a:r>
          </a:p>
          <a:p>
            <a:r>
              <a:rPr lang="cs-CZ" dirty="0"/>
              <a:t>13.2.2019</a:t>
            </a:r>
          </a:p>
        </p:txBody>
      </p:sp>
      <p:pic>
        <p:nvPicPr>
          <p:cNvPr id="2050" name="Picture 2" descr="VÃ½sledek obrÃ¡zku pro voda">
            <a:extLst>
              <a:ext uri="{FF2B5EF4-FFF2-40B4-BE49-F238E27FC236}">
                <a16:creationId xmlns:a16="http://schemas.microsoft.com/office/drawing/2014/main" id="{3FA5CB56-08EF-4879-836E-F7CA5DD06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53" y="1738001"/>
            <a:ext cx="4681880" cy="2616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5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44999-0E00-4D2C-9ED6-95748854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6CEF5-A088-4FF6-B807-74D25702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https://www.vakprerov.cz/kvalita-pitne-vody/tvrdost-pitne-vody.html</a:t>
            </a:r>
            <a:endParaRPr lang="cs-CZ" dirty="0"/>
          </a:p>
          <a:p>
            <a:r>
              <a:rPr lang="cs-CZ" dirty="0">
                <a:hlinkClick r:id="rId3"/>
              </a:rPr>
              <a:t>https://bit.ly/2Bzrztv</a:t>
            </a:r>
            <a:endParaRPr lang="cs-CZ" dirty="0"/>
          </a:p>
          <a:p>
            <a:r>
              <a:rPr lang="cs-CZ" dirty="0">
                <a:hlinkClick r:id="rId4"/>
              </a:rPr>
              <a:t>http://www.vodarenska.cz/cs/zakaznici/tvrdost-vody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https://cs.wikipedia.org/wiki/Tvrdost_vody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4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1200" y="5282968"/>
            <a:ext cx="421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446"/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7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6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2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B71E9-EDCE-44C9-9EAE-111881A1B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Tvrdost  vody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E433FB-5B5E-4758-984E-5D8D6F02F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/>
          <a:lstStyle/>
          <a:p>
            <a:r>
              <a:rPr lang="cs-CZ" dirty="0"/>
              <a:t>Jan </a:t>
            </a:r>
            <a:r>
              <a:rPr lang="cs-CZ" dirty="0" err="1"/>
              <a:t>kuchár</a:t>
            </a:r>
            <a:r>
              <a:rPr lang="cs-CZ" dirty="0"/>
              <a:t>, </a:t>
            </a:r>
            <a:r>
              <a:rPr lang="cs-CZ" dirty="0" err="1"/>
              <a:t>david</a:t>
            </a:r>
            <a:r>
              <a:rPr lang="cs-CZ" dirty="0"/>
              <a:t> </a:t>
            </a:r>
            <a:r>
              <a:rPr lang="cs-CZ" dirty="0" err="1"/>
              <a:t>dyntar</a:t>
            </a:r>
            <a:r>
              <a:rPr lang="cs-CZ" dirty="0"/>
              <a:t>, </a:t>
            </a:r>
            <a:r>
              <a:rPr lang="cs-CZ" dirty="0" err="1"/>
              <a:t>michaela</a:t>
            </a:r>
            <a:r>
              <a:rPr lang="cs-CZ" dirty="0"/>
              <a:t> </a:t>
            </a:r>
            <a:r>
              <a:rPr lang="cs-CZ" dirty="0" err="1"/>
              <a:t>tomanová</a:t>
            </a:r>
            <a:endParaRPr lang="cs-CZ" dirty="0"/>
          </a:p>
          <a:p>
            <a:r>
              <a:rPr lang="cs-CZ" dirty="0"/>
              <a:t>13.2.2019</a:t>
            </a:r>
          </a:p>
        </p:txBody>
      </p:sp>
    </p:spTree>
    <p:extLst>
      <p:ext uri="{BB962C8B-B14F-4D97-AF65-F5344CB8AC3E}">
        <p14:creationId xmlns:p14="http://schemas.microsoft.com/office/powerpoint/2010/main" val="6057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b/Hard_water_and_drop.jpg/220px-Hard_water_and_drop.jpg">
            <a:extLst>
              <a:ext uri="{FF2B5EF4-FFF2-40B4-BE49-F238E27FC236}">
                <a16:creationId xmlns:a16="http://schemas.microsoft.com/office/drawing/2014/main" id="{24AD09DE-3AC0-4961-815C-5C5E7F55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18" y="666313"/>
            <a:ext cx="2848586" cy="3664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0DB2804-C9E3-4A4F-A63E-5126ADE14150}"/>
              </a:ext>
            </a:extLst>
          </p:cNvPr>
          <p:cNvSpPr/>
          <p:nvPr/>
        </p:nvSpPr>
        <p:spPr>
          <a:xfrm>
            <a:off x="593696" y="1548947"/>
            <a:ext cx="7647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Tvrdost vody</a:t>
            </a:r>
            <a:r>
              <a:rPr lang="cs-CZ" sz="2000" dirty="0">
                <a:latin typeface="Arial" panose="020B0604020202020204" pitchFamily="34" charset="0"/>
              </a:rPr>
              <a:t> je vlastnost, která vyjadřuje obsah rozpuštěných nerostů (nejčastěji </a:t>
            </a:r>
            <a:r>
              <a:rPr lang="cs-CZ" sz="2000" b="1" dirty="0">
                <a:latin typeface="Arial" panose="020B0604020202020204" pitchFamily="34" charset="0"/>
              </a:rPr>
              <a:t>oxidu vápenatého </a:t>
            </a:r>
            <a:r>
              <a:rPr lang="cs-CZ" sz="2000" dirty="0">
                <a:latin typeface="Arial" panose="020B0604020202020204" pitchFamily="34" charset="0"/>
              </a:rPr>
              <a:t>(CaO) a </a:t>
            </a:r>
            <a:r>
              <a:rPr lang="cs-CZ" sz="2000" b="1" dirty="0">
                <a:latin typeface="Arial" panose="020B0604020202020204" pitchFamily="34" charset="0"/>
              </a:rPr>
              <a:t>oxidu hořečnatého</a:t>
            </a:r>
            <a:r>
              <a:rPr lang="cs-CZ" sz="2000" dirty="0">
                <a:latin typeface="Arial" panose="020B0604020202020204" pitchFamily="34" charset="0"/>
              </a:rPr>
              <a:t> (MgO)) ve vodě. </a:t>
            </a:r>
          </a:p>
          <a:p>
            <a:endParaRPr lang="cs-CZ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Tvrdost vody má význam pro její využití jako </a:t>
            </a:r>
            <a:r>
              <a:rPr lang="cs-CZ" sz="2000" b="1" dirty="0">
                <a:latin typeface="Arial" panose="020B0604020202020204" pitchFamily="34" charset="0"/>
              </a:rPr>
              <a:t>pitné</a:t>
            </a:r>
            <a:r>
              <a:rPr lang="cs-CZ" sz="2000" dirty="0">
                <a:latin typeface="Arial" panose="020B0604020202020204" pitchFamily="34" charset="0"/>
              </a:rPr>
              <a:t> i </a:t>
            </a:r>
            <a:r>
              <a:rPr lang="cs-CZ" sz="2000" b="1" dirty="0">
                <a:latin typeface="Arial" panose="020B0604020202020204" pitchFamily="34" charset="0"/>
              </a:rPr>
              <a:t>užitkové vody</a:t>
            </a:r>
            <a:r>
              <a:rPr lang="cs-CZ" sz="2000" dirty="0">
                <a:latin typeface="Arial" panose="020B0604020202020204" pitchFamily="34" charset="0"/>
              </a:rPr>
              <a:t>. </a:t>
            </a:r>
            <a:br>
              <a:rPr lang="cs-CZ" sz="2000" dirty="0"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Je zdrojem tvorby vodního i kotelního kamene a </a:t>
            </a:r>
            <a:r>
              <a:rPr lang="cs-CZ" sz="2000" dirty="0" smtClean="0">
                <a:latin typeface="Arial" panose="020B0604020202020204" pitchFamily="34" charset="0"/>
              </a:rPr>
              <a:t>ovlivňuje</a:t>
            </a:r>
            <a:br>
              <a:rPr lang="cs-CZ" sz="2000" dirty="0" smtClean="0">
                <a:latin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</a:rPr>
              <a:t>i </a:t>
            </a:r>
            <a:r>
              <a:rPr lang="cs-CZ" sz="2000" b="1" dirty="0">
                <a:latin typeface="Arial" panose="020B0604020202020204" pitchFamily="34" charset="0"/>
              </a:rPr>
              <a:t>chuťové</a:t>
            </a:r>
            <a:r>
              <a:rPr lang="cs-CZ" sz="2000" dirty="0">
                <a:latin typeface="Arial" panose="020B0604020202020204" pitchFamily="34" charset="0"/>
              </a:rPr>
              <a:t> vlastnosti vody. Může být trvalá a přechodná.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7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760D0B2-2E88-415A-BB60-862B051BE64A}"/>
              </a:ext>
            </a:extLst>
          </p:cNvPr>
          <p:cNvSpPr/>
          <p:nvPr/>
        </p:nvSpPr>
        <p:spPr>
          <a:xfrm>
            <a:off x="866860" y="1423437"/>
            <a:ext cx="65252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Trvalá obsahuje </a:t>
            </a:r>
            <a:r>
              <a:rPr lang="cs-CZ" sz="2000" dirty="0" smtClean="0">
                <a:latin typeface="Arial" panose="020B0604020202020204" pitchFamily="34" charset="0"/>
              </a:rPr>
              <a:t>rozpuštěné chloridy, sírany, dusičnany a křemičitany</a:t>
            </a:r>
            <a:r>
              <a:rPr lang="cs-CZ" sz="2000" dirty="0"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Přechodná obsahuje rozpuštěný Ca(HCO</a:t>
            </a:r>
            <a:r>
              <a:rPr lang="cs-CZ" sz="2000" baseline="-25000" dirty="0">
                <a:latin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</a:rPr>
              <a:t> (hydrogenuhličitan vápenatý).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Po jeho vysrážení vzniká CaCO</a:t>
            </a:r>
            <a:r>
              <a:rPr lang="cs-CZ" sz="2000" baseline="-25000" dirty="0">
                <a:latin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</a:rPr>
              <a:t> (</a:t>
            </a:r>
            <a:r>
              <a:rPr lang="cs-CZ" sz="2000" dirty="0" smtClean="0">
                <a:latin typeface="Arial" panose="020B0604020202020204" pitchFamily="34" charset="0"/>
              </a:rPr>
              <a:t>uhličitan vápenatý</a:t>
            </a:r>
            <a:r>
              <a:rPr lang="cs-CZ" sz="2000" dirty="0">
                <a:latin typeface="Arial" panose="020B0604020202020204" pitchFamily="34" charset="0"/>
              </a:rPr>
              <a:t>), což je vodní kámen.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Přechodnou tvrdost vody lze, na rozdíl od tvrdosti trvalé, odstranit varem.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 descr="VÃ½sledek obrÃ¡zku pro voda">
            <a:extLst>
              <a:ext uri="{FF2B5EF4-FFF2-40B4-BE49-F238E27FC236}">
                <a16:creationId xmlns:a16="http://schemas.microsoft.com/office/drawing/2014/main" id="{C1187062-A9BC-462A-A0E5-C522E77D8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8"/>
          <a:stretch/>
        </p:blipFill>
        <p:spPr bwMode="auto">
          <a:xfrm>
            <a:off x="7497136" y="1047400"/>
            <a:ext cx="4364897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2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AC12C-6263-43AF-B031-A4DF4DF3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66738"/>
            <a:ext cx="9603275" cy="587016"/>
          </a:xfrm>
        </p:spPr>
        <p:txBody>
          <a:bodyPr/>
          <a:lstStyle/>
          <a:p>
            <a:r>
              <a:rPr lang="cs-CZ" dirty="0"/>
              <a:t>Měření tvrdosti vody</a:t>
            </a:r>
          </a:p>
        </p:txBody>
      </p:sp>
      <p:pic>
        <p:nvPicPr>
          <p:cNvPr id="4098" name="Picture 2" descr="VÃ½sledek obrÃ¡zku pro tvrdost vody">
            <a:extLst>
              <a:ext uri="{FF2B5EF4-FFF2-40B4-BE49-F238E27FC236}">
                <a16:creationId xmlns:a16="http://schemas.microsoft.com/office/drawing/2014/main" id="{C1ED31D3-377B-4A26-B687-8AE99FF7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65" y="4681713"/>
            <a:ext cx="4381850" cy="131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69A8D14-4112-4D44-8898-70055DDFBBAB}"/>
              </a:ext>
            </a:extLst>
          </p:cNvPr>
          <p:cNvSpPr/>
          <p:nvPr/>
        </p:nvSpPr>
        <p:spPr>
          <a:xfrm>
            <a:off x="741028" y="2115448"/>
            <a:ext cx="63728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V českých zemích se tvrdost vody měřila v tzv. </a:t>
            </a:r>
            <a:r>
              <a:rPr lang="cs-CZ" sz="2000" b="1" dirty="0">
                <a:latin typeface="Arial" panose="020B0604020202020204" pitchFamily="34" charset="0"/>
              </a:rPr>
              <a:t>německých stupních</a:t>
            </a:r>
            <a:r>
              <a:rPr lang="cs-CZ" sz="2000" dirty="0">
                <a:latin typeface="Arial" panose="020B0604020202020204" pitchFamily="34" charset="0"/>
              </a:rPr>
              <a:t>, kde jeden stupeň odpovídá </a:t>
            </a:r>
            <a:r>
              <a:rPr lang="cs-CZ" sz="2000" b="1" dirty="0">
                <a:latin typeface="Arial" panose="020B0604020202020204" pitchFamily="34" charset="0"/>
              </a:rPr>
              <a:t>10 mg CaO/litr</a:t>
            </a:r>
            <a:r>
              <a:rPr lang="cs-CZ" sz="2000" dirty="0">
                <a:latin typeface="Arial" panose="020B0604020202020204" pitchFamily="34" charset="0"/>
              </a:rPr>
              <a:t> nebo </a:t>
            </a:r>
            <a:r>
              <a:rPr lang="cs-CZ" sz="2000" b="1" dirty="0">
                <a:latin typeface="Arial" panose="020B0604020202020204" pitchFamily="34" charset="0"/>
              </a:rPr>
              <a:t>7,2 mg MgO/litr.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Podle současných norem se vyjadřuje jako suma </a:t>
            </a:r>
            <a:r>
              <a:rPr lang="cs-CZ" sz="2000" b="1" dirty="0">
                <a:latin typeface="Arial" panose="020B0604020202020204" pitchFamily="34" charset="0"/>
              </a:rPr>
              <a:t>vápníku</a:t>
            </a:r>
            <a:r>
              <a:rPr lang="cs-CZ" sz="2000" dirty="0">
                <a:latin typeface="Arial" panose="020B0604020202020204" pitchFamily="34" charset="0"/>
              </a:rPr>
              <a:t> a </a:t>
            </a:r>
            <a:r>
              <a:rPr lang="cs-CZ" sz="2000" b="1" dirty="0">
                <a:latin typeface="Arial" panose="020B0604020202020204" pitchFamily="34" charset="0"/>
              </a:rPr>
              <a:t>hořčíku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</a:rPr>
              <a:t>v </a:t>
            </a:r>
            <a:r>
              <a:rPr lang="cs-CZ" sz="2000" b="1" dirty="0" err="1">
                <a:latin typeface="Arial" panose="020B0604020202020204" pitchFamily="34" charset="0"/>
              </a:rPr>
              <a:t>mmol</a:t>
            </a:r>
            <a:r>
              <a:rPr lang="cs-CZ" sz="2000" b="1" dirty="0">
                <a:latin typeface="Arial" panose="020B0604020202020204" pitchFamily="34" charset="0"/>
              </a:rPr>
              <a:t>/l</a:t>
            </a:r>
            <a:r>
              <a:rPr lang="cs-CZ" sz="2000" dirty="0">
                <a:latin typeface="Arial" panose="020B0604020202020204" pitchFamily="34" charset="0"/>
              </a:rPr>
              <a:t>. Tato norma však byla zavedena poměrně nedávno.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1 </a:t>
            </a:r>
            <a:r>
              <a:rPr lang="cs-CZ" sz="2000" b="1" dirty="0" err="1">
                <a:latin typeface="Arial" panose="020B0604020202020204" pitchFamily="34" charset="0"/>
              </a:rPr>
              <a:t>mmol</a:t>
            </a:r>
            <a:r>
              <a:rPr lang="cs-CZ" sz="2000" b="1" dirty="0">
                <a:latin typeface="Arial" panose="020B0604020202020204" pitchFamily="34" charset="0"/>
              </a:rPr>
              <a:t>/l </a:t>
            </a:r>
            <a:r>
              <a:rPr lang="cs-CZ" sz="2000" dirty="0">
                <a:latin typeface="Arial" panose="020B0604020202020204" pitchFamily="34" charset="0"/>
              </a:rPr>
              <a:t>odpovídá </a:t>
            </a:r>
            <a:r>
              <a:rPr lang="cs-CZ" sz="2000" b="1" dirty="0">
                <a:latin typeface="Arial" panose="020B0604020202020204" pitchFamily="34" charset="0"/>
              </a:rPr>
              <a:t>5,61 německého stupně</a:t>
            </a:r>
            <a:r>
              <a:rPr lang="cs-CZ" sz="2000" dirty="0">
                <a:latin typeface="Arial" panose="020B0604020202020204" pitchFamily="34" charset="0"/>
              </a:rPr>
              <a:t>. Voda s tvrdostí do 0,7 </a:t>
            </a:r>
            <a:r>
              <a:rPr lang="cs-CZ" sz="2000" dirty="0" err="1">
                <a:latin typeface="Arial" panose="020B0604020202020204" pitchFamily="34" charset="0"/>
              </a:rPr>
              <a:t>mmol</a:t>
            </a:r>
            <a:r>
              <a:rPr lang="cs-CZ" sz="2000" dirty="0">
                <a:latin typeface="Arial" panose="020B0604020202020204" pitchFamily="34" charset="0"/>
              </a:rPr>
              <a:t>/l se považuje za velmi měkkou, nad 3,75 </a:t>
            </a:r>
            <a:r>
              <a:rPr lang="cs-CZ" sz="2000" dirty="0" err="1">
                <a:latin typeface="Arial" panose="020B0604020202020204" pitchFamily="34" charset="0"/>
              </a:rPr>
              <a:t>mmol</a:t>
            </a:r>
            <a:r>
              <a:rPr lang="cs-CZ" sz="2000" dirty="0">
                <a:latin typeface="Arial" panose="020B0604020202020204" pitchFamily="34" charset="0"/>
              </a:rPr>
              <a:t>/l za velmi tvrdou.</a:t>
            </a: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11305F-0A16-4FFB-AA40-C2EA99CE7BED}"/>
              </a:ext>
            </a:extLst>
          </p:cNvPr>
          <p:cNvSpPr/>
          <p:nvPr/>
        </p:nvSpPr>
        <p:spPr>
          <a:xfrm>
            <a:off x="8811303" y="1991621"/>
            <a:ext cx="2553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CaO - oxid vápenatý</a:t>
            </a:r>
          </a:p>
          <a:p>
            <a:r>
              <a:rPr lang="cs-CZ" sz="2000" dirty="0"/>
              <a:t>MgO - oxid hořečnatý</a:t>
            </a:r>
          </a:p>
          <a:p>
            <a:r>
              <a:rPr lang="cs-CZ" sz="2000" dirty="0" err="1"/>
              <a:t>mmo</a:t>
            </a:r>
            <a:r>
              <a:rPr lang="cs-CZ" sz="2000" dirty="0"/>
              <a:t>/l – </a:t>
            </a:r>
            <a:r>
              <a:rPr lang="cs-CZ" sz="2000" dirty="0" err="1"/>
              <a:t>milimol</a:t>
            </a:r>
            <a:r>
              <a:rPr lang="cs-CZ" sz="2000" dirty="0"/>
              <a:t> na litr</a:t>
            </a:r>
          </a:p>
        </p:txBody>
      </p:sp>
    </p:spTree>
    <p:extLst>
      <p:ext uri="{BB962C8B-B14F-4D97-AF65-F5344CB8AC3E}">
        <p14:creationId xmlns:p14="http://schemas.microsoft.com/office/powerpoint/2010/main" val="594052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9518C-8420-48D4-85CE-E77C86AD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25461"/>
            <a:ext cx="9603275" cy="528293"/>
          </a:xfrm>
        </p:spPr>
        <p:txBody>
          <a:bodyPr>
            <a:normAutofit fontScale="90000"/>
          </a:bodyPr>
          <a:lstStyle/>
          <a:p>
            <a:r>
              <a:rPr lang="cs-CZ" dirty="0"/>
              <a:t>Nevýhody příliš tvrdé vody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A67F11C-772F-4A5F-8AAD-B0F03BC27508}"/>
              </a:ext>
            </a:extLst>
          </p:cNvPr>
          <p:cNvSpPr/>
          <p:nvPr/>
        </p:nvSpPr>
        <p:spPr>
          <a:xfrm>
            <a:off x="470065" y="1913949"/>
            <a:ext cx="80081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Vyšší tvrdost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 zhoršovat vlastnosti vody (např. tvorba povlaku na hladině čaje - lze odstranit přidáním několika kapek citrónové šťávy nebo přidáním špetky kyseliny citronové.</a:t>
            </a:r>
          </a:p>
          <a:p>
            <a:pPr fontAlgn="base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Podle některých údajů se s tvrdostí vody zvyšuje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doba vaření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zeleniny a masa.</a:t>
            </a:r>
          </a:p>
          <a:p>
            <a:pPr fontAlgn="base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Velmi tvrdá voda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má pro některé lidi nepříjemnou chuť. Záleží však i na přítomnosti dalších iontů. Příliš měkká 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voda (mýdlová chuť).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Tvrdá voda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snižuje životnost potrubí a rozpustnost mýdla a pracích prášků a zvyšuje jejich spotřebu.</a:t>
            </a:r>
          </a:p>
          <a:p>
            <a:pPr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cs-CZ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cs-CZ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ouvisejÃ­cÃ­ obrÃ¡zek">
            <a:extLst>
              <a:ext uri="{FF2B5EF4-FFF2-40B4-BE49-F238E27FC236}">
                <a16:creationId xmlns:a16="http://schemas.microsoft.com/office/drawing/2014/main" id="{F45F91E9-108B-40EC-BE22-0D05A645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74" y="2194089"/>
            <a:ext cx="3707050" cy="246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A1F4AC-6FCE-43E8-B5B4-159BE2C08884}"/>
              </a:ext>
            </a:extLst>
          </p:cNvPr>
          <p:cNvSpPr txBox="1"/>
          <p:nvPr/>
        </p:nvSpPr>
        <p:spPr>
          <a:xfrm>
            <a:off x="8161974" y="4663911"/>
            <a:ext cx="426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Destrukce topné spirály tvrdou vodou.</a:t>
            </a:r>
          </a:p>
        </p:txBody>
      </p:sp>
    </p:spTree>
    <p:extLst>
      <p:ext uri="{BB962C8B-B14F-4D97-AF65-F5344CB8AC3E}">
        <p14:creationId xmlns:p14="http://schemas.microsoft.com/office/powerpoint/2010/main" val="58774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E3443-34B1-40D7-A221-406A5A7D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42239"/>
            <a:ext cx="9603275" cy="511515"/>
          </a:xfrm>
        </p:spPr>
        <p:txBody>
          <a:bodyPr>
            <a:normAutofit fontScale="90000"/>
          </a:bodyPr>
          <a:lstStyle/>
          <a:p>
            <a:r>
              <a:rPr lang="cs-CZ" dirty="0"/>
              <a:t>Tvrdost vody u nás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0A8C36A-292F-4A39-83ED-250C6B3449B8}"/>
              </a:ext>
            </a:extLst>
          </p:cNvPr>
          <p:cNvSpPr txBox="1"/>
          <p:nvPr/>
        </p:nvSpPr>
        <p:spPr>
          <a:xfrm>
            <a:off x="780459" y="2265028"/>
            <a:ext cx="9603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Třebíči je průměrná tvrdost vody podle Vodárenské akciové společnosti 1,71 </a:t>
            </a:r>
            <a:r>
              <a:rPr lang="cs-CZ" dirty="0" err="1"/>
              <a:t>mmo</a:t>
            </a:r>
            <a:r>
              <a:rPr lang="cs-CZ" dirty="0"/>
              <a:t>/l. Hodnoty se liší podle dodavatele.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Občané Třebíče jež mají vodu z Heraltic mají tvrdost vody kolem 1,3 </a:t>
            </a:r>
            <a:r>
              <a:rPr lang="cs-CZ" dirty="0" err="1"/>
              <a:t>mmo</a:t>
            </a:r>
            <a:r>
              <a:rPr lang="cs-CZ" dirty="0"/>
              <a:t>/l.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zajímavost lidem z Nové Vsi je podle Vodárenské společnosti dováděna voda o tvrdosti až 5,2 </a:t>
            </a:r>
            <a:r>
              <a:rPr lang="cs-CZ" dirty="0" err="1"/>
              <a:t>mmo</a:t>
            </a:r>
            <a:r>
              <a:rPr lang="cs-CZ" dirty="0"/>
              <a:t>/l. Tato voda patří mezi velmi tvrdou.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ED28D1-8B94-4A72-8F65-22A7183ADB8F}"/>
              </a:ext>
            </a:extLst>
          </p:cNvPr>
          <p:cNvSpPr txBox="1"/>
          <p:nvPr/>
        </p:nvSpPr>
        <p:spPr>
          <a:xfrm>
            <a:off x="7466201" y="4296353"/>
            <a:ext cx="4513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Stupnice tvrdosti vod (přepočítána na </a:t>
            </a:r>
            <a:r>
              <a:rPr lang="cs-CZ" dirty="0" err="1"/>
              <a:t>mmo</a:t>
            </a:r>
            <a:r>
              <a:rPr lang="cs-CZ" dirty="0"/>
              <a:t>/l):</a:t>
            </a:r>
          </a:p>
          <a:p>
            <a:r>
              <a:rPr lang="cs-CZ" dirty="0"/>
              <a:t>Velmi měkká     0 – 0,7 </a:t>
            </a:r>
            <a:r>
              <a:rPr lang="cs-CZ" dirty="0" err="1"/>
              <a:t>mmo</a:t>
            </a:r>
            <a:r>
              <a:rPr lang="cs-CZ" dirty="0"/>
              <a:t>/l</a:t>
            </a:r>
          </a:p>
          <a:p>
            <a:r>
              <a:rPr lang="cs-CZ" dirty="0"/>
              <a:t>Středně tvrdá    0,7 – 1,4 </a:t>
            </a:r>
            <a:r>
              <a:rPr lang="cs-CZ" dirty="0" err="1"/>
              <a:t>mmo</a:t>
            </a:r>
            <a:r>
              <a:rPr lang="cs-CZ" dirty="0"/>
              <a:t>/l</a:t>
            </a:r>
          </a:p>
          <a:p>
            <a:r>
              <a:rPr lang="cs-CZ" dirty="0"/>
              <a:t>Tvrdá                2,1 – 3,2 </a:t>
            </a:r>
            <a:r>
              <a:rPr lang="cs-CZ" dirty="0" err="1"/>
              <a:t>mmo</a:t>
            </a:r>
            <a:r>
              <a:rPr lang="cs-CZ" dirty="0"/>
              <a:t>/l</a:t>
            </a:r>
          </a:p>
          <a:p>
            <a:r>
              <a:rPr lang="cs-CZ" dirty="0"/>
              <a:t>Značně tvrdá     3,2 – 5,3 </a:t>
            </a:r>
            <a:r>
              <a:rPr lang="cs-CZ" dirty="0" err="1"/>
              <a:t>mmo</a:t>
            </a:r>
            <a:r>
              <a:rPr lang="cs-CZ" dirty="0"/>
              <a:t>/l</a:t>
            </a:r>
          </a:p>
          <a:p>
            <a:r>
              <a:rPr lang="cs-CZ" dirty="0"/>
              <a:t>Velmi tvrdá        &gt;5,3 </a:t>
            </a:r>
            <a:r>
              <a:rPr lang="cs-CZ" dirty="0" err="1"/>
              <a:t>mmo</a:t>
            </a:r>
            <a:r>
              <a:rPr lang="cs-CZ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551326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Ã½sledek obrÃ¡zku pro tvrdost vody">
            <a:extLst>
              <a:ext uri="{FF2B5EF4-FFF2-40B4-BE49-F238E27FC236}">
                <a16:creationId xmlns:a16="http://schemas.microsoft.com/office/drawing/2014/main" id="{AD996274-9671-4D15-8717-C5B033AF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46" y="826010"/>
            <a:ext cx="7620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2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C1AE4-28D1-488C-A78D-59F96926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05017"/>
            <a:ext cx="9603275" cy="548737"/>
          </a:xfrm>
        </p:spPr>
        <p:txBody>
          <a:bodyPr>
            <a:normAutofit/>
          </a:bodyPr>
          <a:lstStyle/>
          <a:p>
            <a:r>
              <a:rPr lang="cs-CZ" dirty="0"/>
              <a:t>Naše výsledky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A85A80-1665-455A-B284-34AF9A844251}"/>
              </a:ext>
            </a:extLst>
          </p:cNvPr>
          <p:cNvSpPr txBox="1"/>
          <p:nvPr/>
        </p:nvSpPr>
        <p:spPr>
          <a:xfrm>
            <a:off x="1336169" y="2254929"/>
            <a:ext cx="1002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Měřili jsme 3 druhy vody (z potoku, ze study a kohoutková voda z Boroviny).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     </a:t>
            </a:r>
            <a:r>
              <a:rPr lang="cs-CZ" b="1" dirty="0"/>
              <a:t>-  Voda z potoku</a:t>
            </a:r>
            <a:r>
              <a:rPr lang="cs-CZ" dirty="0"/>
              <a:t>: Celková tvrdost 17,26 německého stupně = </a:t>
            </a:r>
            <a:r>
              <a:rPr lang="cs-CZ" b="1" dirty="0"/>
              <a:t>3,076 </a:t>
            </a:r>
            <a:r>
              <a:rPr lang="cs-CZ" b="1" dirty="0" err="1"/>
              <a:t>mmo</a:t>
            </a:r>
            <a:r>
              <a:rPr lang="cs-CZ" b="1" dirty="0"/>
              <a:t>/l.</a:t>
            </a:r>
          </a:p>
          <a:p>
            <a:r>
              <a:rPr lang="cs-CZ" dirty="0"/>
              <a:t>                              Stálá tvrdost 28,21 německého stupně = </a:t>
            </a:r>
            <a:r>
              <a:rPr lang="cs-CZ" b="1" dirty="0"/>
              <a:t>5,0375 </a:t>
            </a:r>
            <a:r>
              <a:rPr lang="cs-CZ" b="1" dirty="0" err="1"/>
              <a:t>mmo</a:t>
            </a:r>
            <a:r>
              <a:rPr lang="cs-CZ" b="1" dirty="0"/>
              <a:t>/l</a:t>
            </a:r>
            <a:r>
              <a:rPr lang="cs-CZ" dirty="0"/>
              <a:t>.</a:t>
            </a:r>
          </a:p>
          <a:p>
            <a:r>
              <a:rPr lang="cs-CZ" dirty="0"/>
              <a:t>     -  </a:t>
            </a:r>
            <a:r>
              <a:rPr lang="cs-CZ" b="1" dirty="0"/>
              <a:t>Studna</a:t>
            </a:r>
            <a:r>
              <a:rPr lang="cs-CZ" dirty="0"/>
              <a:t>: Celková tvrdost 27,22 německého stupně = </a:t>
            </a:r>
            <a:r>
              <a:rPr lang="cs-CZ" b="1" dirty="0"/>
              <a:t>4,852 </a:t>
            </a:r>
            <a:r>
              <a:rPr lang="cs-CZ" b="1" dirty="0" err="1"/>
              <a:t>mmo</a:t>
            </a:r>
            <a:r>
              <a:rPr lang="cs-CZ" b="1" dirty="0"/>
              <a:t>/l.</a:t>
            </a:r>
          </a:p>
          <a:p>
            <a:r>
              <a:rPr lang="cs-CZ" dirty="0"/>
              <a:t>                    Stálá tvrdost 11,64 německého stupně = </a:t>
            </a:r>
            <a:r>
              <a:rPr lang="cs-CZ" b="1" dirty="0"/>
              <a:t>2,074 </a:t>
            </a:r>
            <a:r>
              <a:rPr lang="cs-CZ" b="1" dirty="0" err="1"/>
              <a:t>mmo</a:t>
            </a:r>
            <a:r>
              <a:rPr lang="cs-CZ" b="1" dirty="0"/>
              <a:t>/l.</a:t>
            </a:r>
          </a:p>
          <a:p>
            <a:r>
              <a:rPr lang="cs-CZ" dirty="0"/>
              <a:t>     -  </a:t>
            </a:r>
            <a:r>
              <a:rPr lang="cs-CZ" b="1" dirty="0"/>
              <a:t>Borovina:</a:t>
            </a:r>
            <a:r>
              <a:rPr lang="cs-CZ" dirty="0"/>
              <a:t> Celková tvrdost 12,85 německého stupně = </a:t>
            </a:r>
            <a:r>
              <a:rPr lang="cs-CZ" b="1" dirty="0"/>
              <a:t>2,290 </a:t>
            </a:r>
            <a:r>
              <a:rPr lang="cs-CZ" b="1" dirty="0" err="1"/>
              <a:t>mmo</a:t>
            </a:r>
            <a:r>
              <a:rPr lang="cs-CZ" b="1" dirty="0"/>
              <a:t>/l.</a:t>
            </a:r>
          </a:p>
          <a:p>
            <a:r>
              <a:rPr lang="cs-CZ" dirty="0"/>
              <a:t>                       Stálá 22,95 německého stupně =</a:t>
            </a:r>
            <a:r>
              <a:rPr lang="cs-CZ" b="1" dirty="0"/>
              <a:t> 4,09 </a:t>
            </a:r>
            <a:r>
              <a:rPr lang="cs-CZ" b="1" dirty="0" err="1"/>
              <a:t>mmo</a:t>
            </a:r>
            <a:r>
              <a:rPr lang="cs-CZ" b="1" dirty="0"/>
              <a:t>/l.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DFBE55-11E5-45B6-B977-3E02D0E1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798" y="2254929"/>
            <a:ext cx="2645546" cy="198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D24CFD-A351-40E1-AF4B-F28A8D75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798" y="4234651"/>
            <a:ext cx="2580442" cy="193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</TotalTime>
  <Words>390</Words>
  <Application>Microsoft Office PowerPoint</Application>
  <PresentationFormat>Širokoúhlá obrazovka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Roboto Condensed</vt:lpstr>
      <vt:lpstr>Galerie</vt:lpstr>
      <vt:lpstr>GENARAL LAYOUTS</vt:lpstr>
      <vt:lpstr>Prezentace aplikace PowerPoint</vt:lpstr>
      <vt:lpstr>Tvrdost  vody</vt:lpstr>
      <vt:lpstr>Prezentace aplikace PowerPoint</vt:lpstr>
      <vt:lpstr>Prezentace aplikace PowerPoint</vt:lpstr>
      <vt:lpstr>Měření tvrdosti vody</vt:lpstr>
      <vt:lpstr>Nevýhody příliš tvrdé vody</vt:lpstr>
      <vt:lpstr>Tvrdost vody u nás</vt:lpstr>
      <vt:lpstr>Prezentace aplikace PowerPoint</vt:lpstr>
      <vt:lpstr>Naše výsledky</vt:lpstr>
      <vt:lpstr>Děkujeme za pozornost</vt:lpstr>
      <vt:lpstr>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Tvrdost  vody</dc:title>
  <dc:creator>Honza</dc:creator>
  <cp:lastModifiedBy>Eva Kejkulová</cp:lastModifiedBy>
  <cp:revision>22</cp:revision>
  <dcterms:created xsi:type="dcterms:W3CDTF">2019-02-13T18:04:54Z</dcterms:created>
  <dcterms:modified xsi:type="dcterms:W3CDTF">2020-03-24T10:12:22Z</dcterms:modified>
</cp:coreProperties>
</file>