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40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66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567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45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66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9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88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13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79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23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71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48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34BDA-189E-4A1C-AB54-07DC73B3BB8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831E-B95E-4B5F-800D-DE2FE3FF2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97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622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Dokončení práce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Stránky očíslovat</a:t>
            </a:r>
          </a:p>
          <a:p>
            <a:r>
              <a:rPr lang="cs-CZ" dirty="0" smtClean="0"/>
              <a:t>Vytvořit vazbu – kroužková</a:t>
            </a:r>
          </a:p>
          <a:p>
            <a:pPr marL="0" indent="0">
              <a:buNone/>
            </a:pPr>
            <a:r>
              <a:rPr lang="cs-CZ" dirty="0" smtClean="0"/>
              <a:t>                             -  sponky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- 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22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25"/>
    </mc:Choice>
    <mc:Fallback xmlns="">
      <p:transition spd="slow" advTm="1062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Termín odevzdání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února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33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4158">
        <p:cut/>
      </p:transition>
    </mc:Choice>
    <mc:Fallback xmlns="">
      <p:transition advTm="14158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Autor: PaedDr. Hana Bolechová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312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7061200" y="5282968"/>
            <a:ext cx="4216400" cy="70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</a:t>
            </a:r>
            <a:r>
              <a:rPr lang="cs-CZ" sz="1333" dirty="0">
                <a:solidFill>
                  <a:schemeClr val="tx2"/>
                </a:solidFill>
                <a:latin typeface="+mj-lt"/>
              </a:rPr>
              <a:t>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  <a:endParaRPr lang="cs-CZ" sz="1333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120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a </a:t>
            </a:r>
            <a:r>
              <a:rPr lang="cs-CZ" sz="1600" dirty="0"/>
              <a:t>podporuje uplatnitelnost absolventů na trhu práce. Je financován z Evropských strukturálních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a </a:t>
            </a:r>
            <a:r>
              <a:rPr lang="cs-CZ" sz="1600" dirty="0"/>
              <a:t>investičních fondů a jeho realizaci zajišťuje Národní pedagogický institut České </a:t>
            </a:r>
            <a:r>
              <a:rPr lang="cs-CZ" sz="1600" dirty="0"/>
              <a:t>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94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CHCI BÝT JAZYKOVĚDCEM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Zadání projektu</a:t>
            </a:r>
            <a:endParaRPr lang="cs-CZ" dirty="0"/>
          </a:p>
        </p:txBody>
      </p:sp>
      <p:pic>
        <p:nvPicPr>
          <p:cNvPr id="4" name="Zvuk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50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002">
        <p15:prstTrans prst="crush"/>
      </p:transition>
    </mc:Choice>
    <mc:Fallback xmlns="">
      <p:transition spd="slow" advTm="40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Titulní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128" y="1274323"/>
            <a:ext cx="10429672" cy="558367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Integrovaná střední škola – Centrum odborné přípravy </a:t>
            </a:r>
          </a:p>
          <a:p>
            <a:pPr marL="0" indent="0" algn="ctr">
              <a:buNone/>
            </a:pPr>
            <a:r>
              <a:rPr lang="cs-CZ" dirty="0" smtClean="0"/>
              <a:t>a Jazyková škola s právem státní jazykové zkoušky Valašské Meziříčí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Chci být jazykovědcem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</a:p>
          <a:p>
            <a:pPr marL="0" indent="0">
              <a:buNone/>
            </a:pPr>
            <a:r>
              <a:rPr lang="cs-CZ" dirty="0" smtClean="0"/>
              <a:t>          Únor 2019                                                                     Jméno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                      Třída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026" y="2599886"/>
            <a:ext cx="1673157" cy="93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91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2"/>
    </mc:Choice>
    <mc:Fallback xmlns="">
      <p:transition spd="slow" advTm="1051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65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1872"/>
            <a:ext cx="10515600" cy="4815091"/>
          </a:xfrm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cs-CZ" sz="1600" b="1" dirty="0" smtClean="0"/>
              <a:t>Základní jazykovědná terminologie</a:t>
            </a:r>
          </a:p>
          <a:p>
            <a:pPr marL="0" indent="0">
              <a:buNone/>
            </a:pPr>
            <a:r>
              <a:rPr lang="cs-CZ" sz="1600" dirty="0" smtClean="0"/>
              <a:t>I. 1   Co je jazykověda                                                                          </a:t>
            </a:r>
            <a:r>
              <a:rPr lang="cs-CZ" sz="1600" b="1" dirty="0" smtClean="0"/>
              <a:t>IV.</a:t>
            </a:r>
            <a:r>
              <a:rPr lang="cs-CZ" sz="1600" dirty="0" smtClean="0"/>
              <a:t>     </a:t>
            </a:r>
            <a:r>
              <a:rPr lang="cs-CZ" sz="1600" b="1" dirty="0" smtClean="0"/>
              <a:t>Encyklopedické heslo</a:t>
            </a:r>
          </a:p>
          <a:p>
            <a:pPr marL="0" indent="0">
              <a:buNone/>
            </a:pPr>
            <a:r>
              <a:rPr lang="cs-CZ" sz="1600" dirty="0" smtClean="0"/>
              <a:t>I. 2   Kdo je jazykovědec                                                                      IV. 1  Druhy encyklopedií</a:t>
            </a:r>
          </a:p>
          <a:p>
            <a:pPr marL="0" indent="0">
              <a:buNone/>
            </a:pPr>
            <a:r>
              <a:rPr lang="cs-CZ" sz="1600" dirty="0" smtClean="0"/>
              <a:t>I. 3   Co je bohemistika                                                                        IV. 2  Charakteristika encyklopedie</a:t>
            </a:r>
          </a:p>
          <a:p>
            <a:pPr marL="0" indent="0">
              <a:buNone/>
            </a:pPr>
            <a:r>
              <a:rPr lang="cs-CZ" sz="1600" dirty="0" smtClean="0"/>
              <a:t>I. 4   Kdo je bohemista                                                                         IV. 3  Rozbor encyklopedického hesla</a:t>
            </a:r>
          </a:p>
          <a:p>
            <a:pPr marL="400050" indent="-400050">
              <a:buAutoNum type="romanUcPeriod" startAt="2"/>
            </a:pPr>
            <a:r>
              <a:rPr lang="cs-CZ" sz="1600" b="1" dirty="0" smtClean="0"/>
              <a:t>Vývoj jazykovědné literatury   </a:t>
            </a:r>
            <a:r>
              <a:rPr lang="cs-CZ" sz="1600" dirty="0" smtClean="0"/>
              <a:t>                                                  V.      </a:t>
            </a:r>
            <a:r>
              <a:rPr lang="cs-CZ" sz="1600" b="1" dirty="0" smtClean="0"/>
              <a:t>Použitá literatura a zdroje</a:t>
            </a:r>
          </a:p>
          <a:p>
            <a:pPr marL="0" indent="0">
              <a:buNone/>
            </a:pPr>
            <a:r>
              <a:rPr lang="cs-CZ" sz="1600" dirty="0" smtClean="0"/>
              <a:t>II. 1   do konce 18. století</a:t>
            </a:r>
          </a:p>
          <a:p>
            <a:pPr marL="0" indent="0">
              <a:buNone/>
            </a:pPr>
            <a:r>
              <a:rPr lang="cs-CZ" sz="1600" dirty="0" smtClean="0"/>
              <a:t>II. 2   v 19. století</a:t>
            </a:r>
          </a:p>
          <a:p>
            <a:pPr marL="0" indent="0">
              <a:buNone/>
            </a:pPr>
            <a:r>
              <a:rPr lang="cs-CZ" sz="1600" dirty="0" smtClean="0"/>
              <a:t>II. 3   ve 20. století</a:t>
            </a:r>
          </a:p>
          <a:p>
            <a:pPr marL="0" indent="0">
              <a:buNone/>
            </a:pPr>
            <a:r>
              <a:rPr lang="cs-CZ" sz="1600" dirty="0" smtClean="0"/>
              <a:t>II. 4   v současnosti</a:t>
            </a:r>
          </a:p>
          <a:p>
            <a:pPr marL="400050" indent="-400050">
              <a:buAutoNum type="romanUcPeriod" startAt="3"/>
            </a:pPr>
            <a:r>
              <a:rPr lang="cs-CZ" sz="1600" b="1" dirty="0" smtClean="0"/>
              <a:t>Slovníkové heslo</a:t>
            </a:r>
          </a:p>
          <a:p>
            <a:pPr marL="0" indent="0">
              <a:buNone/>
            </a:pPr>
            <a:r>
              <a:rPr lang="cs-CZ" sz="1600" dirty="0" smtClean="0"/>
              <a:t>III. 1 Typy slovníků</a:t>
            </a:r>
            <a:endParaRPr lang="cs-CZ" sz="1600" b="1" dirty="0" smtClean="0"/>
          </a:p>
          <a:p>
            <a:pPr marL="0" indent="0">
              <a:buNone/>
            </a:pPr>
            <a:r>
              <a:rPr lang="cs-CZ" sz="1600" dirty="0" smtClean="0"/>
              <a:t>III. 2 Charakteristika slovníku</a:t>
            </a:r>
          </a:p>
          <a:p>
            <a:pPr marL="0" indent="0">
              <a:buNone/>
            </a:pPr>
            <a:r>
              <a:rPr lang="cs-CZ" sz="1600" dirty="0" smtClean="0"/>
              <a:t>III. 3 Rozbor slovníkového hesla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93612564"/>
      </p:ext>
    </p:extLst>
  </p:cSld>
  <p:clrMapOvr>
    <a:masterClrMapping/>
  </p:clrMapOvr>
  <p:transition spd="slow" advTm="11094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Základní jazykovědná terminologie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Definice základních jazykovědných pojmů: jazykověda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jazykovědec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bohemistika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bohemista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05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5"/>
    </mc:Choice>
    <mc:Fallback xmlns="">
      <p:transition spd="slow" advTm="1128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Vývoj jazykovědné literatury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Nejstarší autoři a jejich jazykovědná díla, např. Jan Hus, Jan Blahoslav,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Jan Amos Komenský …</a:t>
            </a:r>
          </a:p>
          <a:p>
            <a:r>
              <a:rPr lang="cs-CZ" dirty="0" smtClean="0"/>
              <a:t>Jazykovědci 19. století – Josef Dobrovský, Josef Jungmann …</a:t>
            </a:r>
          </a:p>
          <a:p>
            <a:r>
              <a:rPr lang="cs-CZ" dirty="0" smtClean="0"/>
              <a:t>Jazykověda ve 20. století</a:t>
            </a:r>
          </a:p>
          <a:p>
            <a:r>
              <a:rPr lang="cs-CZ" dirty="0" smtClean="0"/>
              <a:t>Současná jazykověda – nejvýznamnější jazykovědné příručky</a:t>
            </a:r>
          </a:p>
        </p:txBody>
      </p:sp>
    </p:spTree>
    <p:extLst>
      <p:ext uri="{BB962C8B-B14F-4D97-AF65-F5344CB8AC3E}">
        <p14:creationId xmlns:p14="http://schemas.microsoft.com/office/powerpoint/2010/main" val="61882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16"/>
    </mc:Choice>
    <mc:Fallback xmlns="">
      <p:transition spd="slow" advTm="1061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Slovníkové heslo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1889"/>
            <a:ext cx="10515600" cy="4351338"/>
          </a:xfrm>
        </p:spPr>
        <p:txBody>
          <a:bodyPr/>
          <a:lstStyle/>
          <a:p>
            <a:r>
              <a:rPr lang="cs-CZ" dirty="0" smtClean="0"/>
              <a:t>Typy slovníků</a:t>
            </a:r>
          </a:p>
          <a:p>
            <a:r>
              <a:rPr lang="cs-CZ" dirty="0" smtClean="0"/>
              <a:t>Charakteristika slovníku na základě vybraného díla</a:t>
            </a:r>
          </a:p>
          <a:p>
            <a:r>
              <a:rPr lang="cs-CZ" dirty="0" smtClean="0"/>
              <a:t>Rozbor slovníkového hesla – nejlépe ze svého studijního oboru – podle osnovy k ÚMZ (analýza neuměleckého textu)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56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58"/>
    </mc:Choice>
    <mc:Fallback xmlns="">
      <p:transition spd="slow" advTm="1105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Encyklopedické heslo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encyklopedických děl</a:t>
            </a:r>
          </a:p>
          <a:p>
            <a:r>
              <a:rPr lang="cs-CZ" dirty="0" smtClean="0"/>
              <a:t>Charakteristika encyklopedie na základě vybraného díla</a:t>
            </a:r>
          </a:p>
          <a:p>
            <a:r>
              <a:rPr lang="cs-CZ" dirty="0" smtClean="0"/>
              <a:t>Rozbor encyklopedického hesla – nejlépe ze svého studijního oboru – podle osnovy k ÚMZ (analýza neuměleckého textu)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47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83"/>
    </mc:Choice>
    <mc:Fallback xmlns="">
      <p:transition spd="slow" advTm="1118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Použitá literatura a zdroje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Knihy</a:t>
            </a:r>
            <a:r>
              <a:rPr lang="cs-CZ" dirty="0" smtClean="0"/>
              <a:t> – řadíme podle abecedy</a:t>
            </a:r>
          </a:p>
          <a:p>
            <a:pPr marL="0" indent="0">
              <a:buNone/>
            </a:pPr>
            <a:r>
              <a:rPr lang="cs-CZ" dirty="0" smtClean="0">
                <a:effectLst/>
                <a:latin typeface="Times New Roman" panose="02020603050405020304" pitchFamily="18" charset="0"/>
              </a:rPr>
              <a:t>PŘÍJMENÍ, Jméno. Název knihy : podnázev. Vydání. Místo vydání : Název nakladatelství, rok vydání. Počet stran. ISBN. </a:t>
            </a:r>
          </a:p>
          <a:p>
            <a:pPr marL="0" indent="0">
              <a:buNone/>
            </a:pPr>
            <a:r>
              <a:rPr lang="cs-CZ" dirty="0" smtClean="0">
                <a:effectLst/>
                <a:latin typeface="Times New Roman" panose="02020603050405020304" pitchFamily="18" charset="0"/>
              </a:rPr>
              <a:t>KOSEK, Jiří. </a:t>
            </a:r>
            <a:r>
              <a:rPr lang="cs-CZ" dirty="0" err="1" smtClean="0">
                <a:effectLst/>
                <a:latin typeface="Times New Roman" panose="02020603050405020304" pitchFamily="18" charset="0"/>
              </a:rPr>
              <a:t>Html</a:t>
            </a:r>
            <a:r>
              <a:rPr lang="cs-CZ" dirty="0" smtClean="0">
                <a:effectLst/>
                <a:latin typeface="Times New Roman" panose="02020603050405020304" pitchFamily="18" charset="0"/>
              </a:rPr>
              <a:t> - tvorba dokonalých stránek : podrobný průvodce. 1. vyd. Praha : </a:t>
            </a:r>
            <a:r>
              <a:rPr lang="cs-CZ" dirty="0" err="1" smtClean="0">
                <a:effectLst/>
                <a:latin typeface="Times New Roman" panose="02020603050405020304" pitchFamily="18" charset="0"/>
              </a:rPr>
              <a:t>Grada</a:t>
            </a:r>
            <a:r>
              <a:rPr lang="cs-CZ" dirty="0" smtClean="0">
                <a:effectLst/>
                <a:latin typeface="Times New Roman" panose="02020603050405020304" pitchFamily="18" charset="0"/>
              </a:rPr>
              <a:t>, 1998. 291 s. ISBN 80-7169-608-0. </a:t>
            </a:r>
          </a:p>
          <a:p>
            <a:r>
              <a:rPr lang="cs-CZ" b="1" dirty="0" smtClean="0"/>
              <a:t>Elektronické zdroje</a:t>
            </a:r>
          </a:p>
          <a:p>
            <a:pPr marL="0" indent="0">
              <a:buNone/>
            </a:pPr>
            <a:r>
              <a:rPr lang="cs-CZ" dirty="0" err="1" smtClean="0"/>
              <a:t>Wikipedia</a:t>
            </a:r>
            <a:r>
              <a:rPr lang="cs-CZ" dirty="0" smtClean="0"/>
              <a:t> Citace. In: </a:t>
            </a:r>
            <a:r>
              <a:rPr lang="cs-CZ" dirty="0" err="1" smtClean="0"/>
              <a:t>Wikipedia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free </a:t>
            </a:r>
            <a:r>
              <a:rPr lang="cs-CZ" dirty="0" err="1" smtClean="0"/>
              <a:t>encyclopedia</a:t>
            </a:r>
            <a:r>
              <a:rPr lang="cs-CZ" dirty="0" smtClean="0"/>
              <a:t> [online]. St. </a:t>
            </a:r>
            <a:r>
              <a:rPr lang="cs-CZ" dirty="0" err="1" smtClean="0"/>
              <a:t>Petersburg</a:t>
            </a:r>
            <a:r>
              <a:rPr lang="cs-CZ" dirty="0" smtClean="0"/>
              <a:t> (Florida): </a:t>
            </a:r>
            <a:r>
              <a:rPr lang="cs-CZ" dirty="0" err="1" smtClean="0"/>
              <a:t>Wikipedia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11. 12. 2006, last </a:t>
            </a:r>
            <a:r>
              <a:rPr lang="cs-CZ" dirty="0" err="1" smtClean="0"/>
              <a:t>modified</a:t>
            </a:r>
            <a:r>
              <a:rPr lang="cs-CZ" dirty="0" smtClean="0"/>
              <a:t> on 25. 4. 2011 [cit. 2011-05-28]. Dostupné z</a:t>
            </a:r>
            <a:r>
              <a:rPr lang="cs-CZ" dirty="0" smtClean="0">
                <a:solidFill>
                  <a:srgbClr val="00B0F0"/>
                </a:solidFill>
              </a:rPr>
              <a:t>:http://cs.wikipedia.org/wiki/Citace</a:t>
            </a:r>
          </a:p>
          <a:p>
            <a:r>
              <a:rPr lang="cs-CZ" dirty="0" smtClean="0"/>
              <a:t>viz</a:t>
            </a:r>
            <a:r>
              <a:rPr lang="cs-CZ" dirty="0" smtClean="0">
                <a:solidFill>
                  <a:srgbClr val="00B0F0"/>
                </a:solidFill>
              </a:rPr>
              <a:t> https://www.citace.com/CSN-ISO-690.pdf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10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41"/>
    </mc:Choice>
    <mc:Fallback xmlns="">
      <p:transition spd="slow" advTm="1104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410</Words>
  <Application>Microsoft Office PowerPoint</Application>
  <PresentationFormat>Širokoúhlá obrazovka</PresentationFormat>
  <Paragraphs>67</Paragraphs>
  <Slides>14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CHCI BÝT JAZYKOVĚDCEM</vt:lpstr>
      <vt:lpstr>Titulní strana</vt:lpstr>
      <vt:lpstr>OBSAH</vt:lpstr>
      <vt:lpstr>Základní jazykovědná terminologie</vt:lpstr>
      <vt:lpstr>Vývoj jazykovědné literatury</vt:lpstr>
      <vt:lpstr>Slovníkové heslo</vt:lpstr>
      <vt:lpstr>Encyklopedické heslo</vt:lpstr>
      <vt:lpstr>Použitá literatura a zdroje </vt:lpstr>
      <vt:lpstr>Dokončení práce</vt:lpstr>
      <vt:lpstr>Termín odevzdání</vt:lpstr>
      <vt:lpstr>Autor: PaedDr. Hana Bolechová</vt:lpstr>
      <vt:lpstr>Prezentace aplikace PowerPoint</vt:lpstr>
      <vt:lpstr>Prezentace aplikace PowerPoint</vt:lpstr>
    </vt:vector>
  </TitlesOfParts>
  <Company>ISŠ - COP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CHCI BÝT JAZYKOVĚDCEM</dc:title>
  <dc:creator>Hana Bolechová</dc:creator>
  <cp:lastModifiedBy>Eva Kejkulová</cp:lastModifiedBy>
  <cp:revision>25</cp:revision>
  <dcterms:created xsi:type="dcterms:W3CDTF">2018-12-16T18:26:35Z</dcterms:created>
  <dcterms:modified xsi:type="dcterms:W3CDTF">2020-03-23T10:03:06Z</dcterms:modified>
</cp:coreProperties>
</file>