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24" r:id="rId3"/>
    <p:sldId id="25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8" r:id="rId14"/>
    <p:sldId id="273" r:id="rId15"/>
    <p:sldId id="274" r:id="rId16"/>
    <p:sldId id="275" r:id="rId17"/>
    <p:sldId id="276" r:id="rId18"/>
    <p:sldId id="280" r:id="rId19"/>
    <p:sldId id="281" r:id="rId20"/>
    <p:sldId id="282" r:id="rId21"/>
    <p:sldId id="283" r:id="rId22"/>
    <p:sldId id="284" r:id="rId23"/>
    <p:sldId id="285" r:id="rId24"/>
    <p:sldId id="277" r:id="rId25"/>
    <p:sldId id="278" r:id="rId26"/>
    <p:sldId id="286" r:id="rId27"/>
    <p:sldId id="287" r:id="rId28"/>
    <p:sldId id="651" r:id="rId29"/>
    <p:sldId id="650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6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85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8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12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1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67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6496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1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48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0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0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2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0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Praktická ukázka: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Kit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KL46Z256.</a:t>
            </a:r>
          </a:p>
          <a:p>
            <a:r>
              <a:rPr lang="cs-CZ" dirty="0"/>
              <a:t>Vývojové prostředí IAR.</a:t>
            </a:r>
          </a:p>
          <a:p>
            <a:r>
              <a:rPr lang="cs-CZ" dirty="0"/>
              <a:t>Kostra_KL46Z.</a:t>
            </a:r>
          </a:p>
        </p:txBody>
      </p:sp>
    </p:spTree>
    <p:extLst>
      <p:ext uri="{BB962C8B-B14F-4D97-AF65-F5344CB8AC3E}">
        <p14:creationId xmlns:p14="http://schemas.microsoft.com/office/powerpoint/2010/main" val="235341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Praktická ukázka: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 vybraném adresáři vytvoříme složku            s názvem projektu.</a:t>
            </a:r>
          </a:p>
          <a:p>
            <a:r>
              <a:rPr lang="cs-CZ" dirty="0"/>
              <a:t>Ze souboru Kostra_KL46Z do ní nakopírujeme adresáře IAR a </a:t>
            </a:r>
            <a:r>
              <a:rPr lang="cs-CZ" dirty="0" err="1"/>
              <a:t>src</a:t>
            </a:r>
            <a:r>
              <a:rPr lang="cs-CZ" dirty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18764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10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Druhá možnost: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 vybraného adresáře nakopírujeme složku Kostra_KL46Z .</a:t>
            </a:r>
          </a:p>
          <a:p>
            <a:r>
              <a:rPr lang="cs-CZ" dirty="0"/>
              <a:t>Název Kostra_KL46Z přejmenujeme na název našeho projektu.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18764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56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Spustíme IAR </a:t>
            </a:r>
            <a:r>
              <a:rPr lang="cs-CZ" dirty="0" err="1"/>
              <a:t>Embedded</a:t>
            </a:r>
            <a:r>
              <a:rPr lang="cs-CZ" dirty="0"/>
              <a:t> </a:t>
            </a:r>
            <a:r>
              <a:rPr lang="cs-CZ" dirty="0" err="1"/>
              <a:t>Workbench</a:t>
            </a:r>
            <a:r>
              <a:rPr lang="cs-CZ" dirty="0"/>
              <a:t>.</a:t>
            </a:r>
          </a:p>
          <a:p>
            <a:r>
              <a:rPr lang="cs-CZ" dirty="0"/>
              <a:t>Rozbalíme nabídku a v záložce Project vybereme </a:t>
            </a:r>
            <a:r>
              <a:rPr lang="cs-CZ" dirty="0" err="1"/>
              <a:t>Create</a:t>
            </a:r>
            <a:r>
              <a:rPr lang="cs-CZ" dirty="0"/>
              <a:t> New Project.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2" y="3284984"/>
            <a:ext cx="44481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37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Vybereme </a:t>
            </a:r>
            <a:r>
              <a:rPr lang="cs-CZ" dirty="0" err="1"/>
              <a:t>Empty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a odklikneme OK.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6482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4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Přejdeme do složky projektu a vytvoříme soubor .</a:t>
            </a:r>
            <a:r>
              <a:rPr lang="cs-CZ" dirty="0" err="1"/>
              <a:t>ewp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47265"/>
            <a:ext cx="3996705" cy="443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141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Ve </a:t>
            </a:r>
            <a:r>
              <a:rPr lang="cs-CZ" dirty="0" err="1"/>
              <a:t>Workspace</a:t>
            </a:r>
            <a:r>
              <a:rPr lang="cs-CZ" dirty="0"/>
              <a:t> najedeme kurzorem na název projektu, klikneme pravým tlačítkem myši a přidáme do projektu celou strukturu projektu. Složky jako Group, soubory jako </a:t>
            </a:r>
            <a:r>
              <a:rPr lang="cs-CZ" dirty="0" err="1"/>
              <a:t>Files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55060"/>
            <a:ext cx="4387230" cy="296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868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Ve </a:t>
            </a:r>
            <a:r>
              <a:rPr lang="cs-CZ" dirty="0" err="1"/>
              <a:t>Workspace</a:t>
            </a:r>
            <a:r>
              <a:rPr lang="cs-CZ" dirty="0"/>
              <a:t> najedeme kurzorem na název projektu, klikneme pravým tlačítkem myši a v </a:t>
            </a:r>
            <a:r>
              <a:rPr lang="cs-CZ" dirty="0" err="1"/>
              <a:t>Options</a:t>
            </a:r>
            <a:r>
              <a:rPr lang="cs-CZ" dirty="0"/>
              <a:t> provedeme nastavení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3528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80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Na první záložce vybereme typ </a:t>
            </a:r>
            <a:r>
              <a:rPr lang="cs-CZ" dirty="0" err="1"/>
              <a:t>mikrokontroléru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24" y="2996952"/>
            <a:ext cx="4536504" cy="361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131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Nastavíme cesty a symboly preprocesoru.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525690" cy="382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34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Mikrokontrolér</a:t>
            </a:r>
            <a:r>
              <a:rPr lang="cs-CZ" dirty="0"/>
              <a:t> KL46Z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Programování </a:t>
            </a:r>
          </a:p>
        </p:txBody>
      </p:sp>
    </p:spTree>
    <p:extLst>
      <p:ext uri="{BB962C8B-B14F-4D97-AF65-F5344CB8AC3E}">
        <p14:creationId xmlns:p14="http://schemas.microsoft.com/office/powerpoint/2010/main" val="2549345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Do linkeru nastavíme cestu k .</a:t>
            </a:r>
            <a:r>
              <a:rPr lang="cs-CZ" dirty="0" err="1"/>
              <a:t>icf</a:t>
            </a:r>
            <a:r>
              <a:rPr lang="cs-CZ" dirty="0"/>
              <a:t> souboru v našem projektu.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13840"/>
            <a:ext cx="4339850" cy="367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866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záložce </a:t>
            </a:r>
            <a:r>
              <a:rPr lang="cs-CZ" dirty="0" err="1"/>
              <a:t>debugeru</a:t>
            </a:r>
            <a:r>
              <a:rPr lang="cs-CZ" dirty="0"/>
              <a:t> vybereme Driver PE </a:t>
            </a:r>
            <a:r>
              <a:rPr lang="cs-CZ" dirty="0" err="1"/>
              <a:t>micro</a:t>
            </a:r>
            <a:r>
              <a:rPr lang="cs-CZ" dirty="0"/>
              <a:t> a povolíme natažení programu.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4279379" cy="34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25" y="3140967"/>
            <a:ext cx="4317306" cy="34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870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záložce PE </a:t>
            </a:r>
            <a:r>
              <a:rPr lang="cs-CZ" dirty="0" err="1"/>
              <a:t>micro</a:t>
            </a:r>
            <a:r>
              <a:rPr lang="cs-CZ" dirty="0"/>
              <a:t> vybereme typ a rychlost interface.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3888432" cy="311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7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Výsledek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3623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86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Voláme Make a vytvoříme soubor .</a:t>
            </a:r>
            <a:r>
              <a:rPr lang="cs-CZ" dirty="0" err="1"/>
              <a:t>eww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0"/>
            <a:ext cx="4103539" cy="4103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931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Tím se vytvořil úplný, přeložený projekt. Lze jen doporučit kontrolu.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9000"/>
            <a:ext cx="40386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25527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77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Výsledný program nahrajeme do </a:t>
            </a:r>
            <a:r>
              <a:rPr lang="cs-CZ" dirty="0" err="1"/>
              <a:t>kitu</a:t>
            </a:r>
            <a:r>
              <a:rPr lang="cs-CZ" dirty="0"/>
              <a:t> některou z možností</a:t>
            </a:r>
          </a:p>
          <a:p>
            <a:r>
              <a:rPr lang="cs-CZ" dirty="0"/>
              <a:t>Ikona </a:t>
            </a:r>
            <a:r>
              <a:rPr lang="cs-CZ" dirty="0" err="1"/>
              <a:t>Download</a:t>
            </a:r>
            <a:r>
              <a:rPr lang="cs-CZ" dirty="0"/>
              <a:t> and </a:t>
            </a:r>
            <a:r>
              <a:rPr lang="cs-CZ" dirty="0" err="1"/>
              <a:t>Debug</a:t>
            </a:r>
            <a:endParaRPr lang="cs-CZ" dirty="0"/>
          </a:p>
          <a:p>
            <a:r>
              <a:rPr lang="cs-CZ" dirty="0"/>
              <a:t>Project -&gt; </a:t>
            </a:r>
            <a:r>
              <a:rPr lang="cs-CZ" dirty="0" err="1"/>
              <a:t>Download</a:t>
            </a:r>
            <a:r>
              <a:rPr lang="cs-CZ" dirty="0"/>
              <a:t> and </a:t>
            </a:r>
            <a:r>
              <a:rPr lang="cs-CZ" dirty="0" err="1"/>
              <a:t>Debug</a:t>
            </a:r>
            <a:endParaRPr lang="cs-CZ" dirty="0"/>
          </a:p>
          <a:p>
            <a:r>
              <a:rPr lang="cs-CZ" dirty="0"/>
              <a:t>Ctrl + 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Spustí se v režimu </a:t>
            </a:r>
            <a:r>
              <a:rPr lang="cs-CZ" dirty="0" err="1"/>
              <a:t>Debug</a:t>
            </a:r>
            <a:r>
              <a:rPr lang="cs-CZ" dirty="0"/>
              <a:t>. Ten lze vypnout a tím se přejde </a:t>
            </a:r>
            <a:r>
              <a:rPr lang="cs-CZ"/>
              <a:t>do režimu </a:t>
            </a:r>
            <a:r>
              <a:rPr lang="cs-CZ" dirty="0"/>
              <a:t>Run.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923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6019800" y="4819476"/>
            <a:ext cx="285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13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Projekt Modernizace odborného vzdělávání (MOV) rozvíjí kvalitu odborného vzdělávání </a:t>
            </a:r>
            <a:br>
              <a:rPr lang="cs-CZ" sz="1200" dirty="0"/>
            </a:br>
            <a:r>
              <a:rPr lang="cs-CZ" sz="1200" dirty="0"/>
              <a:t>a podporuje uplatnitelnost absolventů na trhu práce. Je financován z Evropských strukturálních </a:t>
            </a:r>
            <a:br>
              <a:rPr lang="cs-CZ" sz="1200" dirty="0"/>
            </a:br>
            <a:r>
              <a:rPr lang="cs-CZ" sz="1200" dirty="0"/>
              <a:t>a investičních fondů a jeho realizaci zajišťuje Národní pedagogický institut České republiky.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61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Mikrokontrolér</a:t>
            </a:r>
            <a:r>
              <a:rPr lang="cs-CZ" dirty="0"/>
              <a:t> KL46Z je v principu mrtvý kus hmoty.</a:t>
            </a:r>
          </a:p>
          <a:p>
            <a:r>
              <a:rPr lang="cs-CZ" dirty="0"/>
              <a:t>Oživit ho může program.</a:t>
            </a:r>
          </a:p>
          <a:p>
            <a:r>
              <a:rPr lang="cs-CZ" dirty="0"/>
              <a:t>Tento program je třeba napsat, přeložit, nahrát do </a:t>
            </a:r>
            <a:r>
              <a:rPr lang="cs-CZ" dirty="0" err="1"/>
              <a:t>mikrokontroléru</a:t>
            </a:r>
            <a:r>
              <a:rPr lang="cs-CZ" dirty="0"/>
              <a:t> a </a:t>
            </a:r>
            <a:r>
              <a:rPr lang="cs-CZ" dirty="0" err="1"/>
              <a:t>debugovat</a:t>
            </a:r>
            <a:r>
              <a:rPr lang="cs-CZ" dirty="0"/>
              <a:t>.</a:t>
            </a:r>
          </a:p>
          <a:p>
            <a:r>
              <a:rPr lang="cs-CZ" dirty="0"/>
              <a:t>Existuje mnoho možností.</a:t>
            </a:r>
          </a:p>
          <a:p>
            <a:r>
              <a:rPr lang="cs-CZ" dirty="0"/>
              <a:t>Nejčastější je použití vývojového prostředí.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65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Vývojová prostředí jsou na různé úrovni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Profesionální (IAR, </a:t>
            </a:r>
            <a:r>
              <a:rPr lang="cs-CZ" dirty="0" err="1"/>
              <a:t>Keil</a:t>
            </a:r>
            <a:r>
              <a:rPr lang="cs-CZ" dirty="0"/>
              <a:t>, </a:t>
            </a:r>
            <a:r>
              <a:rPr lang="cs-CZ" dirty="0" err="1"/>
              <a:t>GreenHills</a:t>
            </a:r>
            <a:r>
              <a:rPr lang="cs-CZ" dirty="0"/>
              <a:t>).</a:t>
            </a:r>
          </a:p>
          <a:p>
            <a:r>
              <a:rPr lang="cs-CZ" dirty="0"/>
              <a:t>Poloprofesionální (</a:t>
            </a:r>
            <a:r>
              <a:rPr lang="cs-CZ" dirty="0" err="1"/>
              <a:t>Atollic</a:t>
            </a:r>
            <a:r>
              <a:rPr lang="cs-CZ" dirty="0"/>
              <a:t>, </a:t>
            </a:r>
            <a:r>
              <a:rPr lang="cs-CZ" dirty="0" err="1"/>
              <a:t>MikroElektronika</a:t>
            </a:r>
            <a:r>
              <a:rPr lang="cs-CZ" dirty="0"/>
              <a:t>).</a:t>
            </a:r>
          </a:p>
          <a:p>
            <a:r>
              <a:rPr lang="cs-CZ" dirty="0"/>
              <a:t>Hobby (</a:t>
            </a:r>
            <a:r>
              <a:rPr lang="cs-CZ" dirty="0" err="1"/>
              <a:t>mbed</a:t>
            </a:r>
            <a:r>
              <a:rPr lang="cs-CZ" dirty="0"/>
              <a:t>, </a:t>
            </a:r>
            <a:r>
              <a:rPr lang="cs-CZ" dirty="0" err="1"/>
              <a:t>Arduino</a:t>
            </a:r>
            <a:r>
              <a:rPr lang="cs-CZ" dirty="0"/>
              <a:t>).</a:t>
            </a:r>
          </a:p>
          <a:p>
            <a:r>
              <a:rPr lang="cs-CZ" dirty="0"/>
              <a:t>A dokonce si z dílčích komponent můžete vytvořit vlastní.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37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Vývojové prostředí IAR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Programování v jazyku C nebo assembleru.</a:t>
            </a:r>
          </a:p>
          <a:p>
            <a:r>
              <a:rPr lang="cs-CZ" dirty="0"/>
              <a:t>Široká podpora firmy NXP (hw i sw).</a:t>
            </a:r>
          </a:p>
          <a:p>
            <a:r>
              <a:rPr lang="cs-CZ" dirty="0"/>
              <a:t>V technické praxi využíváno nejčastěji.</a:t>
            </a:r>
          </a:p>
          <a:p>
            <a:r>
              <a:rPr lang="cs-CZ" dirty="0"/>
              <a:t>Kromě plné placené verze existují i neplacené.</a:t>
            </a:r>
          </a:p>
          <a:p>
            <a:r>
              <a:rPr lang="cs-CZ" dirty="0"/>
              <a:t>Neplacená verze s omezením na velikost kódu.</a:t>
            </a:r>
          </a:p>
          <a:p>
            <a:r>
              <a:rPr lang="cs-CZ" dirty="0"/>
              <a:t>Neplacená plná verze s omezením na dobu.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82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Vývojové prostředí </a:t>
            </a:r>
            <a:r>
              <a:rPr lang="cs-CZ" dirty="0" err="1"/>
              <a:t>Keil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Modulární koncepce vycházející z programování  8 bitových </a:t>
            </a:r>
            <a:r>
              <a:rPr lang="cs-CZ" dirty="0" err="1"/>
              <a:t>mikrokontrolérů</a:t>
            </a:r>
            <a:r>
              <a:rPr lang="cs-CZ" dirty="0"/>
              <a:t>.</a:t>
            </a:r>
          </a:p>
          <a:p>
            <a:r>
              <a:rPr lang="cs-CZ" dirty="0"/>
              <a:t>Programování v jazyku C nebo assembleru.</a:t>
            </a:r>
          </a:p>
          <a:p>
            <a:r>
              <a:rPr lang="cs-CZ" dirty="0"/>
              <a:t>V technické praxi využíváno často.</a:t>
            </a:r>
          </a:p>
          <a:p>
            <a:r>
              <a:rPr lang="cs-CZ" dirty="0"/>
              <a:t>Kromě plné placené verze existuje i neplacená.</a:t>
            </a:r>
          </a:p>
          <a:p>
            <a:r>
              <a:rPr lang="cs-CZ" dirty="0"/>
              <a:t>Neplacená verze s omezením na velikost kódu.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10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Vývojové prostředí </a:t>
            </a:r>
            <a:r>
              <a:rPr lang="cs-CZ" dirty="0" err="1"/>
              <a:t>GreenHills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Nejnovější typ profesionálního vývojového prostředí.</a:t>
            </a:r>
          </a:p>
          <a:p>
            <a:r>
              <a:rPr lang="cs-CZ" dirty="0"/>
              <a:t>Programování v jazyku C nebo assembleru.</a:t>
            </a:r>
          </a:p>
          <a:p>
            <a:r>
              <a:rPr lang="cs-CZ" dirty="0"/>
              <a:t>Využíváno především při požadavku MISRA.</a:t>
            </a:r>
          </a:p>
          <a:p>
            <a:r>
              <a:rPr lang="cs-CZ" dirty="0"/>
              <a:t>Pouze plná placená verze.</a:t>
            </a:r>
          </a:p>
          <a:p>
            <a:r>
              <a:rPr lang="cs-CZ" dirty="0"/>
              <a:t>Pro hobby projekty nedostupné.</a:t>
            </a:r>
          </a:p>
        </p:txBody>
      </p:sp>
    </p:spTree>
    <p:extLst>
      <p:ext uri="{BB962C8B-B14F-4D97-AF65-F5344CB8AC3E}">
        <p14:creationId xmlns:p14="http://schemas.microsoft.com/office/powerpoint/2010/main" val="102606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Podpora programování od výrobců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CMSIS – </a:t>
            </a:r>
            <a:r>
              <a:rPr lang="cs-CZ" dirty="0" err="1"/>
              <a:t>Cortex</a:t>
            </a:r>
            <a:r>
              <a:rPr lang="cs-CZ" dirty="0"/>
              <a:t> </a:t>
            </a:r>
            <a:r>
              <a:rPr lang="cs-CZ" dirty="0" err="1"/>
              <a:t>mikrokontroler</a:t>
            </a:r>
            <a:r>
              <a:rPr lang="cs-CZ" dirty="0"/>
              <a:t> standard interface software. Nelze použít s prostředím s omezenou velikostí </a:t>
            </a:r>
            <a:r>
              <a:rPr lang="cs-CZ" dirty="0" err="1"/>
              <a:t>kodu</a:t>
            </a:r>
            <a:r>
              <a:rPr lang="cs-CZ" dirty="0"/>
              <a:t>.</a:t>
            </a:r>
          </a:p>
          <a:p>
            <a:r>
              <a:rPr lang="cs-CZ" dirty="0"/>
              <a:t>Vzorové programy a knihovny. Z nich lze extrahovat univerzální kostry programu, které slouží k tvorbě vlastních programů. Použitelné i pro práci s omezeným vývojovým prostředím.</a:t>
            </a:r>
          </a:p>
        </p:txBody>
      </p:sp>
    </p:spTree>
    <p:extLst>
      <p:ext uri="{BB962C8B-B14F-4D97-AF65-F5344CB8AC3E}">
        <p14:creationId xmlns:p14="http://schemas.microsoft.com/office/powerpoint/2010/main" val="86317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 -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Hardwarová podpora od výrobců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Široká nabídka tzv. </a:t>
            </a:r>
            <a:r>
              <a:rPr lang="cs-CZ" dirty="0" err="1"/>
              <a:t>kitů</a:t>
            </a:r>
            <a:r>
              <a:rPr lang="cs-CZ" dirty="0"/>
              <a:t>.</a:t>
            </a:r>
          </a:p>
          <a:p>
            <a:r>
              <a:rPr lang="cs-CZ" dirty="0" err="1"/>
              <a:t>Kity</a:t>
            </a:r>
            <a:r>
              <a:rPr lang="cs-CZ" dirty="0"/>
              <a:t> kromě vlastního </a:t>
            </a:r>
            <a:r>
              <a:rPr lang="cs-CZ" dirty="0" err="1"/>
              <a:t>mikrokontroléru</a:t>
            </a:r>
            <a:r>
              <a:rPr lang="cs-CZ" dirty="0"/>
              <a:t> obsahují také programátor, zdroj, nějaké periferie a hlavně konektory pro připojení dalších periferií.</a:t>
            </a:r>
          </a:p>
          <a:p>
            <a:r>
              <a:rPr lang="cs-CZ" dirty="0"/>
              <a:t>Firma NXP nabízí </a:t>
            </a:r>
            <a:r>
              <a:rPr lang="cs-CZ" dirty="0" err="1"/>
              <a:t>kity</a:t>
            </a:r>
            <a:r>
              <a:rPr lang="cs-CZ" dirty="0"/>
              <a:t> řady </a:t>
            </a:r>
            <a:r>
              <a:rPr lang="cs-CZ" dirty="0" err="1"/>
              <a:t>Freedom</a:t>
            </a:r>
            <a:r>
              <a:rPr lang="cs-CZ" dirty="0"/>
              <a:t>. Základní formát těchto </a:t>
            </a:r>
            <a:r>
              <a:rPr lang="cs-CZ" dirty="0" err="1"/>
              <a:t>kitů</a:t>
            </a:r>
            <a:r>
              <a:rPr lang="cs-CZ" dirty="0"/>
              <a:t> odpovídá standardu </a:t>
            </a:r>
            <a:r>
              <a:rPr lang="cs-CZ" dirty="0" err="1"/>
              <a:t>Arduino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8167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8199</TotalTime>
  <Words>664</Words>
  <Application>Microsoft Macintosh PowerPoint</Application>
  <PresentationFormat>Předvádění na obrazovce (4:3)</PresentationFormat>
  <Paragraphs>128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Motiv systému Office</vt:lpstr>
      <vt:lpstr>GENARAL LAYOUTS</vt:lpstr>
      <vt:lpstr>Prezentace aplikace PowerPoint</vt:lpstr>
      <vt:lpstr>Mikrokontrolér KL46Z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KL46Z - programování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Mikrokontrolér KL46Z</dc:title>
  <dc:creator>user</dc:creator>
  <cp:lastModifiedBy>Luboš Tonhauser</cp:lastModifiedBy>
  <cp:revision>77</cp:revision>
  <dcterms:created xsi:type="dcterms:W3CDTF">2018-07-05T09:46:26Z</dcterms:created>
  <dcterms:modified xsi:type="dcterms:W3CDTF">2020-04-15T13:39:29Z</dcterms:modified>
</cp:coreProperties>
</file>