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1" r:id="rId3"/>
    <p:sldId id="256" r:id="rId4"/>
    <p:sldId id="257" r:id="rId5"/>
    <p:sldId id="262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0C59-FC1E-45D1-B23A-678779D95ECA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6131-72C5-411D-8453-1F4F33949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51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0C59-FC1E-45D1-B23A-678779D95ECA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6131-72C5-411D-8453-1F4F33949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91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0C59-FC1E-45D1-B23A-678779D95ECA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6131-72C5-411D-8453-1F4F33949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95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0C59-FC1E-45D1-B23A-678779D95ECA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6131-72C5-411D-8453-1F4F33949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81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0C59-FC1E-45D1-B23A-678779D95ECA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6131-72C5-411D-8453-1F4F33949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8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0C59-FC1E-45D1-B23A-678779D95ECA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6131-72C5-411D-8453-1F4F33949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79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0C59-FC1E-45D1-B23A-678779D95ECA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6131-72C5-411D-8453-1F4F33949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50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0C59-FC1E-45D1-B23A-678779D95ECA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6131-72C5-411D-8453-1F4F33949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97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0C59-FC1E-45D1-B23A-678779D95ECA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6131-72C5-411D-8453-1F4F33949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46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0C59-FC1E-45D1-B23A-678779D95ECA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6131-72C5-411D-8453-1F4F33949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70C59-FC1E-45D1-B23A-678779D95ECA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6131-72C5-411D-8453-1F4F33949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9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70C59-FC1E-45D1-B23A-678779D95ECA}" type="datetimeFigureOut">
              <a:rPr lang="cs-CZ" smtClean="0"/>
              <a:t>27.03.2020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76131-72C5-411D-8453-1F4F33949F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82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4"/>
          <p:cNvSpPr>
            <a:spLocks noGrp="1"/>
          </p:cNvSpPr>
          <p:nvPr>
            <p:ph type="ctrTitle"/>
          </p:nvPr>
        </p:nvSpPr>
        <p:spPr bwMode="auto">
          <a:xfrm>
            <a:off x="1996611" y="2793894"/>
            <a:ext cx="8279429" cy="14185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53" tIns="41476" rIns="82953" bIns="41476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cs-CZ" altLang="cs-CZ" sz="4355" dirty="0" smtClean="0"/>
              <a:t>Pasivní odpory</a:t>
            </a:r>
            <a:endParaRPr lang="cs-CZ" altLang="cs-CZ" sz="4355" dirty="0"/>
          </a:p>
        </p:txBody>
      </p:sp>
      <p:pic>
        <p:nvPicPr>
          <p:cNvPr id="4099" name="Obrázek 6" descr="C-OPVVV-MSM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10" y="544378"/>
            <a:ext cx="3266263" cy="5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11" y="5584907"/>
            <a:ext cx="6850799" cy="80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017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5739" t="21770" r="16761" b="17167"/>
          <a:stretch/>
        </p:blipFill>
        <p:spPr>
          <a:xfrm>
            <a:off x="1571220" y="632718"/>
            <a:ext cx="8332633" cy="42380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8275" t="50704" r="40739" b="32011"/>
          <a:stretch/>
        </p:blipFill>
        <p:spPr>
          <a:xfrm>
            <a:off x="1854557" y="4984125"/>
            <a:ext cx="4997003" cy="11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1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8909" t="23273" r="30282" b="9088"/>
          <a:stretch/>
        </p:blipFill>
        <p:spPr>
          <a:xfrm>
            <a:off x="1751525" y="708338"/>
            <a:ext cx="6928835" cy="518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3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120" t="23273" r="16866" b="32198"/>
          <a:stretch/>
        </p:blipFill>
        <p:spPr>
          <a:xfrm>
            <a:off x="1429554" y="772732"/>
            <a:ext cx="8627867" cy="33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9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/>
              <a:t>Odpor proti valení</a:t>
            </a:r>
            <a:endParaRPr lang="cs-CZ" sz="4800" dirty="0"/>
          </a:p>
        </p:txBody>
      </p:sp>
      <p:sp>
        <p:nvSpPr>
          <p:cNvPr id="4" name="Obdélník 3"/>
          <p:cNvSpPr/>
          <p:nvPr/>
        </p:nvSpPr>
        <p:spPr>
          <a:xfrm>
            <a:off x="1034603" y="1690688"/>
            <a:ext cx="10122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Při valení válce po podložce jde o rotační pohyb kolem </a:t>
            </a: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okamžitého pólu otáčení P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Jde-li o dokonale tuhý válec a dokonale tuhou podložku, potom okamžitý střed otáčení leží přesně na kolmici, spuštěné ze středu válce na podložku. V tomto ideálním případě nepůsobí proti pohybu žádný odpor.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6656" t="25340" r="37886" b="35204"/>
          <a:stretch/>
        </p:blipFill>
        <p:spPr>
          <a:xfrm>
            <a:off x="4134117" y="2871989"/>
            <a:ext cx="4167971" cy="36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10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9120" t="21958" r="18028" b="13034"/>
          <a:stretch/>
        </p:blipFill>
        <p:spPr>
          <a:xfrm>
            <a:off x="1416676" y="953037"/>
            <a:ext cx="9259910" cy="53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32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324" t="26280" r="16338" b="33513"/>
          <a:stretch/>
        </p:blipFill>
        <p:spPr>
          <a:xfrm>
            <a:off x="1133340" y="901521"/>
            <a:ext cx="8087933" cy="27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1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515" t="29849" r="25528" b="12282"/>
          <a:stretch/>
        </p:blipFill>
        <p:spPr>
          <a:xfrm>
            <a:off x="1120461" y="721217"/>
            <a:ext cx="8306874" cy="5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4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705" t="33983" r="31972" b="21301"/>
          <a:stretch/>
        </p:blipFill>
        <p:spPr>
          <a:xfrm>
            <a:off x="592427" y="1416675"/>
            <a:ext cx="8963697" cy="361586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85611" y="798490"/>
            <a:ext cx="566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Ramena valivého odporu pro různé matriály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59744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6" descr="C-OPVVV-MSM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69" y="2636918"/>
            <a:ext cx="8148375" cy="136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980769" y="4869152"/>
            <a:ext cx="8148375" cy="125725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Projekt Modernizace odborného vzdělávání (MOV) rozvíjí kvalitu odborného vzdělávání a podporuje uplatnitelnost absolventů na trhu práce. Je financován z Evropských strukturálních a investičních fondů a jeho realizaci zajišťuje Národní pedagogický institut České republiky.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21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/>
              <a:t>Tření a pasivní odpory</a:t>
            </a:r>
            <a:endParaRPr lang="cs-CZ" sz="4800" dirty="0"/>
          </a:p>
        </p:txBody>
      </p:sp>
      <p:sp>
        <p:nvSpPr>
          <p:cNvPr id="4" name="Obdélník 3"/>
          <p:cNvSpPr/>
          <p:nvPr/>
        </p:nvSpPr>
        <p:spPr>
          <a:xfrm>
            <a:off x="695459" y="1859134"/>
            <a:ext cx="10658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Tření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odpor působící ve stykových plochách těles, které se vůči sobě pohybují. Tření se navenek projevuje třecími silami, což vede ke vzniku tzv. </a:t>
            </a: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pasivních odporů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Velikost těchto odporů závisí na zatěžujících silách, na dokonalosti povrchu funkčních ploch, materiálu funkčních ploch a mazání. Pasivní odpory představují ztráty, které snižují účinnost strojů a zařízení, proto je snahou tyto odpory snížit na minimum. V praxi jsou však případy, kdy se tření využívá (třecí brzdy, třecí spojky, řemenové převody apod.).</a:t>
            </a:r>
          </a:p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Podle mechanismu působení rozlišujeme tření smykové, čepové, vláknové a odpor proti valení. Všechny případy s pasivními odpory se řeší metodou uvolňování využitím statických podmínek rovnováhy. Řeší se rovnováhy mezi silami zatěžujícími (vnějšími) a silami, které působí ve stykových plochách těles (třecí síly).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6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1440" y="432118"/>
            <a:ext cx="9144000" cy="1655762"/>
          </a:xfrm>
        </p:spPr>
        <p:txBody>
          <a:bodyPr>
            <a:normAutofit/>
          </a:bodyPr>
          <a:lstStyle/>
          <a:p>
            <a:r>
              <a:rPr lang="cs-CZ" sz="4800" dirty="0" smtClean="0"/>
              <a:t>Smykové tření</a:t>
            </a:r>
            <a:endParaRPr lang="cs-CZ" sz="4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6268" t="26655" r="14859" b="17355"/>
          <a:stretch/>
        </p:blipFill>
        <p:spPr>
          <a:xfrm>
            <a:off x="1361440" y="1506828"/>
            <a:ext cx="9144000" cy="417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9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4366" t="27971" r="16232" b="27125"/>
          <a:stretch/>
        </p:blipFill>
        <p:spPr>
          <a:xfrm>
            <a:off x="1257836" y="618186"/>
            <a:ext cx="9346505" cy="340002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257836" y="4520485"/>
            <a:ext cx="9531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Velikost součinitele smykového tření 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závislá na druhu materiálu, jakosti opracování a způsobu mazání třecích ploch. </a:t>
            </a: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Třecí síla F</a:t>
            </a:r>
            <a:r>
              <a:rPr lang="cs-CZ" b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působí vždy proti pohybu!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8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5528" t="22898" r="28909" b="14537"/>
          <a:stretch/>
        </p:blipFill>
        <p:spPr>
          <a:xfrm>
            <a:off x="1313645" y="321972"/>
            <a:ext cx="7379594" cy="467187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489656" y="4892623"/>
            <a:ext cx="9689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 řešení problémů se smykovým třením jsou k dispozici tři statické podmínky rovnováhy a fyzikální podmínku (Coulombův zákon), lze tedy vypočítat až čtyři neznámé. Pro naše účely postačí výpočet sil F</a:t>
            </a:r>
            <a:r>
              <a:rPr lang="cs-CZ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cs-CZ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síly F, která je potřebná pro rovnoměrný pohyb tělesa. 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0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800" dirty="0" smtClean="0"/>
              <a:t>Čepové tření</a:t>
            </a:r>
            <a:br>
              <a:rPr lang="cs-CZ" sz="4800" dirty="0" smtClean="0"/>
            </a:br>
            <a:endParaRPr lang="cs-CZ" sz="4800" dirty="0"/>
          </a:p>
        </p:txBody>
      </p:sp>
      <p:sp>
        <p:nvSpPr>
          <p:cNvPr id="4" name="Obdélník 3"/>
          <p:cNvSpPr/>
          <p:nvPr/>
        </p:nvSpPr>
        <p:spPr>
          <a:xfrm>
            <a:off x="838199" y="1229023"/>
            <a:ext cx="10392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0" i="0" u="none" strike="noStrike" baseline="0" dirty="0" smtClean="0">
                <a:latin typeface="TimesNewRoman"/>
              </a:rPr>
              <a:t>Č</a:t>
            </a:r>
            <a:r>
              <a:rPr lang="cs-CZ" b="0" i="0" u="none" strike="noStrike" baseline="0" dirty="0" smtClean="0">
                <a:latin typeface="Times New Roman" panose="02020603050405020304" pitchFamily="18" charset="0"/>
              </a:rPr>
              <a:t>ep je silou </a:t>
            </a:r>
            <a:r>
              <a:rPr lang="cs-CZ" b="1" i="0" u="none" strike="noStrike" baseline="0" dirty="0" smtClean="0">
                <a:latin typeface="Times New Roman" panose="02020603050405020304" pitchFamily="18" charset="0"/>
              </a:rPr>
              <a:t>F </a:t>
            </a:r>
            <a:r>
              <a:rPr lang="cs-CZ" b="0" i="0" u="none" strike="noStrike" baseline="0" dirty="0" smtClean="0">
                <a:latin typeface="Times New Roman" panose="02020603050405020304" pitchFamily="18" charset="0"/>
              </a:rPr>
              <a:t>tla</a:t>
            </a:r>
            <a:r>
              <a:rPr lang="cs-CZ" b="0" i="0" u="none" strike="noStrike" baseline="0" dirty="0" smtClean="0">
                <a:latin typeface="TimesNewRoman"/>
              </a:rPr>
              <a:t>č</a:t>
            </a:r>
            <a:r>
              <a:rPr lang="cs-CZ" b="0" i="0" u="none" strike="noStrike" baseline="0" dirty="0" smtClean="0">
                <a:latin typeface="Times New Roman" panose="02020603050405020304" pitchFamily="18" charset="0"/>
              </a:rPr>
              <a:t>en do pánve. Dotýká se jí v bod</a:t>
            </a:r>
            <a:r>
              <a:rPr lang="cs-CZ" b="0" i="0" u="none" strike="noStrike" baseline="0" dirty="0" smtClean="0">
                <a:latin typeface="TimesNewRoman"/>
              </a:rPr>
              <a:t>ě </a:t>
            </a:r>
            <a:r>
              <a:rPr lang="cs-CZ" b="1" i="0" u="none" strike="noStrike" baseline="0" dirty="0" smtClean="0">
                <a:latin typeface="Times New Roman" panose="02020603050405020304" pitchFamily="18" charset="0"/>
              </a:rPr>
              <a:t>A</a:t>
            </a:r>
            <a:r>
              <a:rPr lang="cs-CZ" b="0" i="0" u="none" strike="noStrike" baseline="0" dirty="0" smtClean="0">
                <a:latin typeface="Times New Roman" panose="02020603050405020304" pitchFamily="18" charset="0"/>
              </a:rPr>
              <a:t>. Ve skute</a:t>
            </a:r>
            <a:r>
              <a:rPr lang="cs-CZ" b="0" i="0" u="none" strike="noStrike" baseline="0" dirty="0" smtClean="0">
                <a:latin typeface="TimesNewRoman"/>
              </a:rPr>
              <a:t>č</a:t>
            </a:r>
            <a:r>
              <a:rPr lang="cs-CZ" b="0" i="0" u="none" strike="noStrike" baseline="0" dirty="0" smtClean="0">
                <a:latin typeface="Times New Roman" panose="02020603050405020304" pitchFamily="18" charset="0"/>
              </a:rPr>
              <a:t>nosti se jí dotýká na</a:t>
            </a:r>
          </a:p>
          <a:p>
            <a:r>
              <a:rPr lang="cs-CZ" b="0" i="0" u="none" strike="noStrike" baseline="0" dirty="0" smtClean="0">
                <a:latin typeface="Times New Roman" panose="02020603050405020304" pitchFamily="18" charset="0"/>
              </a:rPr>
              <a:t>úzké plošce, blízké povrchu válce, procházející bodem </a:t>
            </a:r>
            <a:r>
              <a:rPr lang="cs-CZ" b="1" i="0" u="none" strike="noStrike" baseline="0" dirty="0" smtClean="0">
                <a:latin typeface="Times New Roman" panose="02020603050405020304" pitchFamily="18" charset="0"/>
              </a:rPr>
              <a:t>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570" y="2459387"/>
            <a:ext cx="3644721" cy="36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8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2253" t="25716" r="12007" b="13221"/>
          <a:stretch/>
        </p:blipFill>
        <p:spPr>
          <a:xfrm>
            <a:off x="1777284" y="386366"/>
            <a:ext cx="8551572" cy="3876235"/>
          </a:xfrm>
          <a:prstGeom prst="rect">
            <a:avLst/>
          </a:prstGeom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677002"/>
              </p:ext>
            </p:extLst>
          </p:nvPr>
        </p:nvGraphicFramePr>
        <p:xfrm>
          <a:off x="7195667" y="3081225"/>
          <a:ext cx="3171825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4" imgW="4945809" imgH="5098222" progId="">
                  <p:embed/>
                </p:oleObj>
              </mc:Choice>
              <mc:Fallback>
                <p:oleObj r:id="rId4" imgW="4945809" imgH="509822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667" y="3081225"/>
                        <a:ext cx="3171825" cy="327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156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2887" t="26467" r="12641" b="10591"/>
          <a:stretch/>
        </p:blipFill>
        <p:spPr>
          <a:xfrm>
            <a:off x="1609859" y="953036"/>
            <a:ext cx="9079605" cy="43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5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/>
              <a:t>Vláknové tření</a:t>
            </a:r>
            <a:endParaRPr lang="cs-CZ" sz="4800" dirty="0"/>
          </a:p>
        </p:txBody>
      </p:sp>
      <p:sp>
        <p:nvSpPr>
          <p:cNvPr id="4" name="Obdélník 3"/>
          <p:cNvSpPr/>
          <p:nvPr/>
        </p:nvSpPr>
        <p:spPr>
          <a:xfrm>
            <a:off x="1120462" y="1690688"/>
            <a:ext cx="1023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Smýká-li se lano po nehybné válcové ploše, například při zvedání nebo spouštění břemene, vzniká mezi lanem a válcovou plochou </a:t>
            </a:r>
            <a:r>
              <a:rPr lang="cs-CZ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vláknové tření</a:t>
            </a:r>
            <a:r>
              <a:rPr lang="cs-CZ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jeho velikost závisí na úhlu opásání lana a na součiniteli smykového tření mezi lanem a válcovou plochou.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17535" t="26843" r="29754" b="8524"/>
          <a:stretch/>
        </p:blipFill>
        <p:spPr>
          <a:xfrm>
            <a:off x="2987898" y="2614018"/>
            <a:ext cx="5602310" cy="38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747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408</Words>
  <Application>Microsoft Office PowerPoint</Application>
  <PresentationFormat>Širokoúhlá obrazovka</PresentationFormat>
  <Paragraphs>16</Paragraphs>
  <Slides>18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TimesNewRoman</vt:lpstr>
      <vt:lpstr>Motiv Office</vt:lpstr>
      <vt:lpstr>Pasivní odpory</vt:lpstr>
      <vt:lpstr>Tření a pasivní odpory</vt:lpstr>
      <vt:lpstr>Prezentace aplikace PowerPoint</vt:lpstr>
      <vt:lpstr>Prezentace aplikace PowerPoint</vt:lpstr>
      <vt:lpstr>Prezentace aplikace PowerPoint</vt:lpstr>
      <vt:lpstr>Čepové tření </vt:lpstr>
      <vt:lpstr>Prezentace aplikace PowerPoint</vt:lpstr>
      <vt:lpstr>Prezentace aplikace PowerPoint</vt:lpstr>
      <vt:lpstr>Vláknové tření</vt:lpstr>
      <vt:lpstr>Prezentace aplikace PowerPoint</vt:lpstr>
      <vt:lpstr>Prezentace aplikace PowerPoint</vt:lpstr>
      <vt:lpstr>Prezentace aplikace PowerPoint</vt:lpstr>
      <vt:lpstr>Odpor proti valení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VOŠ a SPŠ Šumperk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Tomášek Martin</dc:creator>
  <cp:lastModifiedBy>Petra Kundeliusová</cp:lastModifiedBy>
  <cp:revision>9</cp:revision>
  <dcterms:created xsi:type="dcterms:W3CDTF">2018-08-24T09:32:19Z</dcterms:created>
  <dcterms:modified xsi:type="dcterms:W3CDTF">2020-03-27T10:10:21Z</dcterms:modified>
</cp:coreProperties>
</file>