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43" r:id="rId3"/>
    <p:sldMasterId id="2147483756" r:id="rId4"/>
    <p:sldMasterId id="2147483768" r:id="rId5"/>
    <p:sldMasterId id="2147483781" r:id="rId6"/>
    <p:sldMasterId id="2147483794" r:id="rId7"/>
  </p:sldMasterIdLst>
  <p:sldIdLst>
    <p:sldId id="324" r:id="rId8"/>
    <p:sldId id="256" r:id="rId9"/>
    <p:sldId id="258" r:id="rId10"/>
    <p:sldId id="259" r:id="rId11"/>
    <p:sldId id="260" r:id="rId12"/>
    <p:sldId id="257" r:id="rId13"/>
    <p:sldId id="651" r:id="rId14"/>
    <p:sldId id="65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8"/>
    <p:restoredTop sz="94694"/>
  </p:normalViewPr>
  <p:slideViewPr>
    <p:cSldViewPr snapToGrid="0">
      <p:cViewPr varScale="1">
        <p:scale>
          <a:sx n="76" d="100"/>
          <a:sy n="76" d="100"/>
        </p:scale>
        <p:origin x="232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12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24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915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34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0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1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3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7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0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64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6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22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58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968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2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509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348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27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79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162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276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113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024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573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367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1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70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93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6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4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914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93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1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44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14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2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73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18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04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47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8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03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0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20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3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93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29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242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6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1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8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698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92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95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115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66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0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74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958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646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05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3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6598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700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2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04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4867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6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8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  <p:sp>
        <p:nvSpPr>
          <p:cNvPr id="143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43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8888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5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  <p:sp>
        <p:nvSpPr>
          <p:cNvPr id="143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43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8426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  <p:sp>
        <p:nvSpPr>
          <p:cNvPr id="143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43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8404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9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99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80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sz="4000" dirty="0">
                <a:effectLst/>
              </a:rPr>
              <a:t>Řezání kovových materiálů ruční rámovou pilkou na kov, pilování – teoretické vyučování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cs-CZ" dirty="0"/>
              <a:t>Dílčí část úlohy: 4.</a:t>
            </a:r>
            <a:r>
              <a:rPr lang="cs-CZ" dirty="0">
                <a:effectLst/>
              </a:rPr>
              <a:t> Technologický postup a zásady správného řezání, kontrola znalostí z teoretické výuky – řezání ruční rámovou pilkou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14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Vlastní řezání kovového materiálu 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Postoj při řezání</a:t>
            </a:r>
          </a:p>
          <a:p>
            <a:r>
              <a:rPr lang="cs-CZ" dirty="0"/>
              <a:t>Uchopení ruční pilky na kov</a:t>
            </a:r>
          </a:p>
          <a:p>
            <a:r>
              <a:rPr lang="cs-CZ" dirty="0"/>
              <a:t>Sklon pilky při řezání</a:t>
            </a:r>
          </a:p>
          <a:p>
            <a:r>
              <a:rPr lang="cs-CZ" dirty="0"/>
              <a:t>Řeže pouze při pohybu vpřed</a:t>
            </a:r>
          </a:p>
          <a:p>
            <a:r>
              <a:rPr lang="cs-CZ" dirty="0"/>
              <a:t>Při zpětném tahu odlehčujeme</a:t>
            </a:r>
          </a:p>
          <a:p>
            <a:r>
              <a:rPr lang="cs-CZ" dirty="0"/>
              <a:t>Obdélníkový průřez – řezání na delší straně</a:t>
            </a:r>
          </a:p>
          <a:p>
            <a:endParaRPr lang="cs-CZ" dirty="0"/>
          </a:p>
        </p:txBody>
      </p:sp>
      <p:pic>
        <p:nvPicPr>
          <p:cNvPr id="8" name="obrázek 24" descr="SprÃ¡vnÃ½ postoj a Ãºchop pÅi pilovÃ¡nÃ­"/>
          <p:cNvPicPr/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7" y="1676401"/>
            <a:ext cx="49530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28" descr="ZaÅezÃ¡vÃ¡nÃ­ pilky a napilovÃ¡nÃ­ zÃ¡Åezu"/>
          <p:cNvPicPr/>
          <p:nvPr/>
        </p:nvPicPr>
        <p:blipFill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7" y="3838576"/>
            <a:ext cx="4953000" cy="301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88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Vlastní řezání kovového materiálu 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Řezání slabostěnných a silnostěnných trubek</a:t>
            </a:r>
          </a:p>
          <a:p>
            <a:endParaRPr lang="cs-CZ" dirty="0"/>
          </a:p>
        </p:txBody>
      </p:sp>
      <p:pic>
        <p:nvPicPr>
          <p:cNvPr id="6" name="obrázek 5" descr="ÅezÃ¡nÃ­ tenkostÄnnÃ© trubky"/>
          <p:cNvPicPr/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2" y="1905000"/>
            <a:ext cx="23812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9" descr="ÅezÃ¡nÃ­ silnostÄnnÃ© trubky"/>
          <p:cNvPicPr/>
          <p:nvPr/>
        </p:nvPicPr>
        <p:blipFill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2" y="4000500"/>
            <a:ext cx="238125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75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Vlastní řezání kovového materiálu 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Rozvedení zubů</a:t>
            </a:r>
          </a:p>
          <a:p>
            <a:r>
              <a:rPr lang="cs-CZ"/>
              <a:t>Zvlnění zubů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037456"/>
            <a:ext cx="4242911" cy="1775787"/>
          </a:xfrm>
          <a:prstGeom prst="rect">
            <a:avLst/>
          </a:prstGeom>
        </p:spPr>
      </p:pic>
      <p:pic>
        <p:nvPicPr>
          <p:cNvPr id="9" name="obrázek 19" descr="Ãprava pilovÃ©ho listu rozvedenÃ­m"/>
          <p:cNvPicPr/>
          <p:nvPr/>
        </p:nvPicPr>
        <p:blipFill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74089"/>
            <a:ext cx="4242911" cy="1912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9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ffectLst/>
              </a:rPr>
              <a:t>Kontrola znalostí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ffectLst/>
              </a:rPr>
              <a:t>Co je to řezání kovů?</a:t>
            </a:r>
          </a:p>
          <a:p>
            <a:r>
              <a:rPr lang="cs-CZ" sz="2800" dirty="0">
                <a:effectLst/>
              </a:rPr>
              <a:t>Z jakého materiálu je vyroben pilový list ruční rámové pilky na kov a jak je tepelně zpracován?</a:t>
            </a:r>
          </a:p>
          <a:p>
            <a:r>
              <a:rPr lang="cs-CZ" sz="2800" dirty="0">
                <a:effectLst/>
              </a:rPr>
              <a:t>Kam směřují špičky zubů při řezání kovových materiálů?</a:t>
            </a:r>
          </a:p>
          <a:p>
            <a:r>
              <a:rPr lang="cs-CZ" sz="2800" dirty="0">
                <a:effectLst/>
              </a:rPr>
              <a:t>Jaké jsou části ruční rámové pilky na kov?</a:t>
            </a:r>
          </a:p>
          <a:p>
            <a:r>
              <a:rPr lang="cs-CZ" sz="2800" dirty="0">
                <a:effectLst/>
              </a:rPr>
              <a:t>Pod jakým sklonem pilového listu začínáme řezat materiál?      </a:t>
            </a:r>
          </a:p>
          <a:p>
            <a:r>
              <a:rPr lang="cs-CZ" sz="2800" dirty="0">
                <a:effectLst/>
              </a:rPr>
              <a:t>Jak budeš postupovat při řezání trubek?</a:t>
            </a:r>
          </a:p>
          <a:p>
            <a:r>
              <a:rPr lang="cs-CZ" sz="2800" dirty="0">
                <a:effectLst/>
              </a:rPr>
              <a:t>Co musíš dodržovat, aby ses při řezání kovů nezranil?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32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8026400" y="5282968"/>
            <a:ext cx="3800475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b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chemeClr val="tx2"/>
                </a:solidFill>
                <a:latin typeface="+mj-lt"/>
              </a:rPr>
              <a:t>modernizace odborného vzdělávání </a:t>
            </a:r>
            <a:endParaRPr lang="cs-CZ" sz="1333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85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Projekt Modernizace odborného vzdělávání (MOV) rozvíjí kvalitu odborného vzdělávání </a:t>
            </a:r>
            <a:br>
              <a:rPr lang="cs-CZ" sz="1600" dirty="0"/>
            </a:br>
            <a:r>
              <a:rPr lang="cs-CZ" sz="1600" dirty="0"/>
              <a:t>a podporuje uplatnitelnost absolventů na trhu práce. Je financován z Evropských strukturálních </a:t>
            </a:r>
            <a:br>
              <a:rPr lang="cs-CZ" sz="1600" dirty="0"/>
            </a:br>
            <a:r>
              <a:rPr lang="cs-CZ" sz="1600" dirty="0"/>
              <a:t>a investičních fondů a jeho realizaci zajišťuje Národní pedagogický institut České republiky.</a:t>
            </a:r>
            <a:endParaRPr lang="en-US" sz="1867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68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1_Vrstvy skla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1_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D59931E0-74F1-466C-BAD0-A3CA47EC1D5D}" vid="{1BB93B6E-37AB-4699-8701-8A2A0CB6FCD6}"/>
    </a:ext>
  </a:extLst>
</a:theme>
</file>

<file path=ppt/theme/theme2.xml><?xml version="1.0" encoding="utf-8"?>
<a:theme xmlns:a="http://schemas.openxmlformats.org/drawingml/2006/main" name="Špendlík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1">
  <a:themeElements>
    <a:clrScheme name="1_Vrstvy skla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1_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D59931E0-74F1-466C-BAD0-A3CA47EC1D5D}" vid="{1BB93B6E-37AB-4699-8701-8A2A0CB6FCD6}"/>
    </a:ext>
  </a:extLst>
</a:theme>
</file>

<file path=ppt/theme/theme4.xml><?xml version="1.0" encoding="utf-8"?>
<a:theme xmlns:a="http://schemas.openxmlformats.org/drawingml/2006/main" name="1_Špendlík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otiv1">
  <a:themeElements>
    <a:clrScheme name="1_Vrstvy skla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1_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D59931E0-74F1-466C-BAD0-A3CA47EC1D5D}" vid="{1BB93B6E-37AB-4699-8701-8A2A0CB6FCD6}"/>
    </a:ext>
  </a:extLst>
</a:theme>
</file>

<file path=ppt/theme/theme6.xml><?xml version="1.0" encoding="utf-8"?>
<a:theme xmlns:a="http://schemas.openxmlformats.org/drawingml/2006/main" name="2_Špendlík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ppt/theme/themeOverride2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ppt/theme/themeOverride3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23</TotalTime>
  <Words>210</Words>
  <Application>Microsoft Macintosh PowerPoint</Application>
  <PresentationFormat>Širokoúhlá obrazovka</PresentationFormat>
  <Paragraphs>25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8</vt:i4>
      </vt:variant>
    </vt:vector>
  </HeadingPairs>
  <TitlesOfParts>
    <vt:vector size="22" baseType="lpstr">
      <vt:lpstr>Brush Script MT</vt:lpstr>
      <vt:lpstr>Arial</vt:lpstr>
      <vt:lpstr>Arial Black</vt:lpstr>
      <vt:lpstr>Constantia</vt:lpstr>
      <vt:lpstr>Franklin Gothic Book</vt:lpstr>
      <vt:lpstr>Rage Italic</vt:lpstr>
      <vt:lpstr>Wingdings</vt:lpstr>
      <vt:lpstr>Motiv1</vt:lpstr>
      <vt:lpstr>Špendlík</vt:lpstr>
      <vt:lpstr>1_Motiv1</vt:lpstr>
      <vt:lpstr>1_Špendlík</vt:lpstr>
      <vt:lpstr>2_Motiv1</vt:lpstr>
      <vt:lpstr>2_Špendlík</vt:lpstr>
      <vt:lpstr>GENARAL LAYOUTS</vt:lpstr>
      <vt:lpstr>Prezentace aplikace PowerPoint</vt:lpstr>
      <vt:lpstr>Řezání kovových materiálů ruční rámovou pilkou na kov, pilování – teoretické vyučování </vt:lpstr>
      <vt:lpstr>Vlastní řezání kovového materiálu </vt:lpstr>
      <vt:lpstr>Vlastní řezání kovového materiálu </vt:lpstr>
      <vt:lpstr>Vlastní řezání kovového materiálu </vt:lpstr>
      <vt:lpstr>Kontrola znalostí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Řezání kovových materiálů ruční rámovou pilkou na kov – praktické vyučování v odborném výcviku</dc:title>
  <dc:creator>Zdeněk Krabs</dc:creator>
  <cp:lastModifiedBy>Luboš Tonhauser</cp:lastModifiedBy>
  <cp:revision>8</cp:revision>
  <dcterms:created xsi:type="dcterms:W3CDTF">2018-08-02T08:35:45Z</dcterms:created>
  <dcterms:modified xsi:type="dcterms:W3CDTF">2020-04-15T08:47:46Z</dcterms:modified>
</cp:coreProperties>
</file>