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31" r:id="rId2"/>
    <p:sldMasterId id="2147483743" r:id="rId3"/>
    <p:sldMasterId id="2147483756" r:id="rId4"/>
    <p:sldMasterId id="2147483768" r:id="rId5"/>
    <p:sldMasterId id="2147483781" r:id="rId6"/>
    <p:sldMasterId id="2147483794" r:id="rId7"/>
  </p:sldMasterIdLst>
  <p:sldIdLst>
    <p:sldId id="324" r:id="rId8"/>
    <p:sldId id="256" r:id="rId9"/>
    <p:sldId id="257" r:id="rId10"/>
    <p:sldId id="258" r:id="rId11"/>
    <p:sldId id="259" r:id="rId12"/>
    <p:sldId id="260" r:id="rId13"/>
    <p:sldId id="651" r:id="rId14"/>
    <p:sldId id="650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40"/>
    <p:restoredTop sz="94694"/>
  </p:normalViewPr>
  <p:slideViewPr>
    <p:cSldViewPr snapToGrid="0">
      <p:cViewPr varScale="1">
        <p:scale>
          <a:sx n="76" d="100"/>
          <a:sy n="76" d="100"/>
        </p:scale>
        <p:origin x="208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128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2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2915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34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25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16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5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73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0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3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64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6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224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758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68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7509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53484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027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79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4162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7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113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24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73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36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1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704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93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466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2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143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93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544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14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5825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731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7183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5451" y="1752601"/>
            <a:ext cx="11766549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1486 h 2182"/>
                <a:gd name="T4" fmla="*/ 5972 w 4897"/>
                <a:gd name="T5" fmla="*/ 1486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53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1320800" y="1905001"/>
            <a:ext cx="103632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537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0800" y="3962400"/>
            <a:ext cx="9042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13208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4624917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047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4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83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033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06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00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36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93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29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4242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7951" y="244476"/>
            <a:ext cx="2796116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1" y="244476"/>
            <a:ext cx="8185151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5362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7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6986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1920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295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115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66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20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45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958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646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50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43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659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700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64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469900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28748" y="536173"/>
            <a:ext cx="11004452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667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2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469900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635000" y="6360113"/>
            <a:ext cx="10998200" cy="3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867" dirty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867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080000" y="1651000"/>
            <a:ext cx="18288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05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3175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38786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96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38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8888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842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5451" y="1828800"/>
            <a:ext cx="11766549" cy="5029200"/>
            <a:chOff x="201" y="1152"/>
            <a:chExt cx="5559" cy="3168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90 h 2182"/>
                <a:gd name="T4" fmla="*/ 5972 w 4897"/>
                <a:gd name="T5" fmla="*/ 590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562 h 2182"/>
                <a:gd name="T4" fmla="*/ 5972 w 4897"/>
                <a:gd name="T5" fmla="*/ 562 h 2182"/>
                <a:gd name="T6" fmla="*/ 5972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 sz="1800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cs-CZ" sz="1800">
                <a:latin typeface="Arial" charset="0"/>
              </a:endParaRPr>
            </a:p>
          </p:txBody>
        </p:sp>
      </p:grpSp>
      <p:sp>
        <p:nvSpPr>
          <p:cNvPr id="1434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17601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fld id="{B3B9CDC1-7D40-4519-B149-CA0D7CED5D08}" type="datetimeFigureOut">
              <a:rPr lang="cs-CZ" smtClean="0"/>
              <a:t>15.04.20</a:t>
            </a:fld>
            <a:endParaRPr lang="cs-CZ"/>
          </a:p>
        </p:txBody>
      </p:sp>
      <p:sp>
        <p:nvSpPr>
          <p:cNvPr id="1434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9834" y="6245225"/>
            <a:ext cx="25357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6444CB44-761C-4C52-A7FA-AC9E2F46741A}" type="slidenum">
              <a:rPr lang="cs-CZ" smtClean="0"/>
              <a:t>‹#›</a:t>
            </a:fld>
            <a:endParaRPr lang="cs-CZ"/>
          </a:p>
        </p:txBody>
      </p:sp>
      <p:sp>
        <p:nvSpPr>
          <p:cNvPr id="1435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1" y="244476"/>
            <a:ext cx="1118023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435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1117600" y="1905000"/>
            <a:ext cx="1067646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8404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9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A2481B-5154-415F-B752-558547769AA3}" type="datetimeFigureOut">
              <a:rPr lang="cs-CZ" smtClean="0">
                <a:solidFill>
                  <a:srgbClr val="242852"/>
                </a:solidFill>
              </a:rPr>
              <a:pPr/>
              <a:t>15.04.20</a:t>
            </a:fld>
            <a:endParaRPr lang="cs-CZ">
              <a:solidFill>
                <a:srgbClr val="2428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cs-CZ">
              <a:solidFill>
                <a:srgbClr val="2428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0264769-77EF-4CD0-90DE-F7D7F2D423C4}" type="slidenum">
              <a:rPr lang="cs-CZ" smtClean="0">
                <a:solidFill>
                  <a:srgbClr val="242852"/>
                </a:solidFill>
              </a:rPr>
              <a:pPr/>
              <a:t>‹#›</a:t>
            </a:fld>
            <a:endParaRPr lang="cs-CZ">
              <a:solidFill>
                <a:srgbClr val="242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6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97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1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484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sz="4000" dirty="0">
                <a:effectLst/>
              </a:rPr>
              <a:t>Řezání kovových materiálů ruční rámovou pilkou na kov, pilování – teoretické vyučování 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/>
              <a:t>Dílčí část úlohy: 3.</a:t>
            </a:r>
            <a:r>
              <a:rPr lang="cs-CZ" dirty="0">
                <a:effectLst/>
              </a:rPr>
              <a:t> Orýsování materiálu, ze kterého bude oddělen finální výrobek a upnutí do čelistí zámečnického svěráku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914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Orýsování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Podle technického výkresu naměřte ocelovým měřítkem délku oddělovaného materiálu</a:t>
            </a:r>
          </a:p>
          <a:p>
            <a:r>
              <a:rPr lang="cs-CZ" dirty="0"/>
              <a:t>orýsujte daný materiál pomocí úhelníku rýsovací jehlou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31" y="4000500"/>
            <a:ext cx="2006600" cy="1905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8" r="7358" b="19485"/>
          <a:stretch/>
        </p:blipFill>
        <p:spPr>
          <a:xfrm>
            <a:off x="5027534" y="3666742"/>
            <a:ext cx="5984177" cy="299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9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Upnutí obráběného materiálu do zámečnického svěráku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Je univerzální upínací zařízení</a:t>
            </a:r>
          </a:p>
          <a:p>
            <a:r>
              <a:rPr lang="cs-CZ" dirty="0"/>
              <a:t>Použití vložek pro upnutí různých materiálů</a:t>
            </a:r>
          </a:p>
          <a:p>
            <a:endParaRPr lang="cs-CZ" dirty="0"/>
          </a:p>
        </p:txBody>
      </p:sp>
      <p:pic>
        <p:nvPicPr>
          <p:cNvPr id="1026" name="Picture 2" descr="https://www.agrozet.cz/files/agrozetshop/images/eshop/size5-152416587501-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53906"/>
            <a:ext cx="5237163" cy="34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1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Upnutí obráběného materiálu do zámečnického svěráku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Je univerzální upínací zařízení</a:t>
            </a:r>
          </a:p>
          <a:p>
            <a:r>
              <a:rPr lang="cs-CZ" dirty="0"/>
              <a:t>Výška svěráku na pracovním stole</a:t>
            </a:r>
          </a:p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5" t="20290" r="5010" b="7911"/>
          <a:stretch/>
        </p:blipFill>
        <p:spPr>
          <a:xfrm rot="5400000">
            <a:off x="-388671" y="2653594"/>
            <a:ext cx="3892688" cy="2395500"/>
          </a:xfrm>
        </p:spPr>
      </p:pic>
      <p:pic>
        <p:nvPicPr>
          <p:cNvPr id="9" name="obrázek 4" descr="OptimÃ¡lnÃ­ vÃ½Å¡ka svÄrÃ¡ku"/>
          <p:cNvPicPr/>
          <p:nvPr/>
        </p:nvPicPr>
        <p:blipFill>
          <a:blip r:embed="rId3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05000"/>
            <a:ext cx="2702668" cy="38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687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/>
              </a:rPr>
              <a:t>Upnutí obráběného materiálu do zámečnického svěráku </a:t>
            </a:r>
            <a:endParaRPr lang="cs-CZ" dirty="0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Použití vložek pro upnutí různých materiálů</a:t>
            </a:r>
          </a:p>
          <a:p>
            <a:r>
              <a:rPr lang="cs-CZ" dirty="0"/>
              <a:t>Upnutí místa řezání materiálu co nejblíže čelistí</a:t>
            </a:r>
          </a:p>
          <a:p>
            <a:endParaRPr lang="cs-CZ" dirty="0"/>
          </a:p>
        </p:txBody>
      </p:sp>
      <p:pic>
        <p:nvPicPr>
          <p:cNvPr id="7" name="obrázek 2" descr="obraze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49" y="2470827"/>
            <a:ext cx="5098285" cy="3853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27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8026400" y="5282968"/>
            <a:ext cx="3800475" cy="912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333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br>
              <a:rPr lang="cs-CZ" sz="1333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333" dirty="0">
                <a:solidFill>
                  <a:schemeClr val="tx2"/>
                </a:solidFill>
                <a:latin typeface="+mj-lt"/>
              </a:rPr>
              <a:t>modernizace odborného vzdělávání </a:t>
            </a:r>
            <a:endParaRPr lang="cs-CZ" sz="1333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cs-CZ" sz="1333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4" y="4902200"/>
            <a:ext cx="1334569" cy="133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738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649496" y="2667000"/>
            <a:ext cx="8994609" cy="1203137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cs-CZ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645348" y="5511800"/>
            <a:ext cx="90623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/>
              <a:t>Projekt Modernizace odborného vzdělávání (MOV) rozvíjí kvalitu odborného vzdělávání </a:t>
            </a:r>
            <a:br>
              <a:rPr lang="cs-CZ" sz="1600" dirty="0"/>
            </a:br>
            <a:r>
              <a:rPr lang="cs-CZ" sz="1600" dirty="0"/>
              <a:t>a podporuje uplatnitelnost absolventů na trhu práce. Je financován z Evropských strukturálních </a:t>
            </a:r>
            <a:br>
              <a:rPr lang="cs-CZ" sz="1600" dirty="0"/>
            </a:br>
            <a:r>
              <a:rPr lang="cs-CZ" sz="1600" dirty="0"/>
              <a:t>a investičních fondů a jeho realizaci zajišťuje Národní pedagogický institut České republiky.</a:t>
            </a:r>
            <a:endParaRPr lang="en-US" sz="1867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948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2.xml><?xml version="1.0" encoding="utf-8"?>
<a:theme xmlns:a="http://schemas.openxmlformats.org/drawingml/2006/main" name="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4.xml><?xml version="1.0" encoding="utf-8"?>
<a:theme xmlns:a="http://schemas.openxmlformats.org/drawingml/2006/main" name="1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Motiv1">
  <a:themeElements>
    <a:clrScheme name="1_Vrstvy skla 8">
      <a:dk1>
        <a:srgbClr val="000000"/>
      </a:dk1>
      <a:lt1>
        <a:srgbClr val="EAEAEA"/>
      </a:lt1>
      <a:dk2>
        <a:srgbClr val="000000"/>
      </a:dk2>
      <a:lt2>
        <a:srgbClr val="C1C2CB"/>
      </a:lt2>
      <a:accent1>
        <a:srgbClr val="F1F1F7"/>
      </a:accent1>
      <a:accent2>
        <a:srgbClr val="8C8CB4"/>
      </a:accent2>
      <a:accent3>
        <a:srgbClr val="F3F3F3"/>
      </a:accent3>
      <a:accent4>
        <a:srgbClr val="000000"/>
      </a:accent4>
      <a:accent5>
        <a:srgbClr val="F7F7FA"/>
      </a:accent5>
      <a:accent6>
        <a:srgbClr val="7E7EA3"/>
      </a:accent6>
      <a:hlink>
        <a:srgbClr val="A3FFFF"/>
      </a:hlink>
      <a:folHlink>
        <a:srgbClr val="9E99FF"/>
      </a:folHlink>
    </a:clrScheme>
    <a:fontScheme name="1_Vrstvy s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Vrstvy s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rstvy s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rstvy s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tiv1" id="{D59931E0-74F1-466C-BAD0-A3CA47EC1D5D}" vid="{1BB93B6E-37AB-4699-8701-8A2A0CB6FCD6}"/>
    </a:ext>
  </a:extLst>
</a:theme>
</file>

<file path=ppt/theme/theme6.xml><?xml version="1.0" encoding="utf-8"?>
<a:theme xmlns:a="http://schemas.openxmlformats.org/drawingml/2006/main" name="2_Špendlík">
  <a:themeElements>
    <a:clrScheme name="Modrá, teplá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Špendlík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Špendlí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2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ppt/theme/themeOverride3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Motiv1</Template>
  <TotalTime>497</TotalTime>
  <Words>154</Words>
  <Application>Microsoft Macintosh PowerPoint</Application>
  <PresentationFormat>Širokoúhlá obrazovka</PresentationFormat>
  <Paragraphs>17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22" baseType="lpstr">
      <vt:lpstr>Brush Script MT</vt:lpstr>
      <vt:lpstr>Arial</vt:lpstr>
      <vt:lpstr>Arial Black</vt:lpstr>
      <vt:lpstr>Constantia</vt:lpstr>
      <vt:lpstr>Franklin Gothic Book</vt:lpstr>
      <vt:lpstr>Rage Italic</vt:lpstr>
      <vt:lpstr>Wingdings</vt:lpstr>
      <vt:lpstr>Motiv1</vt:lpstr>
      <vt:lpstr>Špendlík</vt:lpstr>
      <vt:lpstr>1_Motiv1</vt:lpstr>
      <vt:lpstr>1_Špendlík</vt:lpstr>
      <vt:lpstr>2_Motiv1</vt:lpstr>
      <vt:lpstr>2_Špendlík</vt:lpstr>
      <vt:lpstr>GENARAL LAYOUTS</vt:lpstr>
      <vt:lpstr>Prezentace aplikace PowerPoint</vt:lpstr>
      <vt:lpstr>Řezání kovových materiálů ruční rámovou pilkou na kov, pilování – teoretické vyučování </vt:lpstr>
      <vt:lpstr>Orýsování  </vt:lpstr>
      <vt:lpstr>Upnutí obráběného materiálu do zámečnického svěráku </vt:lpstr>
      <vt:lpstr>Upnutí obráběného materiálu do zámečnického svěráku </vt:lpstr>
      <vt:lpstr>Upnutí obráběného materiálu do zámečnického svěráku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Řezání kovových materiálů ruční rámovou pilkou na kov – praktické vyučování v odborném výcviku</dc:title>
  <dc:creator>Zdeněk Krabs</dc:creator>
  <cp:lastModifiedBy>Luboš Tonhauser</cp:lastModifiedBy>
  <cp:revision>11</cp:revision>
  <dcterms:created xsi:type="dcterms:W3CDTF">2018-08-02T08:35:45Z</dcterms:created>
  <dcterms:modified xsi:type="dcterms:W3CDTF">2020-04-15T08:46:47Z</dcterms:modified>
</cp:coreProperties>
</file>