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7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  <p:sldMasterId id="2147483731" r:id="rId2"/>
    <p:sldMasterId id="2147483743" r:id="rId3"/>
    <p:sldMasterId id="2147483756" r:id="rId4"/>
    <p:sldMasterId id="2147483768" r:id="rId5"/>
    <p:sldMasterId id="2147483781" r:id="rId6"/>
    <p:sldMasterId id="2147483794" r:id="rId7"/>
  </p:sldMasterIdLst>
  <p:sldIdLst>
    <p:sldId id="324" r:id="rId8"/>
    <p:sldId id="256" r:id="rId9"/>
    <p:sldId id="257" r:id="rId10"/>
    <p:sldId id="651" r:id="rId11"/>
    <p:sldId id="650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76"/>
    <p:restoredTop sz="94694"/>
  </p:normalViewPr>
  <p:slideViewPr>
    <p:cSldViewPr snapToGrid="0">
      <p:cViewPr varScale="1">
        <p:scale>
          <a:sx n="74" d="100"/>
          <a:sy n="74" d="100"/>
        </p:scale>
        <p:origin x="192" y="1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25451" y="1752601"/>
            <a:ext cx="11766549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86 h 2182"/>
                <a:gd name="T4" fmla="*/ 5972 w 4897"/>
                <a:gd name="T5" fmla="*/ 1486 h 2182"/>
                <a:gd name="T6" fmla="*/ 597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</p:grpSp>
      <p:sp>
        <p:nvSpPr>
          <p:cNvPr id="153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20800" y="1905001"/>
            <a:ext cx="103632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20800" y="39624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1320801" y="6245225"/>
            <a:ext cx="2535767" cy="476250"/>
          </a:xfrm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4624917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128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8240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97951" y="244476"/>
            <a:ext cx="2796116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1" y="244476"/>
            <a:ext cx="8185151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915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244476"/>
            <a:ext cx="11184467" cy="5851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345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1189096" y="5617774"/>
            <a:ext cx="9843913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19937" y="1016990"/>
            <a:ext cx="9572977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20801" y="1009651"/>
            <a:ext cx="9572977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026029" y="702069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10568399" y="655232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2934" y="1794935"/>
            <a:ext cx="7631291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2934" y="3736622"/>
            <a:ext cx="761623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27569" y="5357593"/>
            <a:ext cx="1618428" cy="365125"/>
          </a:xfrm>
        </p:spPr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65393" y="5357593"/>
            <a:ext cx="6713127" cy="365125"/>
          </a:xfrm>
        </p:spPr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5241" y="5357593"/>
            <a:ext cx="738697" cy="365125"/>
          </a:xfrm>
        </p:spPr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402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25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639" y="2239431"/>
            <a:ext cx="8338725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690" y="3725335"/>
            <a:ext cx="8308623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616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31264" y="2121407"/>
            <a:ext cx="4267200" cy="360273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17920" y="2119313"/>
            <a:ext cx="4267200" cy="360521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25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7160" y="2122312"/>
            <a:ext cx="391936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47559" y="2122311"/>
            <a:ext cx="3925824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731264" y="2944368"/>
            <a:ext cx="4303776" cy="277977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193535" y="2944813"/>
            <a:ext cx="4303776" cy="277977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38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8738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0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33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5961889" y="603504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999745" y="576072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8635" y="2020043"/>
            <a:ext cx="4086436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6472388" y="1150993"/>
            <a:ext cx="4027723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0834" y="3623748"/>
            <a:ext cx="4065188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55598" y="5885673"/>
            <a:ext cx="1618428" cy="365125"/>
          </a:xfrm>
        </p:spPr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06" y="5829262"/>
            <a:ext cx="4696809" cy="365125"/>
          </a:xfrm>
        </p:spPr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76418" y="5896962"/>
            <a:ext cx="738697" cy="365125"/>
          </a:xfrm>
        </p:spPr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5643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993412" y="575769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5953025" y="603920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5232" y="2020824"/>
            <a:ext cx="408432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6531487" y="1207272"/>
            <a:ext cx="3885151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6192" y="3621024"/>
            <a:ext cx="4059936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61249" y="5888738"/>
            <a:ext cx="1618428" cy="365125"/>
          </a:xfrm>
        </p:spPr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26" y="5831038"/>
            <a:ext cx="4425391" cy="365125"/>
          </a:xfrm>
        </p:spPr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82786" y="5900027"/>
            <a:ext cx="738697" cy="365125"/>
          </a:xfrm>
        </p:spPr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9637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1224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2" y="925691"/>
            <a:ext cx="1907823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0962" y="1106313"/>
            <a:ext cx="6905039" cy="440266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7580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25451" y="1752601"/>
            <a:ext cx="11766549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86 h 2182"/>
                <a:gd name="T4" fmla="*/ 5972 w 4897"/>
                <a:gd name="T5" fmla="*/ 1486 h 2182"/>
                <a:gd name="T6" fmla="*/ 597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</p:grpSp>
      <p:sp>
        <p:nvSpPr>
          <p:cNvPr id="153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20800" y="1905001"/>
            <a:ext cx="103632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20800" y="39624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1320801" y="6245225"/>
            <a:ext cx="2535767" cy="476250"/>
          </a:xfrm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4624917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9681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26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509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17601" y="1905000"/>
            <a:ext cx="5236633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57434" y="1905000"/>
            <a:ext cx="5236633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3484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0273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79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1627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2764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1139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0249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5730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97951" y="244476"/>
            <a:ext cx="2796116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1" y="244476"/>
            <a:ext cx="8185151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3676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244476"/>
            <a:ext cx="11184467" cy="5851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16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1189096" y="5617774"/>
            <a:ext cx="9843913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19937" y="1016990"/>
            <a:ext cx="9572977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20801" y="1009651"/>
            <a:ext cx="9572977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026029" y="702069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10568399" y="655232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2934" y="1794935"/>
            <a:ext cx="7631291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2934" y="3736622"/>
            <a:ext cx="761623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27569" y="5357593"/>
            <a:ext cx="1618428" cy="365125"/>
          </a:xfrm>
        </p:spPr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65393" y="5357593"/>
            <a:ext cx="6713127" cy="365125"/>
          </a:xfrm>
        </p:spPr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5241" y="5357593"/>
            <a:ext cx="738697" cy="365125"/>
          </a:xfrm>
        </p:spPr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9704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3937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639" y="2239431"/>
            <a:ext cx="8338725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690" y="3725335"/>
            <a:ext cx="8308623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7466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31264" y="2121407"/>
            <a:ext cx="4267200" cy="360273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17920" y="2119313"/>
            <a:ext cx="4267200" cy="360521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4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17601" y="1905000"/>
            <a:ext cx="5236633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57434" y="1905000"/>
            <a:ext cx="5236633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9143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7160" y="2122312"/>
            <a:ext cx="391936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47559" y="2122311"/>
            <a:ext cx="3925824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731264" y="2944368"/>
            <a:ext cx="4303776" cy="277977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193535" y="2944813"/>
            <a:ext cx="4303776" cy="277977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930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311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54451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5961889" y="603504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999745" y="576072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8635" y="2020043"/>
            <a:ext cx="4086436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6472388" y="1150993"/>
            <a:ext cx="4027723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0834" y="3623748"/>
            <a:ext cx="4065188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55598" y="5885673"/>
            <a:ext cx="1618428" cy="365125"/>
          </a:xfrm>
        </p:spPr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06" y="5829262"/>
            <a:ext cx="4696809" cy="365125"/>
          </a:xfrm>
        </p:spPr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76418" y="5896962"/>
            <a:ext cx="738697" cy="365125"/>
          </a:xfrm>
        </p:spPr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0142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993412" y="575769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5953025" y="603920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5232" y="2020824"/>
            <a:ext cx="408432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6531487" y="1207272"/>
            <a:ext cx="3885151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6192" y="3621024"/>
            <a:ext cx="4059936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61249" y="5888738"/>
            <a:ext cx="1618428" cy="365125"/>
          </a:xfrm>
        </p:spPr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26" y="5831038"/>
            <a:ext cx="4425391" cy="365125"/>
          </a:xfrm>
        </p:spPr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82786" y="5900027"/>
            <a:ext cx="738697" cy="365125"/>
          </a:xfrm>
        </p:spPr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58252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4731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2" y="925691"/>
            <a:ext cx="1907823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0962" y="1106313"/>
            <a:ext cx="6905039" cy="440266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7183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25451" y="1752601"/>
            <a:ext cx="11766549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1486 h 2182"/>
                <a:gd name="T4" fmla="*/ 5972 w 4897"/>
                <a:gd name="T5" fmla="*/ 1486 h 2182"/>
                <a:gd name="T6" fmla="*/ 597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</p:grpSp>
      <p:sp>
        <p:nvSpPr>
          <p:cNvPr id="153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20800" y="1905001"/>
            <a:ext cx="103632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20800" y="39624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1320801" y="6245225"/>
            <a:ext cx="2535767" cy="476250"/>
          </a:xfrm>
        </p:spPr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4624917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60472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84772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883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0338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17601" y="1905000"/>
            <a:ext cx="5236633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57434" y="1905000"/>
            <a:ext cx="5236633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6069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7524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82002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93609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79361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42977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42429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97951" y="244476"/>
            <a:ext cx="2796116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1" y="244476"/>
            <a:ext cx="8185151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53621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244476"/>
            <a:ext cx="11184467" cy="58515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3105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4203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69866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1189096" y="5617774"/>
            <a:ext cx="9843913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19937" y="1016990"/>
            <a:ext cx="9572977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20801" y="1009651"/>
            <a:ext cx="9572977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1026029" y="702069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10568399" y="655232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2934" y="1794935"/>
            <a:ext cx="7631291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02934" y="3736622"/>
            <a:ext cx="761623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27569" y="5357593"/>
            <a:ext cx="1618428" cy="365125"/>
          </a:xfrm>
        </p:spPr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65393" y="5357593"/>
            <a:ext cx="6713127" cy="365125"/>
          </a:xfrm>
        </p:spPr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5241" y="5357593"/>
            <a:ext cx="738697" cy="365125"/>
          </a:xfrm>
        </p:spPr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19206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29544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639" y="2239431"/>
            <a:ext cx="8338725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690" y="3725335"/>
            <a:ext cx="8308623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5115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31264" y="2121407"/>
            <a:ext cx="4267200" cy="360273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17920" y="2119313"/>
            <a:ext cx="4267200" cy="360521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668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7160" y="2122312"/>
            <a:ext cx="391936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47559" y="2122311"/>
            <a:ext cx="3925824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731264" y="2944368"/>
            <a:ext cx="4303776" cy="277977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193535" y="2944813"/>
            <a:ext cx="4303776" cy="2779776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2014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67455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39586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5961889" y="603504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999745" y="576072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8635" y="2020043"/>
            <a:ext cx="4086436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6472388" y="1150993"/>
            <a:ext cx="4027723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0834" y="3623748"/>
            <a:ext cx="4065188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55598" y="5885673"/>
            <a:ext cx="1618428" cy="365125"/>
          </a:xfrm>
        </p:spPr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06" y="5829262"/>
            <a:ext cx="4696809" cy="365125"/>
          </a:xfrm>
        </p:spPr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76418" y="5896962"/>
            <a:ext cx="738697" cy="365125"/>
          </a:xfrm>
        </p:spPr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56460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842903" y="6058038"/>
            <a:ext cx="102954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998940" y="576868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993412" y="575769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5958497" y="605163"/>
            <a:ext cx="505192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5953025" y="603920"/>
            <a:ext cx="505192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3161475" y="293953"/>
            <a:ext cx="757108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467351" y="238675"/>
            <a:ext cx="566928" cy="7559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475232" y="2020824"/>
            <a:ext cx="408432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6531487" y="1207272"/>
            <a:ext cx="3885151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536192" y="3621024"/>
            <a:ext cx="4059936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8461249" y="5888738"/>
            <a:ext cx="1618428" cy="365125"/>
          </a:xfrm>
        </p:spPr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1219426" y="5831038"/>
            <a:ext cx="4425391" cy="365125"/>
          </a:xfrm>
        </p:spPr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10082786" y="5900027"/>
            <a:ext cx="738697" cy="365125"/>
          </a:xfrm>
        </p:spPr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10506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436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65988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2" y="925691"/>
            <a:ext cx="1907823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0962" y="1106313"/>
            <a:ext cx="6905039" cy="440266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3700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396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69900" y="431800"/>
            <a:ext cx="0" cy="685800"/>
          </a:xfrm>
          <a:prstGeom prst="line">
            <a:avLst/>
          </a:prstGeom>
          <a:ln w="63500">
            <a:solidFill>
              <a:srgbClr val="2BC3E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69900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628748" y="536173"/>
            <a:ext cx="11004452" cy="461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2667" b="1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+mn-cs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uk-UA" dirty="0"/>
          </a:p>
        </p:txBody>
      </p:sp>
      <p:sp>
        <p:nvSpPr>
          <p:cNvPr id="10" name="Title 7"/>
          <p:cNvSpPr txBox="1">
            <a:spLocks/>
          </p:cNvSpPr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867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867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04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69900" y="6286500"/>
            <a:ext cx="0" cy="39370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 txBox="1">
            <a:spLocks/>
          </p:cNvSpPr>
          <p:nvPr/>
        </p:nvSpPr>
        <p:spPr>
          <a:xfrm>
            <a:off x="635000" y="6360113"/>
            <a:ext cx="10998200" cy="350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1867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MOV</a:t>
            </a:r>
            <a:endParaRPr lang="en-US" sz="1867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080000" y="1651000"/>
            <a:ext cx="1828800" cy="18288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1333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na ikonu přidáte obrázek.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3470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-3175" y="0"/>
            <a:ext cx="12192000" cy="6858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196606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63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380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9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image" Target="../media/image4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3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7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25451" y="1828800"/>
            <a:ext cx="11766549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590 h 2182"/>
                <a:gd name="T4" fmla="*/ 5972 w 4897"/>
                <a:gd name="T5" fmla="*/ 590 h 2182"/>
                <a:gd name="T6" fmla="*/ 597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562 h 2182"/>
                <a:gd name="T4" fmla="*/ 5972 w 4897"/>
                <a:gd name="T5" fmla="*/ 562 h 2182"/>
                <a:gd name="T6" fmla="*/ 597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434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434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434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434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</p:grpSp>
      <p:sp>
        <p:nvSpPr>
          <p:cNvPr id="143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17601" y="6245225"/>
            <a:ext cx="253576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9834" y="6245225"/>
            <a:ext cx="253576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  <p:sp>
        <p:nvSpPr>
          <p:cNvPr id="1435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1" y="244476"/>
            <a:ext cx="1118023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435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1117600" y="1905000"/>
            <a:ext cx="1067646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78888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154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25451" y="1828800"/>
            <a:ext cx="11766549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590 h 2182"/>
                <a:gd name="T4" fmla="*/ 5972 w 4897"/>
                <a:gd name="T5" fmla="*/ 590 h 2182"/>
                <a:gd name="T6" fmla="*/ 597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562 h 2182"/>
                <a:gd name="T4" fmla="*/ 5972 w 4897"/>
                <a:gd name="T5" fmla="*/ 562 h 2182"/>
                <a:gd name="T6" fmla="*/ 597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434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434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434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434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</p:grpSp>
      <p:sp>
        <p:nvSpPr>
          <p:cNvPr id="143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17601" y="6245225"/>
            <a:ext cx="253576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9834" y="6245225"/>
            <a:ext cx="253576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  <p:sp>
        <p:nvSpPr>
          <p:cNvPr id="1435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1" y="244476"/>
            <a:ext cx="1118023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435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1117600" y="1905000"/>
            <a:ext cx="1067646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98426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44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25451" y="1828800"/>
            <a:ext cx="11766549" cy="5029200"/>
            <a:chOff x="201" y="1152"/>
            <a:chExt cx="5559" cy="3168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590 h 2182"/>
                <a:gd name="T4" fmla="*/ 5972 w 4897"/>
                <a:gd name="T5" fmla="*/ 590 h 2182"/>
                <a:gd name="T6" fmla="*/ 597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562 h 2182"/>
                <a:gd name="T4" fmla="*/ 5972 w 4897"/>
                <a:gd name="T5" fmla="*/ 562 h 2182"/>
                <a:gd name="T6" fmla="*/ 5972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 sz="1800"/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434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434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434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  <p:sp>
          <p:nvSpPr>
            <p:cNvPr id="1434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cs-CZ" sz="1800">
                <a:latin typeface="Arial" charset="0"/>
              </a:endParaRPr>
            </a:p>
          </p:txBody>
        </p:sp>
      </p:grpSp>
      <p:sp>
        <p:nvSpPr>
          <p:cNvPr id="143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17601" y="6245225"/>
            <a:ext cx="253576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fld id="{B3B9CDC1-7D40-4519-B149-CA0D7CED5D08}" type="datetimeFigureOut">
              <a:rPr lang="cs-CZ" smtClean="0"/>
              <a:t>15.04.20</a:t>
            </a:fld>
            <a:endParaRPr lang="cs-CZ"/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9834" y="6245225"/>
            <a:ext cx="253576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6444CB44-761C-4C52-A7FA-AC9E2F46741A}" type="slidenum">
              <a:rPr lang="cs-CZ" smtClean="0"/>
              <a:t>‹#›</a:t>
            </a:fld>
            <a:endParaRPr lang="cs-CZ"/>
          </a:p>
        </p:txBody>
      </p:sp>
      <p:sp>
        <p:nvSpPr>
          <p:cNvPr id="1435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609601" y="244476"/>
            <a:ext cx="1118023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435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1117600" y="1905000"/>
            <a:ext cx="1067646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8404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9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12192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38201" y="6069330"/>
            <a:ext cx="1056132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360" y="575310"/>
            <a:ext cx="102616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5360" y="576072"/>
            <a:ext cx="102616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724989" y="273091"/>
            <a:ext cx="757108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10914593" y="203675"/>
            <a:ext cx="566928" cy="755904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031" y="817583"/>
            <a:ext cx="9286993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721" y="2119257"/>
            <a:ext cx="8261873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06118" y="5809153"/>
            <a:ext cx="1618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8A2481B-5154-415F-B752-558547769AA3}" type="datetimeFigureOut">
              <a:rPr lang="cs-CZ" smtClean="0">
                <a:solidFill>
                  <a:srgbClr val="242852"/>
                </a:solidFill>
              </a:rPr>
              <a:pPr/>
              <a:t>15.04.20</a:t>
            </a:fld>
            <a:endParaRPr lang="cs-CZ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2" y="5809153"/>
            <a:ext cx="73869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26937" y="5809153"/>
            <a:ext cx="7386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0264769-77EF-4CD0-90DE-F7D7F2D423C4}" type="slidenum">
              <a:rPr lang="cs-CZ" smtClean="0">
                <a:solidFill>
                  <a:srgbClr val="242852"/>
                </a:solidFill>
              </a:rPr>
              <a:pPr/>
              <a:t>‹#›</a:t>
            </a:fld>
            <a:endParaRPr lang="cs-CZ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262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140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</p:sldLayoutIdLst>
  <mc:AlternateContent xmlns:mc="http://schemas.openxmlformats.org/markup-compatibility/2006" xmlns:p14="http://schemas.microsoft.com/office/powerpoint/2010/main">
    <mc:Choice Requires="p14">
      <p:transition spd="slow" p14:dur="17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7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0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3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71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1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5369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cs-CZ" sz="4000" dirty="0">
                <a:effectLst/>
              </a:rPr>
              <a:t>Řezání kovových materiálů ruční rámovou pilkou na kov – praktické vyučování v odborném výcviku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cs-CZ" dirty="0"/>
              <a:t>Dílčí část úlohy: 2.</a:t>
            </a:r>
            <a:r>
              <a:rPr lang="cs-CZ" dirty="0">
                <a:effectLst/>
              </a:rPr>
              <a:t> Kontrola znalostí z teoretické komplexní úlohy Ruční řezání kovových materiálů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9145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ffectLst/>
              </a:rPr>
              <a:t>Kontrola znalostí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effectLst/>
              </a:rPr>
              <a:t>Co je to řezání kovů?</a:t>
            </a:r>
          </a:p>
          <a:p>
            <a:r>
              <a:rPr lang="cs-CZ" sz="2800" dirty="0">
                <a:effectLst/>
              </a:rPr>
              <a:t>Z jakého materiálu je vyroben pilový list ruční rámové pilky na kov a jak je tepelně zpracován?</a:t>
            </a:r>
          </a:p>
          <a:p>
            <a:r>
              <a:rPr lang="cs-CZ" sz="2800" dirty="0">
                <a:effectLst/>
              </a:rPr>
              <a:t>Kam směřují špičky zubů při řezání kovových materiálů?</a:t>
            </a:r>
          </a:p>
          <a:p>
            <a:r>
              <a:rPr lang="cs-CZ" sz="2800" dirty="0">
                <a:effectLst/>
              </a:rPr>
              <a:t>Jaké jsou části ruční rámové pilky na kov?</a:t>
            </a:r>
          </a:p>
          <a:p>
            <a:r>
              <a:rPr lang="cs-CZ" sz="2800" dirty="0">
                <a:effectLst/>
              </a:rPr>
              <a:t>Pod jakým sklonem pilového listu začínáme řezat materiál?      </a:t>
            </a:r>
          </a:p>
          <a:p>
            <a:r>
              <a:rPr lang="cs-CZ" sz="2800" dirty="0">
                <a:effectLst/>
              </a:rPr>
              <a:t>Jak budeš postupovat při řezání trubek?</a:t>
            </a:r>
          </a:p>
          <a:p>
            <a:r>
              <a:rPr lang="cs-CZ" sz="2800" dirty="0">
                <a:effectLst/>
              </a:rPr>
              <a:t>Co musíš dodržovat, aby ses při řezání kovů nezranil?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732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8026400" y="5282968"/>
            <a:ext cx="3800475" cy="912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333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pedagogický institut České republiky </a:t>
            </a:r>
            <a:br>
              <a:rPr lang="cs-CZ" sz="1333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333" dirty="0">
                <a:solidFill>
                  <a:schemeClr val="tx2"/>
                </a:solidFill>
                <a:latin typeface="+mj-lt"/>
              </a:rPr>
              <a:t>modernizace odborného vzdělávání </a:t>
            </a:r>
            <a:endParaRPr lang="cs-CZ" sz="1333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cs-CZ" sz="1333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www.projektmov.cz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34" y="4902200"/>
            <a:ext cx="1334569" cy="1334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813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1649496" y="2667000"/>
            <a:ext cx="8994609" cy="1203137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cs-CZ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5" name="Obdélník 154"/>
          <p:cNvSpPr/>
          <p:nvPr/>
        </p:nvSpPr>
        <p:spPr>
          <a:xfrm>
            <a:off x="1645348" y="5511800"/>
            <a:ext cx="9062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Projekt Modernizace odborného vzdělávání (MOV) rozvíjí kvalitu odborného vzdělávání </a:t>
            </a:r>
            <a:br>
              <a:rPr lang="cs-CZ" sz="1600" dirty="0"/>
            </a:br>
            <a:r>
              <a:rPr lang="cs-CZ" sz="1600" dirty="0"/>
              <a:t>a podporuje uplatnitelnost absolventů na trhu práce. Je financován z Evropských strukturálních </a:t>
            </a:r>
            <a:br>
              <a:rPr lang="cs-CZ" sz="1600" dirty="0"/>
            </a:br>
            <a:r>
              <a:rPr lang="cs-CZ" sz="1600" dirty="0"/>
              <a:t>a investičních fondů a jeho realizaci zajišťuje Národní pedagogický institut České republiky.</a:t>
            </a:r>
            <a:endParaRPr lang="en-US" sz="1867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9754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1">
  <a:themeElements>
    <a:clrScheme name="1_Vrstvy skla 8">
      <a:dk1>
        <a:srgbClr val="000000"/>
      </a:dk1>
      <a:lt1>
        <a:srgbClr val="EAEAEA"/>
      </a:lt1>
      <a:dk2>
        <a:srgbClr val="000000"/>
      </a:dk2>
      <a:lt2>
        <a:srgbClr val="C1C2CB"/>
      </a:lt2>
      <a:accent1>
        <a:srgbClr val="F1F1F7"/>
      </a:accent1>
      <a:accent2>
        <a:srgbClr val="8C8CB4"/>
      </a:accent2>
      <a:accent3>
        <a:srgbClr val="F3F3F3"/>
      </a:accent3>
      <a:accent4>
        <a:srgbClr val="000000"/>
      </a:accent4>
      <a:accent5>
        <a:srgbClr val="F7F7FA"/>
      </a:accent5>
      <a:accent6>
        <a:srgbClr val="7E7EA3"/>
      </a:accent6>
      <a:hlink>
        <a:srgbClr val="A3FFFF"/>
      </a:hlink>
      <a:folHlink>
        <a:srgbClr val="9E99FF"/>
      </a:folHlink>
    </a:clrScheme>
    <a:fontScheme name="1_Vrstvy skl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Vrstvy s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rstvy s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D59931E0-74F1-466C-BAD0-A3CA47EC1D5D}" vid="{1BB93B6E-37AB-4699-8701-8A2A0CB6FCD6}"/>
    </a:ext>
  </a:extLst>
</a:theme>
</file>

<file path=ppt/theme/theme2.xml><?xml version="1.0" encoding="utf-8"?>
<a:theme xmlns:a="http://schemas.openxmlformats.org/drawingml/2006/main" name="Špendlík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otiv1">
  <a:themeElements>
    <a:clrScheme name="1_Vrstvy skla 8">
      <a:dk1>
        <a:srgbClr val="000000"/>
      </a:dk1>
      <a:lt1>
        <a:srgbClr val="EAEAEA"/>
      </a:lt1>
      <a:dk2>
        <a:srgbClr val="000000"/>
      </a:dk2>
      <a:lt2>
        <a:srgbClr val="C1C2CB"/>
      </a:lt2>
      <a:accent1>
        <a:srgbClr val="F1F1F7"/>
      </a:accent1>
      <a:accent2>
        <a:srgbClr val="8C8CB4"/>
      </a:accent2>
      <a:accent3>
        <a:srgbClr val="F3F3F3"/>
      </a:accent3>
      <a:accent4>
        <a:srgbClr val="000000"/>
      </a:accent4>
      <a:accent5>
        <a:srgbClr val="F7F7FA"/>
      </a:accent5>
      <a:accent6>
        <a:srgbClr val="7E7EA3"/>
      </a:accent6>
      <a:hlink>
        <a:srgbClr val="A3FFFF"/>
      </a:hlink>
      <a:folHlink>
        <a:srgbClr val="9E99FF"/>
      </a:folHlink>
    </a:clrScheme>
    <a:fontScheme name="1_Vrstvy skl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Vrstvy s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rstvy s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D59931E0-74F1-466C-BAD0-A3CA47EC1D5D}" vid="{1BB93B6E-37AB-4699-8701-8A2A0CB6FCD6}"/>
    </a:ext>
  </a:extLst>
</a:theme>
</file>

<file path=ppt/theme/theme4.xml><?xml version="1.0" encoding="utf-8"?>
<a:theme xmlns:a="http://schemas.openxmlformats.org/drawingml/2006/main" name="1_Špendlík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Motiv1">
  <a:themeElements>
    <a:clrScheme name="1_Vrstvy skla 8">
      <a:dk1>
        <a:srgbClr val="000000"/>
      </a:dk1>
      <a:lt1>
        <a:srgbClr val="EAEAEA"/>
      </a:lt1>
      <a:dk2>
        <a:srgbClr val="000000"/>
      </a:dk2>
      <a:lt2>
        <a:srgbClr val="C1C2CB"/>
      </a:lt2>
      <a:accent1>
        <a:srgbClr val="F1F1F7"/>
      </a:accent1>
      <a:accent2>
        <a:srgbClr val="8C8CB4"/>
      </a:accent2>
      <a:accent3>
        <a:srgbClr val="F3F3F3"/>
      </a:accent3>
      <a:accent4>
        <a:srgbClr val="000000"/>
      </a:accent4>
      <a:accent5>
        <a:srgbClr val="F7F7FA"/>
      </a:accent5>
      <a:accent6>
        <a:srgbClr val="7E7EA3"/>
      </a:accent6>
      <a:hlink>
        <a:srgbClr val="A3FFFF"/>
      </a:hlink>
      <a:folHlink>
        <a:srgbClr val="9E99FF"/>
      </a:folHlink>
    </a:clrScheme>
    <a:fontScheme name="1_Vrstvy skl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Vrstvy s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rstvy s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rstvy s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D59931E0-74F1-466C-BAD0-A3CA47EC1D5D}" vid="{1BB93B6E-37AB-4699-8701-8A2A0CB6FCD6}"/>
    </a:ext>
  </a:extLst>
</a:theme>
</file>

<file path=ppt/theme/theme6.xml><?xml version="1.0" encoding="utf-8"?>
<a:theme xmlns:a="http://schemas.openxmlformats.org/drawingml/2006/main" name="2_Špendlík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GENARAL LAYOUTS">
  <a:themeElements>
    <a:clrScheme name="SIMPLICITY - Bright Blu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B0F0"/>
      </a:accent1>
      <a:accent2>
        <a:srgbClr val="C0C0C8"/>
      </a:accent2>
      <a:accent3>
        <a:srgbClr val="00B0F0"/>
      </a:accent3>
      <a:accent4>
        <a:srgbClr val="00B0F0"/>
      </a:accent4>
      <a:accent5>
        <a:srgbClr val="00B0F0"/>
      </a:accent5>
      <a:accent6>
        <a:srgbClr val="00B0F0"/>
      </a:accent6>
      <a:hlink>
        <a:srgbClr val="0084B4"/>
      </a:hlink>
      <a:folHlink>
        <a:srgbClr val="5CD3F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2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ppt/theme/themeOverride2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ppt/theme/themeOverride3.xml><?xml version="1.0" encoding="utf-8"?>
<a:themeOverride xmlns:a="http://schemas.openxmlformats.org/drawingml/2006/main">
  <a:clrScheme name="SIMPLICITY - Bright Blue">
    <a:dk1>
      <a:srgbClr val="0A091B"/>
    </a:dk1>
    <a:lt1>
      <a:srgbClr val="F2F2F5"/>
    </a:lt1>
    <a:dk2>
      <a:srgbClr val="858591"/>
    </a:dk2>
    <a:lt2>
      <a:srgbClr val="FFFFFF"/>
    </a:lt2>
    <a:accent1>
      <a:srgbClr val="00B0F0"/>
    </a:accent1>
    <a:accent2>
      <a:srgbClr val="C0C0C8"/>
    </a:accent2>
    <a:accent3>
      <a:srgbClr val="00B0F0"/>
    </a:accent3>
    <a:accent4>
      <a:srgbClr val="00B0F0"/>
    </a:accent4>
    <a:accent5>
      <a:srgbClr val="00B0F0"/>
    </a:accent5>
    <a:accent6>
      <a:srgbClr val="00B0F0"/>
    </a:accent6>
    <a:hlink>
      <a:srgbClr val="0084B4"/>
    </a:hlink>
    <a:folHlink>
      <a:srgbClr val="5CD3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21</TotalTime>
  <Words>155</Words>
  <Application>Microsoft Macintosh PowerPoint</Application>
  <PresentationFormat>Širokoúhlá obrazovka</PresentationFormat>
  <Paragraphs>13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7</vt:i4>
      </vt:variant>
      <vt:variant>
        <vt:lpstr>Nadpisy snímků</vt:lpstr>
      </vt:variant>
      <vt:variant>
        <vt:i4>5</vt:i4>
      </vt:variant>
    </vt:vector>
  </HeadingPairs>
  <TitlesOfParts>
    <vt:vector size="19" baseType="lpstr">
      <vt:lpstr>Brush Script MT</vt:lpstr>
      <vt:lpstr>Arial</vt:lpstr>
      <vt:lpstr>Arial Black</vt:lpstr>
      <vt:lpstr>Constantia</vt:lpstr>
      <vt:lpstr>Franklin Gothic Book</vt:lpstr>
      <vt:lpstr>Rage Italic</vt:lpstr>
      <vt:lpstr>Wingdings</vt:lpstr>
      <vt:lpstr>Motiv1</vt:lpstr>
      <vt:lpstr>Špendlík</vt:lpstr>
      <vt:lpstr>1_Motiv1</vt:lpstr>
      <vt:lpstr>1_Špendlík</vt:lpstr>
      <vt:lpstr>2_Motiv1</vt:lpstr>
      <vt:lpstr>2_Špendlík</vt:lpstr>
      <vt:lpstr>GENARAL LAYOUTS</vt:lpstr>
      <vt:lpstr>Prezentace aplikace PowerPoint</vt:lpstr>
      <vt:lpstr>Řezání kovových materiálů ruční rámovou pilkou na kov – praktické vyučování v odborném výcviku</vt:lpstr>
      <vt:lpstr>Kontrola znalostí 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Řezání kovových materiálů ruční rámovou pilkou na kov – praktické vyučování v odborném výcviku</dc:title>
  <dc:creator>Zdeněk Krabs</dc:creator>
  <cp:lastModifiedBy>Luboš Tonhauser</cp:lastModifiedBy>
  <cp:revision>6</cp:revision>
  <dcterms:created xsi:type="dcterms:W3CDTF">2018-08-02T08:35:45Z</dcterms:created>
  <dcterms:modified xsi:type="dcterms:W3CDTF">2020-04-15T09:01:39Z</dcterms:modified>
</cp:coreProperties>
</file>