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9"/>
  </p:notesMasterIdLst>
  <p:sldIdLst>
    <p:sldId id="324" r:id="rId3"/>
    <p:sldId id="279" r:id="rId4"/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8" r:id="rId14"/>
    <p:sldId id="266" r:id="rId15"/>
    <p:sldId id="269" r:id="rId16"/>
    <p:sldId id="26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651" r:id="rId27"/>
    <p:sldId id="650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24F55-E60D-420D-A91B-8F3CA86C07BD}" type="datetimeFigureOut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AFEAC-C762-4514-80D7-648FF82D36E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AFEAC-C762-4514-80D7-648FF82D36E0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A822-68B0-48F6-A18B-E401681154E5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7A85-5DDF-43A0-A9C8-202A916A7307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1E3-6D12-4ED5-B47C-786C342662EC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2425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1561" y="536173"/>
            <a:ext cx="82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0000" y="1651000"/>
            <a:ext cx="13716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638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2382" y="0"/>
            <a:ext cx="9144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1217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2DD68-0AB4-4960-A845-E2C4A61616A4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DA75F-EA40-4463-9E40-05EF4A8F1E76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42F5-114E-490A-A042-5D69FF3A1B94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3FB24-3AAD-4329-A9F3-728E740146E4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1289-7843-4D41-BB59-75AE9BD2E146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B30D-A3A7-4883-9EE4-04EBA8384AB1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81DE4-012E-4A6B-BA2C-C6E054E03969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89CD-D98E-40A4-BD1A-F16AECE7C305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9A73-19A1-490F-803E-82F6DA219600}" type="datetime1">
              <a:rPr lang="cs-CZ" smtClean="0"/>
              <a:pPr/>
              <a:t>16.04.20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ABCE-90FD-4552-9AC0-70DBE1F2DD0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8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C:/Users/PC/Desktop/DUM/moje%20DUMY/Tabulky%20Excel/RC.xls" TargetMode="External"/><Relationship Id="rId2" Type="http://schemas.openxmlformats.org/officeDocument/2006/relationships/hyperlink" Target="file:///C:/Users/PC/Desktop/DUM/moje%20DUMY/Tabulky%20Excel/RL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/Users/PC/Desktop/DUM/moje%20DUMY/Tabulky%20Excel/seriov&#225;%20rezonance.xl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fyzikalniulohy.cz/uloha.php?uloha=171" TargetMode="External"/><Relationship Id="rId13" Type="http://schemas.openxmlformats.org/officeDocument/2006/relationships/hyperlink" Target="http://fyzikalniulohy.cz/uloha.php?uloha=778" TargetMode="External"/><Relationship Id="rId3" Type="http://schemas.openxmlformats.org/officeDocument/2006/relationships/hyperlink" Target="http://fyzikalniulohy.cz/uloha.php?uloha=73" TargetMode="External"/><Relationship Id="rId7" Type="http://schemas.openxmlformats.org/officeDocument/2006/relationships/hyperlink" Target="http://fyzikalniulohy.cz/uloha.php?uloha=159" TargetMode="External"/><Relationship Id="rId12" Type="http://schemas.openxmlformats.org/officeDocument/2006/relationships/hyperlink" Target="http://fyzikalniulohy.cz/uloha.php?uloha=518" TargetMode="External"/><Relationship Id="rId2" Type="http://schemas.openxmlformats.org/officeDocument/2006/relationships/hyperlink" Target="http://fyzikalniulohy.cz/uloha.php?uloha=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yzikalniulohy.cz/uloha.php?uloha=795" TargetMode="External"/><Relationship Id="rId11" Type="http://schemas.openxmlformats.org/officeDocument/2006/relationships/hyperlink" Target="http://fyzikalniulohy.cz/uloha.php?uloha=515" TargetMode="External"/><Relationship Id="rId5" Type="http://schemas.openxmlformats.org/officeDocument/2006/relationships/hyperlink" Target="http://fyzikalniulohy.cz/uloha.php?uloha=296" TargetMode="External"/><Relationship Id="rId10" Type="http://schemas.openxmlformats.org/officeDocument/2006/relationships/hyperlink" Target="http://fyzikalniulohy.cz/uloha.php?uloha=772" TargetMode="External"/><Relationship Id="rId4" Type="http://schemas.openxmlformats.org/officeDocument/2006/relationships/hyperlink" Target="http://fyzikalniulohy.cz/uloha.php?uloha=494" TargetMode="External"/><Relationship Id="rId9" Type="http://schemas.openxmlformats.org/officeDocument/2006/relationships/hyperlink" Target="http://fyzikalniulohy.cz/uloha.php?uloha=73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456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Sériové zapojení - řídící fázor proud – 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1. nakreslíme fázorový diagram:</a:t>
            </a:r>
          </a:p>
          <a:p>
            <a:r>
              <a:rPr lang="cs-CZ" dirty="0"/>
              <a:t>Zvolíme řídící fázor – veličina pro všechny prvky obvodu je stejná</a:t>
            </a:r>
          </a:p>
          <a:p>
            <a:r>
              <a:rPr lang="cs-CZ" dirty="0"/>
              <a:t>– pro sériové zapojení – proud I</a:t>
            </a:r>
          </a:p>
          <a:p>
            <a:r>
              <a:rPr lang="cs-CZ" dirty="0"/>
              <a:t>- pro paralelní – napětí – U</a:t>
            </a:r>
          </a:p>
          <a:p>
            <a:r>
              <a:rPr lang="cs-CZ" dirty="0"/>
              <a:t>Nakreslíme ho do osy x.</a:t>
            </a:r>
          </a:p>
          <a:p>
            <a:r>
              <a:rPr lang="cs-CZ" dirty="0"/>
              <a:t>Ostatní veličiny kreslíme dle zásad:</a:t>
            </a:r>
          </a:p>
          <a:p>
            <a:r>
              <a:rPr lang="cs-CZ" dirty="0"/>
              <a:t>R- U a I ve fázi – úhel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=0</a:t>
            </a:r>
          </a:p>
          <a:p>
            <a:r>
              <a:rPr lang="cs-CZ" dirty="0"/>
              <a:t>L – U předbíhá I o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=90°</a:t>
            </a:r>
          </a:p>
          <a:p>
            <a:r>
              <a:rPr lang="cs-CZ" dirty="0"/>
              <a:t>C – U se opožďuje za I o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=90° (I předbíhá U o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=90°)</a:t>
            </a:r>
          </a:p>
          <a:p>
            <a:r>
              <a:rPr lang="cs-CZ" dirty="0"/>
              <a:t>U /I 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=-90°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Sériové zapojení - řídící fázor proud – 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000" dirty="0">
                <a:latin typeface="Arial" pitchFamily="34" charset="0"/>
                <a:cs typeface="Arial" pitchFamily="34" charset="0"/>
              </a:rPr>
              <a:t>2. Určíme velikost reaktancí</a:t>
            </a:r>
          </a:p>
          <a:p>
            <a:r>
              <a:rPr lang="cs-CZ" sz="4000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40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= 2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π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f L,</a:t>
            </a:r>
          </a:p>
          <a:p>
            <a:r>
              <a:rPr lang="cs-CZ" sz="4000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4000" baseline="-25000" dirty="0">
                <a:latin typeface="Arial" pitchFamily="34" charset="0"/>
                <a:cs typeface="Arial" pitchFamily="34" charset="0"/>
              </a:rPr>
              <a:t>C 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= 1/2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π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f C</a:t>
            </a:r>
          </a:p>
          <a:p>
            <a:pPr>
              <a:buNone/>
            </a:pPr>
            <a:r>
              <a:rPr lang="cs-CZ" sz="4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cs-CZ" sz="4000" dirty="0">
                <a:latin typeface="Arial" pitchFamily="34" charset="0"/>
                <a:cs typeface="Arial" pitchFamily="34" charset="0"/>
              </a:rPr>
              <a:t>3. Určíme velikost impedance Z 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√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R</a:t>
            </a:r>
            <a:r>
              <a:rPr lang="cs-CZ" sz="40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+ X</a:t>
            </a:r>
            <a:r>
              <a:rPr lang="cs-CZ" sz="40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cs-CZ" sz="4000" dirty="0">
                <a:latin typeface="Arial" pitchFamily="34" charset="0"/>
                <a:cs typeface="Arial" pitchFamily="34" charset="0"/>
              </a:rPr>
              <a:t>kde X = X</a:t>
            </a:r>
            <a:r>
              <a:rPr lang="cs-CZ" sz="40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neboX</a:t>
            </a:r>
            <a:r>
              <a:rPr lang="cs-CZ" sz="4000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, nebo X</a:t>
            </a:r>
            <a:r>
              <a:rPr lang="cs-CZ" sz="40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4000" dirty="0">
                <a:latin typeface="Arial" pitchFamily="34" charset="0"/>
                <a:cs typeface="Arial" pitchFamily="34" charset="0"/>
              </a:rPr>
              <a:t> – X</a:t>
            </a:r>
            <a:r>
              <a:rPr lang="cs-CZ" sz="4000" baseline="-25000" dirty="0">
                <a:latin typeface="Arial" pitchFamily="34" charset="0"/>
                <a:cs typeface="Arial" pitchFamily="34" charset="0"/>
              </a:rPr>
              <a:t>C</a:t>
            </a:r>
            <a:endParaRPr lang="cs-CZ" sz="4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4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cs-CZ" sz="4000" dirty="0">
                <a:latin typeface="Arial" pitchFamily="34" charset="0"/>
                <a:cs typeface="Arial" pitchFamily="34" charset="0"/>
              </a:rPr>
              <a:t>4.Určíme velikost proudu</a:t>
            </a:r>
          </a:p>
          <a:p>
            <a:r>
              <a:rPr lang="cs-CZ" sz="4000" dirty="0">
                <a:latin typeface="Arial" pitchFamily="34" charset="0"/>
                <a:cs typeface="Arial" pitchFamily="34" charset="0"/>
              </a:rPr>
              <a:t>I= U/Z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Sériové zapojení - řídící fázor proud – 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5. Určíme napětí (úbytky napětí) na odporech a reaktancích</a:t>
            </a:r>
          </a:p>
          <a:p>
            <a:r>
              <a:rPr lang="cs-CZ" dirty="0"/>
              <a:t>U</a:t>
            </a:r>
            <a:r>
              <a:rPr lang="cs-CZ" baseline="-25000" dirty="0"/>
              <a:t>R</a:t>
            </a:r>
            <a:r>
              <a:rPr lang="cs-CZ" dirty="0"/>
              <a:t>=RI, U</a:t>
            </a:r>
            <a:r>
              <a:rPr lang="cs-CZ" baseline="-25000" dirty="0"/>
              <a:t>L</a:t>
            </a:r>
            <a:r>
              <a:rPr lang="cs-CZ" dirty="0"/>
              <a:t> =X</a:t>
            </a:r>
            <a:r>
              <a:rPr lang="cs-CZ" baseline="-25000" dirty="0"/>
              <a:t>L</a:t>
            </a:r>
            <a:r>
              <a:rPr lang="cs-CZ" dirty="0"/>
              <a:t> I, U</a:t>
            </a:r>
            <a:r>
              <a:rPr lang="cs-CZ" baseline="-25000" dirty="0"/>
              <a:t>C</a:t>
            </a:r>
            <a:r>
              <a:rPr lang="cs-CZ" dirty="0"/>
              <a:t> = X</a:t>
            </a:r>
            <a:r>
              <a:rPr lang="cs-CZ" baseline="-25000" dirty="0"/>
              <a:t>C</a:t>
            </a:r>
            <a:r>
              <a:rPr lang="cs-CZ" dirty="0"/>
              <a:t> I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6. nakreslíme fázorový diagram: řídící fázor proud – I</a:t>
            </a:r>
          </a:p>
          <a:p>
            <a:r>
              <a:rPr lang="cs-CZ" dirty="0"/>
              <a:t>Určíme výsledný fázor napětí – geometrický součet fázorů – trojúhelník napětí</a:t>
            </a:r>
          </a:p>
          <a:p>
            <a:r>
              <a:rPr lang="cs-CZ" i="1" dirty="0"/>
              <a:t>U = U</a:t>
            </a:r>
            <a:r>
              <a:rPr lang="cs-CZ" baseline="-25000" dirty="0"/>
              <a:t>R</a:t>
            </a:r>
            <a:r>
              <a:rPr lang="cs-CZ" i="1" dirty="0"/>
              <a:t> + U</a:t>
            </a:r>
            <a:r>
              <a:rPr lang="cs-CZ" baseline="-25000" dirty="0"/>
              <a:t>L</a:t>
            </a:r>
            <a:r>
              <a:rPr lang="cs-CZ" i="1" dirty="0"/>
              <a:t> +U</a:t>
            </a:r>
            <a:r>
              <a:rPr lang="cs-CZ" baseline="-25000" dirty="0"/>
              <a:t>C</a:t>
            </a:r>
            <a:r>
              <a:rPr lang="cs-CZ" dirty="0"/>
              <a:t> ( 2. KZ)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Sériové zapojení - řídící fázor proud – I</a:t>
            </a:r>
            <a:br>
              <a:rPr lang="cs-CZ" dirty="0"/>
            </a:b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5. Určíme napětí (úbytky napětí) na odporech a reaktancích</a:t>
            </a:r>
          </a:p>
          <a:p>
            <a:r>
              <a:rPr lang="cs-CZ" dirty="0"/>
              <a:t>U</a:t>
            </a:r>
            <a:r>
              <a:rPr lang="cs-CZ" baseline="-25000" dirty="0"/>
              <a:t>R</a:t>
            </a:r>
            <a:r>
              <a:rPr lang="cs-CZ" dirty="0"/>
              <a:t>=RI, U</a:t>
            </a:r>
            <a:r>
              <a:rPr lang="cs-CZ" baseline="-25000" dirty="0"/>
              <a:t>L</a:t>
            </a:r>
            <a:r>
              <a:rPr lang="cs-CZ" dirty="0"/>
              <a:t> =X</a:t>
            </a:r>
            <a:r>
              <a:rPr lang="cs-CZ" baseline="-25000" dirty="0"/>
              <a:t>L</a:t>
            </a:r>
            <a:r>
              <a:rPr lang="cs-CZ" dirty="0"/>
              <a:t> I, U</a:t>
            </a:r>
            <a:r>
              <a:rPr lang="cs-CZ" baseline="-25000" dirty="0"/>
              <a:t>C</a:t>
            </a:r>
            <a:r>
              <a:rPr lang="cs-CZ" dirty="0"/>
              <a:t> = X</a:t>
            </a:r>
            <a:r>
              <a:rPr lang="cs-CZ" baseline="-25000" dirty="0"/>
              <a:t>C</a:t>
            </a:r>
            <a:r>
              <a:rPr lang="cs-CZ" dirty="0"/>
              <a:t> I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r>
              <a:rPr lang="cs-CZ" dirty="0"/>
              <a:t>6. nakreslíme fázorový diagram: řídící fázor proud – I</a:t>
            </a:r>
          </a:p>
          <a:p>
            <a:r>
              <a:rPr lang="cs-CZ" dirty="0"/>
              <a:t>Určíme výsledný fázor napětí – geometrický součet fázorů – trojúhelník napětí</a:t>
            </a:r>
          </a:p>
          <a:p>
            <a:r>
              <a:rPr lang="cs-CZ" i="1" dirty="0"/>
              <a:t>U = U</a:t>
            </a:r>
            <a:r>
              <a:rPr lang="cs-CZ" baseline="-25000" dirty="0"/>
              <a:t>R</a:t>
            </a:r>
            <a:r>
              <a:rPr lang="cs-CZ" i="1" dirty="0"/>
              <a:t> + U</a:t>
            </a:r>
            <a:r>
              <a:rPr lang="cs-CZ" baseline="-25000" dirty="0"/>
              <a:t>L</a:t>
            </a:r>
            <a:r>
              <a:rPr lang="cs-CZ" i="1" dirty="0"/>
              <a:t> +U</a:t>
            </a:r>
            <a:r>
              <a:rPr lang="cs-CZ" baseline="-25000" dirty="0"/>
              <a:t>C</a:t>
            </a:r>
            <a:r>
              <a:rPr lang="cs-CZ" dirty="0"/>
              <a:t> ( 2. KZ)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2052" name="Picture 4" descr="C:\Users\PC\Desktop\DUM\obrázky\Obrazek.1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solidFill>
            <a:schemeClr val="tx1"/>
          </a:solidFill>
          <a:ln>
            <a:solidFill>
              <a:srgbClr val="92D050"/>
            </a:solidFill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Sériové zapojení - řídící fázor proud – 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cs-CZ" dirty="0"/>
              <a:t>7.Určíme účiník cos </a:t>
            </a:r>
            <a:r>
              <a:rPr lang="cs-CZ" dirty="0">
                <a:sym typeface="Symbol"/>
              </a:rPr>
              <a:t></a:t>
            </a: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cos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= přilehlá ku přeponě = U</a:t>
            </a:r>
            <a:r>
              <a:rPr lang="cs-CZ" baseline="-25000" dirty="0"/>
              <a:t>R</a:t>
            </a:r>
            <a:r>
              <a:rPr lang="cs-CZ" dirty="0"/>
              <a:t>/ U nebo R/Z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z účiníku určíme velikost fázového posunu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 mezi U a I pomocí kalkulačky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Paralelní zapojení - řídící fázor napětí – U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Nakreslíme schéma obvodu s označením směru U a I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Nakreslíme fázorový diagram: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Zvolíme řídící fázor – veličina pro všechny prvky obvodu je stejná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- pro paralelní – Napětí – U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Nakreslíme ho do osy x.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Ostatní veličiny kreslíme dle stejných zásad jako u sériového spojení: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Určíme velikost vodivostí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G=1/R,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B</a:t>
            </a:r>
            <a:r>
              <a:rPr lang="cs-CZ" baseline="-25000" dirty="0"/>
              <a:t>L </a:t>
            </a:r>
            <a:r>
              <a:rPr lang="cs-CZ" dirty="0"/>
              <a:t>= 1/X</a:t>
            </a:r>
            <a:r>
              <a:rPr lang="cs-CZ" baseline="-25000" dirty="0"/>
              <a:t>L</a:t>
            </a:r>
            <a:r>
              <a:rPr lang="cs-CZ" dirty="0"/>
              <a:t> = 1/2πf L,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B</a:t>
            </a:r>
            <a:r>
              <a:rPr lang="cs-CZ" baseline="-25000" dirty="0"/>
              <a:t>C</a:t>
            </a:r>
            <a:r>
              <a:rPr lang="cs-CZ" dirty="0"/>
              <a:t> = 1/X</a:t>
            </a:r>
            <a:r>
              <a:rPr lang="cs-CZ" baseline="-25000" dirty="0"/>
              <a:t>C</a:t>
            </a:r>
            <a:r>
              <a:rPr lang="cs-CZ" dirty="0"/>
              <a:t> = 2πf C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Určíme velikost admitance Y = </a:t>
            </a:r>
            <a:r>
              <a:rPr lang="en-US" dirty="0"/>
              <a:t>√</a:t>
            </a:r>
            <a:r>
              <a:rPr lang="cs-CZ" dirty="0"/>
              <a:t>G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/>
              <a:t> + B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buFont typeface="Wingdings" pitchFamily="2" charset="2"/>
              <a:buChar char="Ø"/>
            </a:pPr>
            <a:r>
              <a:rPr lang="cs-CZ" dirty="0"/>
              <a:t>kde B = B</a:t>
            </a:r>
            <a:r>
              <a:rPr lang="cs-CZ" baseline="-25000" dirty="0"/>
              <a:t>L</a:t>
            </a:r>
            <a:r>
              <a:rPr lang="cs-CZ" dirty="0"/>
              <a:t> nebo B</a:t>
            </a:r>
            <a:r>
              <a:rPr lang="cs-CZ" baseline="-25000" dirty="0"/>
              <a:t>C</a:t>
            </a:r>
            <a:r>
              <a:rPr lang="cs-CZ" dirty="0"/>
              <a:t>, nebo B</a:t>
            </a:r>
            <a:r>
              <a:rPr lang="cs-CZ" baseline="-25000" dirty="0"/>
              <a:t>L</a:t>
            </a:r>
            <a:r>
              <a:rPr lang="cs-CZ" dirty="0"/>
              <a:t> - B</a:t>
            </a:r>
            <a:r>
              <a:rPr lang="cs-CZ" baseline="-25000" dirty="0"/>
              <a:t>C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Paralelní zapojení - řídící fázor napětí – U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Určíme velikost proudu</a:t>
            </a:r>
          </a:p>
          <a:p>
            <a:r>
              <a:rPr lang="cs-CZ" dirty="0"/>
              <a:t>I= YU</a:t>
            </a:r>
          </a:p>
          <a:p>
            <a:r>
              <a:rPr lang="cs-CZ" dirty="0"/>
              <a:t>Určíme proud na vodivostech a susceptancích</a:t>
            </a:r>
          </a:p>
          <a:p>
            <a:r>
              <a:rPr lang="cs-CZ" dirty="0"/>
              <a:t>I</a:t>
            </a:r>
            <a:r>
              <a:rPr lang="cs-CZ" baseline="-25000" dirty="0"/>
              <a:t>R</a:t>
            </a:r>
            <a:r>
              <a:rPr lang="cs-CZ" dirty="0"/>
              <a:t>=GU,</a:t>
            </a:r>
          </a:p>
          <a:p>
            <a:r>
              <a:rPr lang="cs-CZ" dirty="0"/>
              <a:t>I</a:t>
            </a:r>
            <a:r>
              <a:rPr lang="cs-CZ" baseline="-25000" dirty="0"/>
              <a:t>L</a:t>
            </a:r>
            <a:r>
              <a:rPr lang="cs-CZ" dirty="0"/>
              <a:t> =B</a:t>
            </a:r>
            <a:r>
              <a:rPr lang="cs-CZ" baseline="-25000" dirty="0"/>
              <a:t>L</a:t>
            </a:r>
            <a:r>
              <a:rPr lang="cs-CZ" dirty="0"/>
              <a:t> U,</a:t>
            </a:r>
          </a:p>
          <a:p>
            <a:r>
              <a:rPr lang="cs-CZ" dirty="0"/>
              <a:t>I</a:t>
            </a:r>
            <a:r>
              <a:rPr lang="cs-CZ" baseline="-25000" dirty="0"/>
              <a:t>C</a:t>
            </a:r>
            <a:r>
              <a:rPr lang="cs-CZ" dirty="0"/>
              <a:t> = B</a:t>
            </a:r>
            <a:r>
              <a:rPr lang="cs-CZ" baseline="-25000" dirty="0"/>
              <a:t>C</a:t>
            </a:r>
            <a:r>
              <a:rPr lang="cs-CZ" dirty="0"/>
              <a:t> 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Fázorový diagram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17</a:t>
            </a:fld>
            <a:endParaRPr lang="cs-CZ" dirty="0"/>
          </a:p>
        </p:txBody>
      </p:sp>
      <p:pic>
        <p:nvPicPr>
          <p:cNvPr id="6" name="Zástupný symbol pro obsah 5" descr="D:\Skripta\ZE - Střídavé proudy\obr. 01-21.bmp"/>
          <p:cNvPicPr>
            <a:picLocks noGrp="1"/>
          </p:cNvPicPr>
          <p:nvPr>
            <p:ph idx="1"/>
          </p:nvPr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500166" y="1785926"/>
            <a:ext cx="6143667" cy="42148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Paralelní zapojení - řídící fázor napětí – 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Určíme výsledný fázor proudů – geometrický součet fázorů – trojúhelník proudů</a:t>
            </a:r>
          </a:p>
          <a:p>
            <a:r>
              <a:rPr lang="cs-CZ" dirty="0"/>
              <a:t>I = I</a:t>
            </a:r>
            <a:r>
              <a:rPr lang="cs-CZ" baseline="-25000" dirty="0"/>
              <a:t>R</a:t>
            </a:r>
            <a:r>
              <a:rPr lang="cs-CZ" dirty="0"/>
              <a:t> + I</a:t>
            </a:r>
            <a:r>
              <a:rPr lang="cs-CZ" baseline="-25000" dirty="0"/>
              <a:t>L</a:t>
            </a:r>
            <a:r>
              <a:rPr lang="cs-CZ" dirty="0"/>
              <a:t> +</a:t>
            </a:r>
            <a:r>
              <a:rPr lang="cs-CZ" baseline="-25000" dirty="0"/>
              <a:t>IC</a:t>
            </a:r>
            <a:r>
              <a:rPr lang="cs-CZ" dirty="0"/>
              <a:t> ( 1. KZ)</a:t>
            </a:r>
          </a:p>
          <a:p>
            <a:r>
              <a:rPr lang="cs-CZ" dirty="0"/>
              <a:t>Určíme účiník cos </a:t>
            </a:r>
            <a:r>
              <a:rPr lang="cs-CZ" dirty="0">
                <a:sym typeface="Symbol"/>
              </a:rPr>
              <a:t></a:t>
            </a:r>
            <a:endParaRPr lang="cs-CZ" dirty="0"/>
          </a:p>
          <a:p>
            <a:r>
              <a:rPr lang="cs-CZ" dirty="0"/>
              <a:t>cos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= přilehlá ku přeponě = I</a:t>
            </a:r>
            <a:r>
              <a:rPr lang="cs-CZ" baseline="-25000" dirty="0"/>
              <a:t>R</a:t>
            </a:r>
            <a:r>
              <a:rPr lang="cs-CZ" dirty="0"/>
              <a:t>/ I nebo G/Y</a:t>
            </a:r>
          </a:p>
          <a:p>
            <a:r>
              <a:rPr lang="cs-CZ" dirty="0"/>
              <a:t>z účiníku určíme fázový posun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 mezi U a I pomocí kalkulačky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Pracovní list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1. Vysvětlete, které veličiny musíme zjišťovat v obvodu RLC. Napište možnosti jejich výpočtu</a:t>
            </a:r>
          </a:p>
          <a:p>
            <a:r>
              <a:rPr lang="cs-CZ" dirty="0"/>
              <a:t>2. Co vyjadřuje v obvodu střídavého proudu impedance?</a:t>
            </a:r>
          </a:p>
          <a:p>
            <a:r>
              <a:rPr lang="cs-CZ" dirty="0"/>
              <a:t>3. Určete impedanci sériově řazeného rezistoru s odporem 1,0 k a cívky s indukčnosti L 200 mH při</a:t>
            </a:r>
          </a:p>
          <a:p>
            <a:r>
              <a:rPr lang="cs-CZ" dirty="0"/>
              <a:t>kmitočtu 500 Hz.</a:t>
            </a:r>
          </a:p>
          <a:p>
            <a:r>
              <a:rPr lang="cs-CZ" dirty="0"/>
              <a:t>4. Jaká je impedance obvodu s cívkou, jejíž indukčnost je 0,1 H, a se sériově řazeným rezistorem s</a:t>
            </a:r>
          </a:p>
          <a:p>
            <a:r>
              <a:rPr lang="cs-CZ" dirty="0"/>
              <a:t>odporem 500 Ω při kmitočtu 50 Hz?</a:t>
            </a:r>
          </a:p>
          <a:p>
            <a:r>
              <a:rPr lang="cs-CZ" dirty="0"/>
              <a:t>5. Vypočítejte odpor rezistoru, který je sériově řazen s cívkou s indukční reaktanci 0,35 Ω. Impedance</a:t>
            </a:r>
          </a:p>
          <a:p>
            <a:r>
              <a:rPr lang="cs-CZ" dirty="0"/>
              <a:t>obvodu je 0,5 Ω.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2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57158" y="2714620"/>
          <a:ext cx="8358246" cy="286893"/>
        </p:xfrm>
        <a:graphic>
          <a:graphicData uri="http://schemas.openxmlformats.org/drawingml/2006/table">
            <a:tbl>
              <a:tblPr/>
              <a:tblGrid>
                <a:gridCol w="782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2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36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Arial"/>
                        </a:rPr>
                        <a:t>Šablona: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Arial"/>
                        </a:rPr>
                        <a:t>III-2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Times New Roman"/>
                          <a:cs typeface="Arial"/>
                        </a:rPr>
                        <a:t>Č. materiálu:</a:t>
                      </a:r>
                      <a:endParaRPr lang="cs-CZ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749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VY_32_INOVACE_77_</a:t>
                      </a: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 Řešení složených obvodů střídavého proudu s RLC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57158" y="3102383"/>
          <a:ext cx="8352928" cy="3710506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0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j-lt"/>
                          <a:ea typeface="Times New Roman"/>
                          <a:cs typeface="Times New Roman"/>
                        </a:rPr>
                        <a:t>Jméno autora: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749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Stanislav Pleninger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j-lt"/>
                          <a:ea typeface="Times New Roman"/>
                          <a:cs typeface="Times New Roman"/>
                        </a:rPr>
                        <a:t>Třída/ročník: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749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1. ročník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j-lt"/>
                          <a:ea typeface="Times New Roman"/>
                          <a:cs typeface="Times New Roman"/>
                        </a:rPr>
                        <a:t>Datum vytvoření: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749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>
                          <a:latin typeface="Calibri"/>
                          <a:ea typeface="Calibri"/>
                          <a:cs typeface="Times New Roman"/>
                        </a:rPr>
                        <a:t>Duben 2013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j-lt"/>
                          <a:ea typeface="Times New Roman"/>
                          <a:cs typeface="Times New Roman"/>
                        </a:rPr>
                        <a:t>Tematický okruh: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749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Calibri"/>
                          <a:ea typeface="Calibri"/>
                          <a:cs typeface="Times New Roman"/>
                        </a:rPr>
                        <a:t>Základy elektrotechniky 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j-lt"/>
                          <a:ea typeface="Times New Roman"/>
                          <a:cs typeface="Times New Roman"/>
                        </a:rPr>
                        <a:t>Anotace a metodické pokyny: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Materiál je určen pro 1. ročník učebního oboru MEZ, předmětu ZÁKLADY ELEKTROTECHNIKY, inovuje výuku použitím multimediálních pomůcek – prezentace s názornými obrázky,  schématy, tabulkami a grafy, doplněných simulací programem MULTISIM.</a:t>
                      </a:r>
                    </a:p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Materiál používá učitel při výkladu – pro větší názornost a atraktivnost výuky a zároveň jej mohou využívat žáci pro domácí přípravu na výuku.</a:t>
                      </a:r>
                    </a:p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 simulaci zapojení, použití tabulek a grafů je potřeba programů </a:t>
                      </a:r>
                      <a:r>
                        <a:rPr lang="cs-CZ" sz="1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Multisim</a:t>
                      </a: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Excel.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6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latin typeface="+mj-lt"/>
                          <a:ea typeface="Times New Roman"/>
                          <a:cs typeface="Times New Roman"/>
                        </a:rPr>
                        <a:t>Klíčová slova: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37490" algn="just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Odpory a vodivosti v obvodu střídavého proudu,Ohmův zákon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latin typeface="+mj-lt"/>
                          <a:ea typeface="Times New Roman"/>
                          <a:cs typeface="Times New Roman"/>
                        </a:rPr>
                        <a:t>Druh učebního materiálu: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Prezentace</a:t>
                      </a:r>
                    </a:p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Pracovní list</a:t>
                      </a:r>
                    </a:p>
                    <a:p>
                      <a:r>
                        <a:rPr lang="cs-CZ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Interaktivní tabule</a:t>
                      </a:r>
                      <a:endParaRPr lang="cs-CZ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8" name="Obrázek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6083300" cy="14859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992" y="1949351"/>
            <a:ext cx="90730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Výukový materiál zpracován v rámci projektu EU peníze školám</a:t>
            </a:r>
            <a:endParaRPr kumimoji="0" lang="cs-CZ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Registrační číslo </a:t>
            </a:r>
            <a:r>
              <a:rPr lang="cs-CZ" sz="16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projektu: CZ.1.07/1.5.00/34.0318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list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6. V obvodu je sériově řazen kondenzátor s kapacitou 20 μF a rezistor s odporem 500 Ω. Určete</a:t>
            </a:r>
          </a:p>
          <a:p>
            <a:pPr>
              <a:buNone/>
            </a:pPr>
            <a:r>
              <a:rPr lang="cs-CZ" dirty="0"/>
              <a:t>	impedanci tohoto obvodu při kmitočtu 50 Hz.</a:t>
            </a:r>
          </a:p>
          <a:p>
            <a:r>
              <a:rPr lang="cs-CZ" dirty="0"/>
              <a:t>7. Vypočítejte impedanci sériového obvodu RLC při kmitočtu 50 Hz. Odpor je 500Ω ‚ kapacita 10 μF a</a:t>
            </a:r>
          </a:p>
          <a:p>
            <a:pPr>
              <a:buNone/>
            </a:pPr>
            <a:r>
              <a:rPr lang="cs-CZ" dirty="0"/>
              <a:t>	indukčnost 5 H.</a:t>
            </a:r>
          </a:p>
          <a:p>
            <a:r>
              <a:rPr lang="cs-CZ" dirty="0"/>
              <a:t>8. Rezistor s odporem 120Ω ‚ cívka s indukčnosti 6 H a kondenzátor s kapacitou 2 μF jsou řazeny v</a:t>
            </a:r>
          </a:p>
          <a:p>
            <a:r>
              <a:rPr lang="cs-CZ" dirty="0"/>
              <a:t>obvodu sériově. Jaký proud prochází tímto obvodem, když jej připojíme ke zdroji střídavého napětí</a:t>
            </a:r>
          </a:p>
          <a:p>
            <a:pPr>
              <a:buNone/>
            </a:pPr>
            <a:r>
              <a:rPr lang="cs-CZ" dirty="0"/>
              <a:t>	220 V s kmitočtem 50 Hz?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20</a:t>
            </a:fld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list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9. V obvodu jsou paralelně řazeny: rezistor s odporem 20 ‚ kondenzátor s kapacitou 100 μF a cívka s indukčnosti 300 mH. Určete impedanci obvodu při kmitočtu 2,0 MHz.</a:t>
            </a:r>
          </a:p>
          <a:p>
            <a:r>
              <a:rPr lang="cs-CZ" dirty="0"/>
              <a:t>10. Vypočítejte fázový posun pro obvod se sériově řazeným rezistorem s odporem 50Ω a cívkou s impedanci 100Ω.</a:t>
            </a:r>
          </a:p>
          <a:p>
            <a:r>
              <a:rPr lang="cs-CZ" dirty="0"/>
              <a:t>11. Uveďte vztah, který platí mezi impedanci a admitanci. Co je jednotkou admitance?</a:t>
            </a:r>
          </a:p>
          <a:p>
            <a:r>
              <a:rPr lang="cs-CZ" dirty="0"/>
              <a:t>12. Admitance obvodu je 0,42 S. Jaká je impedance tohoto obvodu?</a:t>
            </a:r>
          </a:p>
          <a:p>
            <a:r>
              <a:rPr lang="cs-CZ" dirty="0"/>
              <a:t>13. Vysvětlete, jak se dá zmenšit fázový posun, který v obvodu střídavého proudu působí indukčnost.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21</a:t>
            </a:fld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Úloha č. 1.</a:t>
            </a:r>
          </a:p>
          <a:p>
            <a:r>
              <a:rPr lang="cs-CZ" b="1" dirty="0"/>
              <a:t>U</a:t>
            </a:r>
            <a:r>
              <a:rPr lang="cs-CZ" b="1" baseline="-25000" dirty="0"/>
              <a:t>L</a:t>
            </a:r>
            <a:r>
              <a:rPr lang="cs-CZ" b="1" dirty="0"/>
              <a:t>  = X</a:t>
            </a:r>
            <a:r>
              <a:rPr lang="cs-CZ" b="1" baseline="-25000" dirty="0"/>
              <a:t>L</a:t>
            </a:r>
            <a:r>
              <a:rPr lang="en-US" b="1" dirty="0"/>
              <a:t>*I</a:t>
            </a:r>
            <a:endParaRPr lang="cs-CZ" dirty="0"/>
          </a:p>
          <a:p>
            <a:r>
              <a:rPr lang="cs-CZ" b="1" dirty="0"/>
              <a:t>U</a:t>
            </a:r>
            <a:r>
              <a:rPr lang="cs-CZ" b="1" baseline="-25000" dirty="0"/>
              <a:t>C</a:t>
            </a:r>
            <a:r>
              <a:rPr lang="cs-CZ" b="1" dirty="0"/>
              <a:t>  = X</a:t>
            </a:r>
            <a:r>
              <a:rPr lang="cs-CZ" b="1" baseline="-25000" dirty="0"/>
              <a:t>C</a:t>
            </a:r>
            <a:r>
              <a:rPr lang="en-US" b="1" dirty="0"/>
              <a:t>*I</a:t>
            </a:r>
            <a:endParaRPr lang="cs-CZ" dirty="0"/>
          </a:p>
          <a:p>
            <a:r>
              <a:rPr lang="cs-CZ" b="1" dirty="0"/>
              <a:t>U</a:t>
            </a:r>
            <a:r>
              <a:rPr lang="cs-CZ" b="1" baseline="-25000" dirty="0"/>
              <a:t>R </a:t>
            </a:r>
            <a:r>
              <a:rPr lang="cs-CZ" b="1" dirty="0"/>
              <a:t> = R*I</a:t>
            </a:r>
            <a:endParaRPr lang="cs-CZ" dirty="0"/>
          </a:p>
          <a:p>
            <a:r>
              <a:rPr lang="cs-CZ" b="1" dirty="0"/>
              <a:t>    </a:t>
            </a:r>
            <a:r>
              <a:rPr lang="cs-CZ" b="1" dirty="0">
                <a:sym typeface="Symbol"/>
              </a:rPr>
              <a:t></a:t>
            </a:r>
            <a:r>
              <a:rPr lang="cs-CZ" b="1" dirty="0"/>
              <a:t> = 2</a:t>
            </a:r>
            <a:r>
              <a:rPr lang="cs-CZ" b="1" dirty="0">
                <a:sym typeface="Symbol"/>
              </a:rPr>
              <a:t></a:t>
            </a:r>
            <a:r>
              <a:rPr lang="cs-CZ" b="1" dirty="0"/>
              <a:t>f</a:t>
            </a:r>
            <a:endParaRPr lang="cs-CZ" dirty="0"/>
          </a:p>
          <a:p>
            <a:r>
              <a:rPr lang="cs-CZ" b="1" dirty="0"/>
              <a:t>X</a:t>
            </a:r>
            <a:r>
              <a:rPr lang="cs-CZ" b="1" baseline="-25000" dirty="0"/>
              <a:t>L  </a:t>
            </a:r>
            <a:r>
              <a:rPr lang="cs-CZ" b="1" dirty="0"/>
              <a:t>= </a:t>
            </a:r>
            <a:r>
              <a:rPr lang="cs-CZ" b="1" dirty="0">
                <a:sym typeface="Symbol"/>
              </a:rPr>
              <a:t></a:t>
            </a:r>
            <a:r>
              <a:rPr lang="cs-CZ" b="1" dirty="0"/>
              <a:t>*L </a:t>
            </a:r>
            <a:endParaRPr lang="cs-CZ" dirty="0"/>
          </a:p>
          <a:p>
            <a:r>
              <a:rPr lang="cs-CZ" b="1" dirty="0"/>
              <a:t>      I = U/Z</a:t>
            </a:r>
            <a:endParaRPr lang="cs-CZ" dirty="0"/>
          </a:p>
          <a:p>
            <a:r>
              <a:rPr lang="cs-CZ" dirty="0"/>
              <a:t>      cos </a:t>
            </a:r>
            <a:r>
              <a:rPr lang="cs-CZ" dirty="0">
                <a:sym typeface="Symbol"/>
              </a:rPr>
              <a:t></a:t>
            </a:r>
            <a:r>
              <a:rPr lang="cs-CZ" dirty="0"/>
              <a:t> = R/Z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22</a:t>
            </a:fld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Řešení: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 – 5.</a:t>
            </a:r>
          </a:p>
          <a:p>
            <a:r>
              <a:rPr lang="cs-CZ" u="sng" dirty="0">
                <a:hlinkClick r:id="rId2" action="ppaction://hlinkfile"/>
              </a:rPr>
              <a:t>..\Tabulky Excel\</a:t>
            </a:r>
            <a:r>
              <a:rPr lang="cs-CZ" u="sng" dirty="0" err="1">
                <a:hlinkClick r:id="rId2" action="ppaction://hlinkfile"/>
              </a:rPr>
              <a:t>RL.xls</a:t>
            </a:r>
            <a:endParaRPr lang="cs-CZ" dirty="0"/>
          </a:p>
          <a:p>
            <a:r>
              <a:rPr lang="cs-CZ" dirty="0"/>
              <a:t>6 – 7.</a:t>
            </a:r>
          </a:p>
          <a:p>
            <a:r>
              <a:rPr lang="cs-CZ" u="sng" dirty="0">
                <a:hlinkClick r:id="rId3" action="ppaction://hlinkfile"/>
              </a:rPr>
              <a:t>..\Tabulky Excel\</a:t>
            </a:r>
            <a:r>
              <a:rPr lang="cs-CZ" u="sng" dirty="0" err="1">
                <a:hlinkClick r:id="rId3" action="ppaction://hlinkfile"/>
              </a:rPr>
              <a:t>RC.xls</a:t>
            </a:r>
            <a:endParaRPr lang="cs-CZ" dirty="0"/>
          </a:p>
          <a:p>
            <a:r>
              <a:rPr lang="cs-CZ" dirty="0"/>
              <a:t>8 – 10</a:t>
            </a:r>
          </a:p>
          <a:p>
            <a:r>
              <a:rPr lang="cs-CZ" u="sng" dirty="0">
                <a:hlinkClick r:id="rId4" action="ppaction://hlinkfile"/>
              </a:rPr>
              <a:t>..\Tabulky Excel\</a:t>
            </a:r>
            <a:r>
              <a:rPr lang="cs-CZ" u="sng" dirty="0" err="1">
                <a:hlinkClick r:id="rId4" action="ppaction://hlinkfile"/>
              </a:rPr>
              <a:t>seriová</a:t>
            </a:r>
            <a:r>
              <a:rPr lang="cs-CZ" u="sng" dirty="0">
                <a:hlinkClick r:id="rId4" action="ppaction://hlinkfile"/>
              </a:rPr>
              <a:t> rezonance.</a:t>
            </a:r>
            <a:r>
              <a:rPr lang="cs-CZ" u="sng" dirty="0" err="1">
                <a:hlinkClick r:id="rId4" action="ppaction://hlinkfile"/>
              </a:rPr>
              <a:t>xls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23</a:t>
            </a:fld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Úlohy ze sbírky úloh KDF MFF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u="sng" dirty="0">
                <a:hlinkClick r:id="rId2"/>
              </a:rPr>
              <a:t>Okamžité hodnoty napětí a proudu v sériovém RLC obvodu</a:t>
            </a:r>
            <a:endParaRPr lang="cs-CZ" dirty="0"/>
          </a:p>
          <a:p>
            <a:pPr lvl="0"/>
            <a:r>
              <a:rPr lang="cs-CZ" u="sng" dirty="0">
                <a:hlinkClick r:id="rId3"/>
              </a:rPr>
              <a:t>Sériový RLC obvod</a:t>
            </a:r>
            <a:endParaRPr lang="cs-CZ" dirty="0"/>
          </a:p>
          <a:p>
            <a:pPr lvl="0"/>
            <a:r>
              <a:rPr lang="cs-CZ" u="sng" dirty="0">
                <a:hlinkClick r:id="rId4"/>
              </a:rPr>
              <a:t>Cívka v obvodech s různými druhy napětí</a:t>
            </a:r>
            <a:endParaRPr lang="cs-CZ" dirty="0"/>
          </a:p>
          <a:p>
            <a:pPr lvl="0"/>
            <a:r>
              <a:rPr lang="cs-CZ" u="sng" dirty="0">
                <a:hlinkClick r:id="rId5"/>
              </a:rPr>
              <a:t>Cívka v obvodu se střídavým napětím</a:t>
            </a:r>
            <a:endParaRPr lang="cs-CZ" dirty="0"/>
          </a:p>
          <a:p>
            <a:pPr lvl="0"/>
            <a:r>
              <a:rPr lang="cs-CZ" u="sng" dirty="0">
                <a:hlinkClick r:id="rId6"/>
              </a:rPr>
              <a:t>Reálná cívka</a:t>
            </a:r>
            <a:endParaRPr lang="cs-CZ" dirty="0"/>
          </a:p>
          <a:p>
            <a:pPr lvl="0"/>
            <a:r>
              <a:rPr lang="cs-CZ" u="sng" dirty="0">
                <a:hlinkClick r:id="rId7"/>
              </a:rPr>
              <a:t>Tlumivka</a:t>
            </a:r>
            <a:endParaRPr lang="cs-CZ" dirty="0"/>
          </a:p>
          <a:p>
            <a:pPr lvl="0"/>
            <a:r>
              <a:rPr lang="cs-CZ" u="sng" dirty="0">
                <a:hlinkClick r:id="rId8"/>
              </a:rPr>
              <a:t>Amplituda proudu při proměnné frekvencí zdroje</a:t>
            </a:r>
            <a:endParaRPr lang="cs-CZ" dirty="0"/>
          </a:p>
          <a:p>
            <a:pPr lvl="0"/>
            <a:r>
              <a:rPr lang="cs-CZ" u="sng" dirty="0">
                <a:hlinkClick r:id="rId9"/>
              </a:rPr>
              <a:t>RLC obvod s nastavitelnou kapacitou kondenzátoru</a:t>
            </a:r>
            <a:endParaRPr lang="cs-CZ" dirty="0"/>
          </a:p>
          <a:p>
            <a:pPr lvl="0"/>
            <a:r>
              <a:rPr lang="cs-CZ" u="sng" dirty="0">
                <a:hlinkClick r:id="rId10"/>
              </a:rPr>
              <a:t>Úhlová frekvence sériového RLC obvodu</a:t>
            </a:r>
            <a:endParaRPr lang="cs-CZ" dirty="0"/>
          </a:p>
          <a:p>
            <a:pPr lvl="0"/>
            <a:r>
              <a:rPr lang="cs-CZ" u="sng" dirty="0">
                <a:hlinkClick r:id="rId11"/>
              </a:rPr>
              <a:t>Rezonance v sériovém RLC obvodu</a:t>
            </a:r>
            <a:endParaRPr lang="cs-CZ" dirty="0"/>
          </a:p>
          <a:p>
            <a:pPr lvl="0"/>
            <a:r>
              <a:rPr lang="cs-CZ" u="sng" dirty="0">
                <a:hlinkClick r:id="rId12"/>
              </a:rPr>
              <a:t>Rezonance v sériovém RLC obvodu 2</a:t>
            </a:r>
            <a:endParaRPr lang="cs-CZ" dirty="0"/>
          </a:p>
          <a:p>
            <a:pPr lvl="0"/>
            <a:r>
              <a:rPr lang="cs-CZ" u="sng" dirty="0">
                <a:hlinkClick r:id="rId13"/>
              </a:rPr>
              <a:t>Napětí na voltmetru v RLC obvodu v rezonanci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24</a:t>
            </a:fld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6019800" y="4819476"/>
            <a:ext cx="285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br>
              <a:rPr lang="cs-CZ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chemeClr val="tx2"/>
                </a:solidFill>
                <a:latin typeface="+mj-lt"/>
              </a:rPr>
              <a:t>modernizace odborného vzdělávání </a:t>
            </a:r>
            <a:endParaRPr lang="cs-CZ" sz="1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" y="4533900"/>
            <a:ext cx="1000927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234011" y="4991100"/>
            <a:ext cx="679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Projekt Modernizace odborného vzdělávání (MOV) rozvíjí kvalitu odborného vzdělávání </a:t>
            </a:r>
            <a:br>
              <a:rPr lang="cs-CZ" sz="1200" dirty="0"/>
            </a:br>
            <a:r>
              <a:rPr lang="cs-CZ" sz="1200" dirty="0"/>
              <a:t>a podporuje uplatnitelnost absolventů na trhu práce. Je financován z Evropských strukturálních </a:t>
            </a:r>
            <a:br>
              <a:rPr lang="cs-CZ" sz="1200" dirty="0"/>
            </a:br>
            <a:r>
              <a:rPr lang="cs-CZ" sz="1200" dirty="0"/>
              <a:t>a investičních fondů a jeho realizaci zajišťuje Národní pedagogický institut České republiky.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Řešení složených obvodů střídavého proudu s RLC.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Proudy v obvodu střídavého napětí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 – zdánlivý (celkový) proud tekoucí impedancí-I = U / Z</a:t>
            </a: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R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– činný proud tekoucí odporem – 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R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= U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R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/ R</a:t>
            </a: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– jalový proud tekoucí reaktancí – 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= U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/ X</a:t>
            </a: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– jalový proud tekoucí indukčností (induktancí) –</a:t>
            </a: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 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= U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/ X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L</a:t>
            </a:r>
            <a:endParaRPr lang="cs-CZ" sz="4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– jalový proud tekoucí kapacitou (kapacitancí) – </a:t>
            </a: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= U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/ X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C</a:t>
            </a:r>
            <a:endParaRPr lang="cs-CZ" sz="4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cs-CZ" sz="4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Z Pythagorovy věty vyplývá</a:t>
            </a: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41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=I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R</a:t>
            </a:r>
            <a:r>
              <a:rPr lang="cs-CZ" sz="41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+ 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cs-CZ" sz="4100" baseline="30000" dirty="0">
                <a:latin typeface="Arial" pitchFamily="34" charset="0"/>
                <a:cs typeface="Arial" pitchFamily="34" charset="0"/>
              </a:rPr>
              <a:t>2</a:t>
            </a:r>
            <a:endParaRPr lang="cs-CZ" sz="4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či</a:t>
            </a:r>
          </a:p>
          <a:p>
            <a:pPr>
              <a:buFont typeface="Wingdings" pitchFamily="2" charset="2"/>
              <a:buChar char="Ø"/>
            </a:pPr>
            <a:r>
              <a:rPr lang="cs-CZ" sz="41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41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=I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R</a:t>
            </a:r>
            <a:r>
              <a:rPr lang="cs-CZ" sz="41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+( 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sz="41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 – I</a:t>
            </a:r>
            <a:r>
              <a:rPr lang="cs-CZ" sz="4100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sz="41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sz="4100" dirty="0">
                <a:latin typeface="Arial" pitchFamily="34" charset="0"/>
                <a:cs typeface="Arial" pitchFamily="34" charset="0"/>
              </a:rPr>
              <a:t>),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7" name="Obrázek 6" descr="http://fyzika.jreichl.com/data/E_RLC_soubory/image08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143768" y="478632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400" baseline="-250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Odpory v obvodu střídavého proudu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 – impedance – zdánlivý odpor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R – činný odpor </a:t>
            </a:r>
            <a:r>
              <a:rPr lang="cs-CZ">
                <a:latin typeface="Arial" pitchFamily="34" charset="0"/>
                <a:cs typeface="Arial" pitchFamily="34" charset="0"/>
              </a:rPr>
              <a:t>– rezistence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X – reaktance – jalový odpor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X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dirty="0">
                <a:latin typeface="Arial" pitchFamily="34" charset="0"/>
                <a:cs typeface="Arial" pitchFamily="34" charset="0"/>
              </a:rPr>
              <a:t> – induktivní reaktance - induktance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X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dirty="0">
                <a:latin typeface="Arial" pitchFamily="34" charset="0"/>
                <a:cs typeface="Arial" pitchFamily="34" charset="0"/>
              </a:rPr>
              <a:t> – kapacitní reaktance – kapacitance</a:t>
            </a:r>
          </a:p>
          <a:p>
            <a:pPr lvl="8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			R	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Z Pythagorovy věty vyplývá 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Z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=R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 + X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				   Z		X  X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Z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=R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 +( X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 – X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cs-CZ" dirty="0">
                <a:latin typeface="Arial" pitchFamily="34" charset="0"/>
                <a:cs typeface="Arial" pitchFamily="34" charset="0"/>
              </a:rPr>
              <a:t>),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6" name="Pravoúhlý trojúhelník 5"/>
          <p:cNvSpPr/>
          <p:nvPr/>
        </p:nvSpPr>
        <p:spPr>
          <a:xfrm rot="10800000">
            <a:off x="5786446" y="4500570"/>
            <a:ext cx="2286016" cy="1357322"/>
          </a:xfrm>
          <a:prstGeom prst="rt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Pomocí goniometrických funkcí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Zdánlivý - impedance - Z=U/I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Činný - R=U/I cos φ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Jalový - X=U/I sin φ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 tg φ = X/R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cos φ = R/Z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sin φ = X/Z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Arial" pitchFamily="34" charset="0"/>
                <a:ea typeface="+mn-ea"/>
                <a:cs typeface="Arial" pitchFamily="34" charset="0"/>
              </a:rPr>
              <a:t>Vodivosti v obvodu střídavého proudu</a:t>
            </a:r>
            <a:br>
              <a:rPr lang="cs-CZ" sz="3200" dirty="0"/>
            </a:br>
            <a:endParaRPr lang="cs-CZ" sz="3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G – činná vodivost – konduktance </a:t>
            </a:r>
          </a:p>
          <a:p>
            <a:pPr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G=1/R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B – susceptance – jalová vodivost </a:t>
            </a:r>
          </a:p>
          <a:p>
            <a:pPr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B = 1/X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BL – induktivní susceptance </a:t>
            </a:r>
          </a:p>
          <a:p>
            <a:pPr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B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dirty="0">
                <a:latin typeface="Arial" pitchFamily="34" charset="0"/>
                <a:cs typeface="Arial" pitchFamily="34" charset="0"/>
              </a:rPr>
              <a:t>= 1/X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L</a:t>
            </a:r>
            <a:r>
              <a:rPr lang="cs-CZ" dirty="0">
                <a:latin typeface="Arial" pitchFamily="34" charset="0"/>
                <a:cs typeface="Arial" pitchFamily="34" charset="0"/>
              </a:rPr>
              <a:t> = 1/2πf L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B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dirty="0">
                <a:latin typeface="Arial" pitchFamily="34" charset="0"/>
                <a:cs typeface="Arial" pitchFamily="34" charset="0"/>
              </a:rPr>
              <a:t> – kapacitní susceptance </a:t>
            </a:r>
          </a:p>
          <a:p>
            <a:pPr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B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dirty="0">
                <a:latin typeface="Arial" pitchFamily="34" charset="0"/>
                <a:cs typeface="Arial" pitchFamily="34" charset="0"/>
              </a:rPr>
              <a:t>= 1/X</a:t>
            </a:r>
            <a:r>
              <a:rPr lang="cs-CZ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cs-CZ" dirty="0">
                <a:latin typeface="Arial" pitchFamily="34" charset="0"/>
                <a:cs typeface="Arial" pitchFamily="34" charset="0"/>
              </a:rPr>
              <a:t> = 2πf C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Y – admitance – zdánlivá vodivost </a:t>
            </a:r>
          </a:p>
          <a:p>
            <a:pPr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	Y= 1/Z</a:t>
            </a:r>
          </a:p>
          <a:p>
            <a:endParaRPr lang="cs-CZ" dirty="0"/>
          </a:p>
          <a:p>
            <a:pPr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Napětí v obvodu střídavého proudu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 – zdánlivé (celkový) napětí na impedanci – U = Z I</a:t>
            </a:r>
          </a:p>
          <a:p>
            <a:r>
              <a:rPr lang="cs-CZ" dirty="0"/>
              <a:t>U</a:t>
            </a:r>
            <a:r>
              <a:rPr lang="cs-CZ" baseline="-25000" dirty="0"/>
              <a:t>R</a:t>
            </a:r>
            <a:r>
              <a:rPr lang="cs-CZ" dirty="0"/>
              <a:t> – činné napětí na odporu– U</a:t>
            </a:r>
            <a:r>
              <a:rPr lang="cs-CZ" baseline="-25000" dirty="0"/>
              <a:t>R</a:t>
            </a:r>
            <a:r>
              <a:rPr lang="cs-CZ" dirty="0"/>
              <a:t> = R I</a:t>
            </a:r>
          </a:p>
          <a:p>
            <a:r>
              <a:rPr lang="cs-CZ" dirty="0"/>
              <a:t>U</a:t>
            </a:r>
            <a:r>
              <a:rPr lang="cs-CZ" baseline="-25000" dirty="0"/>
              <a:t>X</a:t>
            </a:r>
            <a:r>
              <a:rPr lang="cs-CZ" dirty="0"/>
              <a:t> – jalové napětí na reaktancí – U</a:t>
            </a:r>
            <a:r>
              <a:rPr lang="cs-CZ" baseline="-25000" dirty="0"/>
              <a:t>X</a:t>
            </a:r>
            <a:r>
              <a:rPr lang="cs-CZ" dirty="0"/>
              <a:t> = X I</a:t>
            </a:r>
          </a:p>
          <a:p>
            <a:r>
              <a:rPr lang="cs-CZ" dirty="0"/>
              <a:t>U</a:t>
            </a:r>
            <a:r>
              <a:rPr lang="cs-CZ" baseline="-25000" dirty="0"/>
              <a:t>L</a:t>
            </a:r>
            <a:r>
              <a:rPr lang="cs-CZ" dirty="0"/>
              <a:t> – jalové napětí na indukčnosti (induktanci) – U</a:t>
            </a:r>
            <a:r>
              <a:rPr lang="cs-CZ" baseline="-25000" dirty="0"/>
              <a:t>L</a:t>
            </a:r>
            <a:r>
              <a:rPr lang="cs-CZ" dirty="0"/>
              <a:t> = X</a:t>
            </a:r>
            <a:r>
              <a:rPr lang="cs-CZ" baseline="-25000" dirty="0"/>
              <a:t>L </a:t>
            </a:r>
            <a:r>
              <a:rPr lang="cs-CZ" dirty="0"/>
              <a:t>I</a:t>
            </a:r>
          </a:p>
          <a:p>
            <a:r>
              <a:rPr lang="cs-CZ" dirty="0"/>
              <a:t>U</a:t>
            </a:r>
            <a:r>
              <a:rPr lang="cs-CZ" baseline="-25000" dirty="0"/>
              <a:t>C</a:t>
            </a:r>
            <a:r>
              <a:rPr lang="cs-CZ" dirty="0"/>
              <a:t> – jalové napětí na kapacitě (kapacitanci) – U</a:t>
            </a:r>
            <a:r>
              <a:rPr lang="cs-CZ" baseline="-25000" dirty="0"/>
              <a:t>C</a:t>
            </a:r>
            <a:r>
              <a:rPr lang="cs-CZ" dirty="0"/>
              <a:t> = X</a:t>
            </a:r>
            <a:r>
              <a:rPr lang="cs-CZ" baseline="-25000" dirty="0"/>
              <a:t>C</a:t>
            </a:r>
            <a:r>
              <a:rPr lang="cs-CZ" dirty="0"/>
              <a:t> I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U</a:t>
            </a:r>
            <a:r>
              <a:rPr lang="cs-CZ" baseline="30000" dirty="0"/>
              <a:t>2</a:t>
            </a:r>
            <a:r>
              <a:rPr lang="cs-CZ" dirty="0"/>
              <a:t>=U</a:t>
            </a:r>
            <a:r>
              <a:rPr lang="cs-CZ" baseline="-25000" dirty="0"/>
              <a:t>R</a:t>
            </a:r>
            <a:r>
              <a:rPr lang="cs-CZ" baseline="30000" dirty="0"/>
              <a:t>2</a:t>
            </a:r>
            <a:r>
              <a:rPr lang="cs-CZ" dirty="0"/>
              <a:t> + Ux</a:t>
            </a:r>
            <a:r>
              <a:rPr lang="cs-CZ" baseline="30000" dirty="0"/>
              <a:t>2					</a:t>
            </a:r>
            <a:r>
              <a:rPr lang="cs-CZ" sz="4700" baseline="30000" dirty="0"/>
              <a:t>U</a:t>
            </a:r>
            <a:endParaRPr lang="cs-CZ" dirty="0"/>
          </a:p>
          <a:p>
            <a:r>
              <a:rPr lang="cs-CZ" dirty="0"/>
              <a:t>U</a:t>
            </a:r>
            <a:r>
              <a:rPr lang="cs-CZ" baseline="30000" dirty="0"/>
              <a:t>2</a:t>
            </a:r>
            <a:r>
              <a:rPr lang="cs-CZ" dirty="0"/>
              <a:t>=U</a:t>
            </a:r>
            <a:r>
              <a:rPr lang="cs-CZ" baseline="-25000" dirty="0"/>
              <a:t>R</a:t>
            </a:r>
            <a:r>
              <a:rPr lang="cs-CZ" baseline="30000" dirty="0"/>
              <a:t>2</a:t>
            </a:r>
            <a:r>
              <a:rPr lang="cs-CZ" dirty="0"/>
              <a:t> +( U</a:t>
            </a:r>
            <a:r>
              <a:rPr lang="cs-CZ" baseline="-25000" dirty="0"/>
              <a:t>L</a:t>
            </a:r>
            <a:r>
              <a:rPr lang="cs-CZ" baseline="30000" dirty="0"/>
              <a:t>2</a:t>
            </a:r>
            <a:r>
              <a:rPr lang="cs-CZ" dirty="0"/>
              <a:t> – U</a:t>
            </a:r>
            <a:r>
              <a:rPr lang="cs-CZ" baseline="-25000" dirty="0"/>
              <a:t>C</a:t>
            </a:r>
            <a:r>
              <a:rPr lang="cs-CZ" baseline="30000" dirty="0"/>
              <a:t>2</a:t>
            </a:r>
            <a:r>
              <a:rPr lang="cs-CZ" dirty="0"/>
              <a:t>)	      U</a:t>
            </a:r>
            <a:r>
              <a:rPr lang="cs-CZ" baseline="-25000" dirty="0"/>
              <a:t>X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6" name="Pravoúhlý trojúhelník 5"/>
          <p:cNvSpPr/>
          <p:nvPr/>
        </p:nvSpPr>
        <p:spPr>
          <a:xfrm>
            <a:off x="5286380" y="4500570"/>
            <a:ext cx="2928958" cy="928694"/>
          </a:xfrm>
          <a:prstGeom prst="rtTriangl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429388" y="542926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U</a:t>
            </a:r>
            <a:r>
              <a:rPr lang="cs-CZ" sz="2400" baseline="-25000" dirty="0"/>
              <a:t>R</a:t>
            </a:r>
            <a:endParaRPr lang="cs-CZ" baseline="-2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Ohmův zákon pro střídavý proud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I= U/Z</a:t>
            </a:r>
          </a:p>
          <a:p>
            <a:r>
              <a:rPr lang="cs-CZ" dirty="0"/>
              <a:t>Ič =I</a:t>
            </a:r>
            <a:r>
              <a:rPr lang="cs-CZ" baseline="-25000" dirty="0"/>
              <a:t>R</a:t>
            </a:r>
            <a:r>
              <a:rPr lang="cs-CZ" dirty="0"/>
              <a:t>=U</a:t>
            </a:r>
            <a:r>
              <a:rPr lang="cs-CZ" baseline="-25000" dirty="0"/>
              <a:t>R</a:t>
            </a:r>
            <a:r>
              <a:rPr lang="cs-CZ" dirty="0"/>
              <a:t>/R</a:t>
            </a:r>
          </a:p>
          <a:p>
            <a:r>
              <a:rPr lang="cs-CZ" dirty="0"/>
              <a:t>Ij =I</a:t>
            </a:r>
            <a:r>
              <a:rPr lang="cs-CZ" baseline="-25000" dirty="0"/>
              <a:t>L</a:t>
            </a:r>
            <a:r>
              <a:rPr lang="cs-CZ" dirty="0"/>
              <a:t>=U</a:t>
            </a:r>
            <a:r>
              <a:rPr lang="cs-CZ" baseline="-25000" dirty="0"/>
              <a:t>L</a:t>
            </a:r>
            <a:r>
              <a:rPr lang="cs-CZ" dirty="0"/>
              <a:t>/X</a:t>
            </a:r>
            <a:r>
              <a:rPr lang="cs-CZ" baseline="-25000" dirty="0"/>
              <a:t>L</a:t>
            </a:r>
            <a:endParaRPr lang="cs-CZ" dirty="0"/>
          </a:p>
          <a:p>
            <a:r>
              <a:rPr lang="cs-CZ" dirty="0"/>
              <a:t>Ij =I</a:t>
            </a:r>
            <a:r>
              <a:rPr lang="cs-CZ" baseline="-25000" dirty="0"/>
              <a:t>C</a:t>
            </a:r>
            <a:r>
              <a:rPr lang="cs-CZ" dirty="0"/>
              <a:t>=U</a:t>
            </a:r>
            <a:r>
              <a:rPr lang="cs-CZ" baseline="-25000" dirty="0"/>
              <a:t>C</a:t>
            </a:r>
            <a:r>
              <a:rPr lang="cs-CZ" dirty="0"/>
              <a:t>/X</a:t>
            </a:r>
            <a:r>
              <a:rPr lang="cs-CZ" baseline="-25000" dirty="0"/>
              <a:t>C</a:t>
            </a:r>
            <a:endParaRPr lang="cs-CZ" dirty="0"/>
          </a:p>
          <a:p>
            <a:r>
              <a:rPr lang="cs-CZ" dirty="0"/>
              <a:t>I=YU</a:t>
            </a:r>
          </a:p>
          <a:p>
            <a:r>
              <a:rPr lang="cs-CZ" dirty="0"/>
              <a:t>Ič =I</a:t>
            </a:r>
            <a:r>
              <a:rPr lang="cs-CZ" baseline="-25000" dirty="0"/>
              <a:t>R</a:t>
            </a:r>
            <a:r>
              <a:rPr lang="cs-CZ" dirty="0"/>
              <a:t>=G . U</a:t>
            </a:r>
            <a:r>
              <a:rPr lang="cs-CZ" baseline="-25000" dirty="0"/>
              <a:t>R</a:t>
            </a:r>
            <a:endParaRPr lang="cs-CZ" dirty="0"/>
          </a:p>
          <a:p>
            <a:r>
              <a:rPr lang="cs-CZ" dirty="0"/>
              <a:t>Ij =I</a:t>
            </a:r>
            <a:r>
              <a:rPr lang="cs-CZ" baseline="-25000" dirty="0"/>
              <a:t>L</a:t>
            </a:r>
            <a:r>
              <a:rPr lang="cs-CZ" dirty="0"/>
              <a:t>=B</a:t>
            </a:r>
            <a:r>
              <a:rPr lang="cs-CZ" baseline="-25000" dirty="0"/>
              <a:t>L</a:t>
            </a:r>
            <a:r>
              <a:rPr lang="cs-CZ" dirty="0"/>
              <a:t> . U</a:t>
            </a:r>
            <a:r>
              <a:rPr lang="cs-CZ" baseline="-25000" dirty="0"/>
              <a:t>L</a:t>
            </a:r>
            <a:endParaRPr lang="cs-CZ" dirty="0"/>
          </a:p>
          <a:p>
            <a:r>
              <a:rPr lang="cs-CZ" dirty="0"/>
              <a:t>Ij =I</a:t>
            </a:r>
            <a:r>
              <a:rPr lang="cs-CZ" baseline="-25000" dirty="0"/>
              <a:t>C</a:t>
            </a:r>
            <a:r>
              <a:rPr lang="cs-CZ" dirty="0"/>
              <a:t>=B</a:t>
            </a:r>
            <a:r>
              <a:rPr lang="cs-CZ" baseline="-25000" dirty="0"/>
              <a:t>C</a:t>
            </a:r>
            <a:r>
              <a:rPr lang="cs-CZ" dirty="0"/>
              <a:t> . U</a:t>
            </a:r>
            <a:r>
              <a:rPr lang="cs-CZ" baseline="-25000" dirty="0"/>
              <a:t>C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1ABCE-90FD-4552-9AC0-70DBE1F2DD0F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2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3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1685</Words>
  <Application>Microsoft Macintosh PowerPoint</Application>
  <PresentationFormat>Předvádění na obrazovce (4:3)</PresentationFormat>
  <Paragraphs>234</Paragraphs>
  <Slides>26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Motiv sady Office</vt:lpstr>
      <vt:lpstr>GENARAL LAYOUTS</vt:lpstr>
      <vt:lpstr>Prezentace aplikace PowerPoint</vt:lpstr>
      <vt:lpstr>Prezentace aplikace PowerPoint</vt:lpstr>
      <vt:lpstr>Řešení složených obvodů střídavého proudu s RLC.  </vt:lpstr>
      <vt:lpstr>Proudy v obvodu střídavého napětí </vt:lpstr>
      <vt:lpstr>Odpory v obvodu střídavého proudu </vt:lpstr>
      <vt:lpstr>Pomocí goniometrických funkcí </vt:lpstr>
      <vt:lpstr>Vodivosti v obvodu střídavého proudu </vt:lpstr>
      <vt:lpstr>Napětí v obvodu střídavého proudu </vt:lpstr>
      <vt:lpstr>Ohmův zákon pro střídavý proud </vt:lpstr>
      <vt:lpstr>Sériové zapojení - řídící fázor proud – I </vt:lpstr>
      <vt:lpstr>Sériové zapojení - řídící fázor proud – I </vt:lpstr>
      <vt:lpstr>Sériové zapojení - řídící fázor proud – I </vt:lpstr>
      <vt:lpstr>Sériové zapojení - řídící fázor proud – I </vt:lpstr>
      <vt:lpstr>Sériové zapojení - řídící fázor proud – I </vt:lpstr>
      <vt:lpstr>Paralelní zapojení - řídící fázor napětí – U</vt:lpstr>
      <vt:lpstr>Paralelní zapojení - řídící fázor napětí – U</vt:lpstr>
      <vt:lpstr>Fázorový diagram</vt:lpstr>
      <vt:lpstr>Paralelní zapojení - řídící fázor napětí – U</vt:lpstr>
      <vt:lpstr>Pracovní list </vt:lpstr>
      <vt:lpstr>Pracovní list</vt:lpstr>
      <vt:lpstr>Pracovní list</vt:lpstr>
      <vt:lpstr>Řešení:</vt:lpstr>
      <vt:lpstr>Řešení:</vt:lpstr>
      <vt:lpstr>Úlohy ze sbírky úloh KDF MFF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Řešení složených obvodů střídavého proudu s RLC.</dc:title>
  <dc:creator>PC</dc:creator>
  <cp:lastModifiedBy>Luboš Tonhauser</cp:lastModifiedBy>
  <cp:revision>41</cp:revision>
  <dcterms:created xsi:type="dcterms:W3CDTF">2013-02-26T13:02:29Z</dcterms:created>
  <dcterms:modified xsi:type="dcterms:W3CDTF">2020-04-16T05:10:21Z</dcterms:modified>
</cp:coreProperties>
</file>