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342" r:id="rId27"/>
    <p:sldId id="343" r:id="rId28"/>
    <p:sldId id="344" r:id="rId29"/>
    <p:sldId id="345" r:id="rId30"/>
    <p:sldId id="346" r:id="rId31"/>
    <p:sldId id="347" r:id="rId32"/>
    <p:sldId id="348" r:id="rId33"/>
    <p:sldId id="287" r:id="rId34"/>
    <p:sldId id="282" r:id="rId35"/>
    <p:sldId id="283" r:id="rId36"/>
    <p:sldId id="284" r:id="rId37"/>
    <p:sldId id="285" r:id="rId38"/>
    <p:sldId id="286" r:id="rId39"/>
    <p:sldId id="288" r:id="rId40"/>
    <p:sldId id="298" r:id="rId41"/>
    <p:sldId id="297" r:id="rId42"/>
    <p:sldId id="299" r:id="rId43"/>
    <p:sldId id="300" r:id="rId44"/>
    <p:sldId id="301" r:id="rId45"/>
    <p:sldId id="302" r:id="rId46"/>
    <p:sldId id="303" r:id="rId47"/>
    <p:sldId id="304" r:id="rId48"/>
    <p:sldId id="305" r:id="rId49"/>
    <p:sldId id="306" r:id="rId50"/>
    <p:sldId id="307" r:id="rId51"/>
    <p:sldId id="308" r:id="rId52"/>
    <p:sldId id="309" r:id="rId53"/>
    <p:sldId id="311" r:id="rId54"/>
    <p:sldId id="310" r:id="rId55"/>
    <p:sldId id="313" r:id="rId56"/>
    <p:sldId id="314" r:id="rId57"/>
    <p:sldId id="315" r:id="rId58"/>
    <p:sldId id="316" r:id="rId59"/>
    <p:sldId id="317" r:id="rId60"/>
    <p:sldId id="318" r:id="rId61"/>
    <p:sldId id="312" r:id="rId62"/>
    <p:sldId id="349" r:id="rId6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showGuides="1">
      <p:cViewPr varScale="1">
        <p:scale>
          <a:sx n="69" d="100"/>
          <a:sy n="69" d="100"/>
        </p:scale>
        <p:origin x="63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Obdélník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bdélník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Obdélník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Obdélník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bdélník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Obdélník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bdélník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bdélník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bdélník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Nadpis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cs-CZ" smtClean="0"/>
              <a:t>Klepnutím lze upravit styl předlohy nadpisů.</a:t>
            </a:r>
            <a:endParaRPr lang="en-US"/>
          </a:p>
        </p:txBody>
      </p:sp>
      <p:sp>
        <p:nvSpPr>
          <p:cNvPr id="9" name="Podnadpis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smtClean="0"/>
              <a:t>Klepnutím lze upravit styl předlohy podnadpisů.</a:t>
            </a:r>
            <a:endParaRPr lang="en-US"/>
          </a:p>
        </p:txBody>
      </p:sp>
      <p:sp>
        <p:nvSpPr>
          <p:cNvPr id="15" name="Zástupný symbol pro datum 27"/>
          <p:cNvSpPr>
            <a:spLocks noGrp="1"/>
          </p:cNvSpPr>
          <p:nvPr>
            <p:ph type="dt" sz="half" idx="10"/>
          </p:nvPr>
        </p:nvSpPr>
        <p:spPr/>
        <p:txBody>
          <a:bodyPr/>
          <a:lstStyle>
            <a:lvl1pPr>
              <a:defRPr/>
            </a:lvl1pPr>
            <a:extLst/>
          </a:lstStyle>
          <a:p>
            <a:pPr>
              <a:defRPr/>
            </a:pPr>
            <a:fld id="{8E8EAEB7-DCC1-4B00-AD30-B84AF69747A8}" type="datetimeFigureOut">
              <a:rPr lang="cs-CZ"/>
              <a:pPr>
                <a:defRPr/>
              </a:pPr>
              <a:t>27.03.2020</a:t>
            </a:fld>
            <a:endParaRPr lang="cs-CZ"/>
          </a:p>
        </p:txBody>
      </p:sp>
      <p:sp>
        <p:nvSpPr>
          <p:cNvPr id="16" name="Zástupný symbol pro zápatí 16"/>
          <p:cNvSpPr>
            <a:spLocks noGrp="1"/>
          </p:cNvSpPr>
          <p:nvPr>
            <p:ph type="ftr" sz="quarter" idx="11"/>
          </p:nvPr>
        </p:nvSpPr>
        <p:spPr/>
        <p:txBody>
          <a:bodyPr/>
          <a:lstStyle>
            <a:lvl1pPr>
              <a:defRPr/>
            </a:lvl1pPr>
            <a:extLst/>
          </a:lstStyle>
          <a:p>
            <a:pPr>
              <a:defRPr/>
            </a:pPr>
            <a:endParaRPr lang="cs-CZ"/>
          </a:p>
        </p:txBody>
      </p:sp>
      <p:sp>
        <p:nvSpPr>
          <p:cNvPr id="17" name="Zástupný symbol pro číslo snímku 28"/>
          <p:cNvSpPr>
            <a:spLocks noGrp="1"/>
          </p:cNvSpPr>
          <p:nvPr>
            <p:ph type="sldNum" sz="quarter" idx="12"/>
          </p:nvPr>
        </p:nvSpPr>
        <p:spPr/>
        <p:txBody>
          <a:bodyPr/>
          <a:lstStyle>
            <a:lvl1pPr>
              <a:defRPr/>
            </a:lvl1pPr>
          </a:lstStyle>
          <a:p>
            <a:fld id="{2882CF2D-7533-4B34-A1DA-9DFC78AF011F}" type="slidenum">
              <a:rPr lang="cs-CZ" altLang="cs-CZ"/>
              <a:pPr/>
              <a:t>‹#›</a:t>
            </a:fld>
            <a:endParaRPr lang="cs-CZ" altLang="cs-CZ"/>
          </a:p>
        </p:txBody>
      </p:sp>
    </p:spTree>
    <p:extLst>
      <p:ext uri="{BB962C8B-B14F-4D97-AF65-F5344CB8AC3E}">
        <p14:creationId xmlns:p14="http://schemas.microsoft.com/office/powerpoint/2010/main" val="3651023724"/>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26993277-CBD6-4DFD-B099-BDAE2E75AA58}" type="datetimeFigureOut">
              <a:rPr lang="cs-CZ"/>
              <a:pPr>
                <a:defRPr/>
              </a:pPr>
              <a:t>27.03.2020</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fld id="{C5ABE927-341D-40D8-9A0B-BAF488F01465}" type="slidenum">
              <a:rPr lang="cs-CZ" altLang="cs-CZ"/>
              <a:pPr/>
              <a:t>‹#›</a:t>
            </a:fld>
            <a:endParaRPr lang="cs-CZ" altLang="cs-CZ"/>
          </a:p>
        </p:txBody>
      </p:sp>
    </p:spTree>
    <p:extLst>
      <p:ext uri="{BB962C8B-B14F-4D97-AF65-F5344CB8AC3E}">
        <p14:creationId xmlns:p14="http://schemas.microsoft.com/office/powerpoint/2010/main" val="4133128521"/>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981200" cy="5851525"/>
          </a:xfrm>
        </p:spPr>
        <p:txBody>
          <a:bodyPr vert="eaVert" anchor="ct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609600" y="274639"/>
            <a:ext cx="58674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5DF90387-ECA5-4CE9-A2E0-260D539C9297}" type="datetimeFigureOut">
              <a:rPr lang="cs-CZ"/>
              <a:pPr>
                <a:defRPr/>
              </a:pPr>
              <a:t>27.03.2020</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fld id="{93BCD59A-1C75-49B8-B2D3-29388997F99D}" type="slidenum">
              <a:rPr lang="cs-CZ" altLang="cs-CZ"/>
              <a:pPr/>
              <a:t>‹#›</a:t>
            </a:fld>
            <a:endParaRPr lang="cs-CZ" altLang="cs-CZ"/>
          </a:p>
        </p:txBody>
      </p:sp>
    </p:spTree>
    <p:extLst>
      <p:ext uri="{BB962C8B-B14F-4D97-AF65-F5344CB8AC3E}">
        <p14:creationId xmlns:p14="http://schemas.microsoft.com/office/powerpoint/2010/main" val="1693137786"/>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02ABBD91-16A2-42D2-8D5A-F6AAA86260F2}" type="datetimeFigureOut">
              <a:rPr lang="cs-CZ"/>
              <a:pPr>
                <a:defRPr/>
              </a:pPr>
              <a:t>27.03.2020</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fld id="{5A6E9A9F-96F9-4C6B-97B5-7F9C0FC071F5}" type="slidenum">
              <a:rPr lang="cs-CZ" altLang="cs-CZ"/>
              <a:pPr/>
              <a:t>‹#›</a:t>
            </a:fld>
            <a:endParaRPr lang="cs-CZ" altLang="cs-CZ"/>
          </a:p>
        </p:txBody>
      </p:sp>
    </p:spTree>
    <p:extLst>
      <p:ext uri="{BB962C8B-B14F-4D97-AF65-F5344CB8AC3E}">
        <p14:creationId xmlns:p14="http://schemas.microsoft.com/office/powerpoint/2010/main" val="479456660"/>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Volný tvar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Volný tvar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Volný tvar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Volný tvar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Volný tvar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Volný tvar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Volný tvar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Volný tvar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Volný tvar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Volný tvar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Volný tvar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Volný tvar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Volný tvar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7" name="Volný tvar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8" name="Volný tvar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9" name="Obdélník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Obdélník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bdélník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Obdélník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Obdélník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Obdélník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Zástupný symbol pro text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smtClean="0"/>
              <a:t>Klepnutím lze upravit styly předlohy textu.</a:t>
            </a:r>
          </a:p>
        </p:txBody>
      </p:sp>
      <p:sp>
        <p:nvSpPr>
          <p:cNvPr id="2" name="Nadpis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cs-CZ" smtClean="0"/>
              <a:t>Klepnutím lze upravit styl předlohy nadpisů.</a:t>
            </a:r>
            <a:endParaRPr lang="en-US"/>
          </a:p>
        </p:txBody>
      </p:sp>
      <p:sp>
        <p:nvSpPr>
          <p:cNvPr id="25" name="Zástupný symbol pro datum 3"/>
          <p:cNvSpPr>
            <a:spLocks noGrp="1"/>
          </p:cNvSpPr>
          <p:nvPr>
            <p:ph type="dt" sz="half" idx="10"/>
          </p:nvPr>
        </p:nvSpPr>
        <p:spPr/>
        <p:txBody>
          <a:bodyPr/>
          <a:lstStyle>
            <a:lvl1pPr>
              <a:defRPr/>
            </a:lvl1pPr>
            <a:extLst/>
          </a:lstStyle>
          <a:p>
            <a:pPr>
              <a:defRPr/>
            </a:pPr>
            <a:fld id="{D3FE2247-5D82-4DB0-BD5C-C7184290A30B}" type="datetimeFigureOut">
              <a:rPr lang="cs-CZ"/>
              <a:pPr>
                <a:defRPr/>
              </a:pPr>
              <a:t>27.03.2020</a:t>
            </a:fld>
            <a:endParaRPr lang="cs-CZ"/>
          </a:p>
        </p:txBody>
      </p:sp>
      <p:sp>
        <p:nvSpPr>
          <p:cNvPr id="26" name="Zástupný symbol pro zápatí 4"/>
          <p:cNvSpPr>
            <a:spLocks noGrp="1"/>
          </p:cNvSpPr>
          <p:nvPr>
            <p:ph type="ftr" sz="quarter" idx="11"/>
          </p:nvPr>
        </p:nvSpPr>
        <p:spPr/>
        <p:txBody>
          <a:bodyPr/>
          <a:lstStyle>
            <a:lvl1pPr>
              <a:defRPr/>
            </a:lvl1pPr>
            <a:extLst/>
          </a:lstStyle>
          <a:p>
            <a:pPr>
              <a:defRPr/>
            </a:pPr>
            <a:endParaRPr lang="cs-CZ"/>
          </a:p>
        </p:txBody>
      </p:sp>
      <p:sp>
        <p:nvSpPr>
          <p:cNvPr id="27" name="Zástupný symbol pro číslo snímku 5"/>
          <p:cNvSpPr>
            <a:spLocks noGrp="1"/>
          </p:cNvSpPr>
          <p:nvPr>
            <p:ph type="sldNum" sz="quarter" idx="12"/>
          </p:nvPr>
        </p:nvSpPr>
        <p:spPr/>
        <p:txBody>
          <a:bodyPr/>
          <a:lstStyle>
            <a:lvl1pPr>
              <a:defRPr/>
            </a:lvl1pPr>
          </a:lstStyle>
          <a:p>
            <a:fld id="{FF99076B-1798-488E-A6DC-B486E6AEBA5C}" type="slidenum">
              <a:rPr lang="cs-CZ" altLang="cs-CZ"/>
              <a:pPr/>
              <a:t>‹#›</a:t>
            </a:fld>
            <a:endParaRPr lang="cs-CZ" altLang="cs-CZ"/>
          </a:p>
        </p:txBody>
      </p:sp>
    </p:spTree>
    <p:extLst>
      <p:ext uri="{BB962C8B-B14F-4D97-AF65-F5344CB8AC3E}">
        <p14:creationId xmlns:p14="http://schemas.microsoft.com/office/powerpoint/2010/main" val="2596737543"/>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512064"/>
            <a:ext cx="8229600" cy="914400"/>
          </a:xfrm>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A0752586-0DFB-402B-AB58-BAF906C7E58C}" type="datetimeFigureOut">
              <a:rPr lang="cs-CZ"/>
              <a:pPr>
                <a:defRPr/>
              </a:pPr>
              <a:t>27.03.2020</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fld id="{96230B1E-0552-4882-A137-39FA9322FB0B}" type="slidenum">
              <a:rPr lang="cs-CZ" altLang="cs-CZ"/>
              <a:pPr/>
              <a:t>‹#›</a:t>
            </a:fld>
            <a:endParaRPr lang="cs-CZ" altLang="cs-CZ"/>
          </a:p>
        </p:txBody>
      </p:sp>
    </p:spTree>
    <p:extLst>
      <p:ext uri="{BB962C8B-B14F-4D97-AF65-F5344CB8AC3E}">
        <p14:creationId xmlns:p14="http://schemas.microsoft.com/office/powerpoint/2010/main" val="2456197407"/>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7" name="Obdélník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bdélník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Obdélník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Obdélník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bdélník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Obdélník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Obdélník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bdélník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bdélník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bdélník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Nadpis 1"/>
          <p:cNvSpPr>
            <a:spLocks noGrp="1"/>
          </p:cNvSpPr>
          <p:nvPr>
            <p:ph type="title"/>
          </p:nvPr>
        </p:nvSpPr>
        <p:spPr>
          <a:xfrm>
            <a:off x="504824" y="512064"/>
            <a:ext cx="7772400" cy="914400"/>
          </a:xfrm>
        </p:spPr>
        <p:txBody>
          <a:bodyPr/>
          <a:lstStyle>
            <a:lvl1pPr>
              <a:defRPr sz="4000"/>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4" name="Zástupný symbol pro text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5" name="Zástupný symbol pro obsah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obsah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7" name="Zástupný symbol pro datum 6"/>
          <p:cNvSpPr>
            <a:spLocks noGrp="1"/>
          </p:cNvSpPr>
          <p:nvPr>
            <p:ph type="dt" sz="half" idx="10"/>
          </p:nvPr>
        </p:nvSpPr>
        <p:spPr/>
        <p:txBody>
          <a:bodyPr/>
          <a:lstStyle>
            <a:lvl1pPr>
              <a:defRPr/>
            </a:lvl1pPr>
            <a:extLst/>
          </a:lstStyle>
          <a:p>
            <a:pPr>
              <a:defRPr/>
            </a:pPr>
            <a:fld id="{467AEAC4-246F-4B5B-9554-E94A17194117}" type="datetimeFigureOut">
              <a:rPr lang="cs-CZ"/>
              <a:pPr>
                <a:defRPr/>
              </a:pPr>
              <a:t>27.03.2020</a:t>
            </a:fld>
            <a:endParaRPr lang="cs-CZ"/>
          </a:p>
        </p:txBody>
      </p:sp>
      <p:sp>
        <p:nvSpPr>
          <p:cNvPr id="18" name="Zástupný symbol pro zápatí 7"/>
          <p:cNvSpPr>
            <a:spLocks noGrp="1"/>
          </p:cNvSpPr>
          <p:nvPr>
            <p:ph type="ftr" sz="quarter" idx="11"/>
          </p:nvPr>
        </p:nvSpPr>
        <p:spPr/>
        <p:txBody>
          <a:bodyPr/>
          <a:lstStyle>
            <a:lvl1pPr>
              <a:defRPr/>
            </a:lvl1pPr>
            <a:extLst/>
          </a:lstStyle>
          <a:p>
            <a:pPr>
              <a:defRPr/>
            </a:pPr>
            <a:endParaRPr lang="cs-CZ"/>
          </a:p>
        </p:txBody>
      </p:sp>
      <p:sp>
        <p:nvSpPr>
          <p:cNvPr id="19" name="Zástupný symbol pro číslo snímku 8"/>
          <p:cNvSpPr>
            <a:spLocks noGrp="1"/>
          </p:cNvSpPr>
          <p:nvPr>
            <p:ph type="sldNum" sz="quarter" idx="12"/>
          </p:nvPr>
        </p:nvSpPr>
        <p:spPr/>
        <p:txBody>
          <a:bodyPr/>
          <a:lstStyle>
            <a:lvl1pPr>
              <a:defRPr/>
            </a:lvl1pPr>
          </a:lstStyle>
          <a:p>
            <a:fld id="{66008E3B-1463-44A8-BE8A-8F777DFB88EE}" type="slidenum">
              <a:rPr lang="cs-CZ" altLang="cs-CZ"/>
              <a:pPr/>
              <a:t>‹#›</a:t>
            </a:fld>
            <a:endParaRPr lang="cs-CZ" altLang="cs-CZ"/>
          </a:p>
        </p:txBody>
      </p:sp>
    </p:spTree>
    <p:extLst>
      <p:ext uri="{BB962C8B-B14F-4D97-AF65-F5344CB8AC3E}">
        <p14:creationId xmlns:p14="http://schemas.microsoft.com/office/powerpoint/2010/main" val="2500722934"/>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914400" y="512064"/>
            <a:ext cx="7772400" cy="914400"/>
          </a:xfrm>
        </p:spPr>
        <p:txBody>
          <a:bodyPr/>
          <a:lstStyle>
            <a:lvl1pPr>
              <a:defRPr sz="4000" cap="none" baseline="0"/>
            </a:lvl1pPr>
            <a:extLst/>
          </a:lstStyle>
          <a:p>
            <a:r>
              <a:rPr lang="cs-CZ" smtClean="0"/>
              <a:t>Klepnutím lze upravit styl předlohy nadpisů.</a:t>
            </a:r>
            <a:endParaRPr lang="en-US"/>
          </a:p>
        </p:txBody>
      </p:sp>
      <p:sp>
        <p:nvSpPr>
          <p:cNvPr id="3" name="Zástupný symbol pro datum 13"/>
          <p:cNvSpPr>
            <a:spLocks noGrp="1"/>
          </p:cNvSpPr>
          <p:nvPr>
            <p:ph type="dt" sz="half" idx="10"/>
          </p:nvPr>
        </p:nvSpPr>
        <p:spPr/>
        <p:txBody>
          <a:bodyPr/>
          <a:lstStyle>
            <a:lvl1pPr>
              <a:defRPr/>
            </a:lvl1pPr>
          </a:lstStyle>
          <a:p>
            <a:pPr>
              <a:defRPr/>
            </a:pPr>
            <a:fld id="{A16A3675-6CC0-4EC4-B319-7AD441B78DE7}" type="datetimeFigureOut">
              <a:rPr lang="cs-CZ"/>
              <a:pPr>
                <a:defRPr/>
              </a:pPr>
              <a:t>27.03.2020</a:t>
            </a:fld>
            <a:endParaRPr lang="cs-CZ"/>
          </a:p>
        </p:txBody>
      </p:sp>
      <p:sp>
        <p:nvSpPr>
          <p:cNvPr id="4" name="Zástupný symbol pro zápatí 2"/>
          <p:cNvSpPr>
            <a:spLocks noGrp="1"/>
          </p:cNvSpPr>
          <p:nvPr>
            <p:ph type="ftr" sz="quarter" idx="11"/>
          </p:nvPr>
        </p:nvSpPr>
        <p:spPr/>
        <p:txBody>
          <a:bodyPr/>
          <a:lstStyle>
            <a:lvl1pPr>
              <a:defRPr/>
            </a:lvl1pPr>
          </a:lstStyle>
          <a:p>
            <a:pPr>
              <a:defRPr/>
            </a:pPr>
            <a:endParaRPr lang="cs-CZ"/>
          </a:p>
        </p:txBody>
      </p:sp>
      <p:sp>
        <p:nvSpPr>
          <p:cNvPr id="5" name="Zástupný symbol pro číslo snímku 22"/>
          <p:cNvSpPr>
            <a:spLocks noGrp="1"/>
          </p:cNvSpPr>
          <p:nvPr>
            <p:ph type="sldNum" sz="quarter" idx="12"/>
          </p:nvPr>
        </p:nvSpPr>
        <p:spPr/>
        <p:txBody>
          <a:bodyPr/>
          <a:lstStyle>
            <a:lvl1pPr>
              <a:defRPr/>
            </a:lvl1pPr>
          </a:lstStyle>
          <a:p>
            <a:fld id="{62E36D3E-9F88-4BB4-9383-D6C2061946DB}" type="slidenum">
              <a:rPr lang="cs-CZ" altLang="cs-CZ"/>
              <a:pPr/>
              <a:t>‹#›</a:t>
            </a:fld>
            <a:endParaRPr lang="cs-CZ" altLang="cs-CZ"/>
          </a:p>
        </p:txBody>
      </p:sp>
    </p:spTree>
    <p:extLst>
      <p:ext uri="{BB962C8B-B14F-4D97-AF65-F5344CB8AC3E}">
        <p14:creationId xmlns:p14="http://schemas.microsoft.com/office/powerpoint/2010/main" val="2664849466"/>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extLst/>
          </a:lstStyle>
          <a:p>
            <a:pPr>
              <a:defRPr/>
            </a:pPr>
            <a:fld id="{FC9D5CCB-FC17-40CF-98BC-9F3FB08DFC37}" type="datetimeFigureOut">
              <a:rPr lang="cs-CZ"/>
              <a:pPr>
                <a:defRPr/>
              </a:pPr>
              <a:t>27.03.2020</a:t>
            </a:fld>
            <a:endParaRPr lang="cs-CZ"/>
          </a:p>
        </p:txBody>
      </p:sp>
      <p:sp>
        <p:nvSpPr>
          <p:cNvPr id="3" name="Zástupný symbol pro zápatí 2"/>
          <p:cNvSpPr>
            <a:spLocks noGrp="1"/>
          </p:cNvSpPr>
          <p:nvPr>
            <p:ph type="ftr" sz="quarter" idx="11"/>
          </p:nvPr>
        </p:nvSpPr>
        <p:spPr/>
        <p:txBody>
          <a:bodyPr/>
          <a:lstStyle>
            <a:lvl1pPr>
              <a:defRPr/>
            </a:lvl1pPr>
            <a:extLst/>
          </a:lstStyle>
          <a:p>
            <a:pPr>
              <a:defRPr/>
            </a:pPr>
            <a:endParaRPr lang="cs-CZ"/>
          </a:p>
        </p:txBody>
      </p:sp>
      <p:sp>
        <p:nvSpPr>
          <p:cNvPr id="4" name="Zástupný symbol pro číslo snímku 3"/>
          <p:cNvSpPr>
            <a:spLocks noGrp="1"/>
          </p:cNvSpPr>
          <p:nvPr>
            <p:ph type="sldNum" sz="quarter" idx="12"/>
          </p:nvPr>
        </p:nvSpPr>
        <p:spPr/>
        <p:txBody>
          <a:bodyPr/>
          <a:lstStyle>
            <a:lvl1pPr>
              <a:defRPr/>
            </a:lvl1pPr>
          </a:lstStyle>
          <a:p>
            <a:fld id="{C860CB59-4C37-49D0-BDA7-107757158CBF}" type="slidenum">
              <a:rPr lang="cs-CZ" altLang="cs-CZ"/>
              <a:pPr/>
              <a:t>‹#›</a:t>
            </a:fld>
            <a:endParaRPr lang="cs-CZ" altLang="cs-CZ"/>
          </a:p>
        </p:txBody>
      </p:sp>
    </p:spTree>
    <p:extLst>
      <p:ext uri="{BB962C8B-B14F-4D97-AF65-F5344CB8AC3E}">
        <p14:creationId xmlns:p14="http://schemas.microsoft.com/office/powerpoint/2010/main" val="4273828981"/>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273050"/>
            <a:ext cx="8229600" cy="1162050"/>
          </a:xfrm>
        </p:spPr>
        <p:txBody>
          <a:bodyPr anchor="ctr"/>
          <a:lstStyle>
            <a:lvl1pPr algn="l">
              <a:buNone/>
              <a:defRPr sz="3600" b="0"/>
            </a:lvl1pPr>
            <a:extLst/>
          </a:lstStyle>
          <a:p>
            <a:r>
              <a:rPr lang="cs-CZ" smtClean="0"/>
              <a:t>Klepnutím lze upravit styl předlohy nadpisů.</a:t>
            </a:r>
            <a:endParaRPr lang="en-US"/>
          </a:p>
        </p:txBody>
      </p:sp>
      <p:sp>
        <p:nvSpPr>
          <p:cNvPr id="3" name="Zástupný symbol pro text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cs-CZ" smtClean="0"/>
              <a:t>Klepnutím lze upravit styly předlohy textu.</a:t>
            </a:r>
          </a:p>
        </p:txBody>
      </p:sp>
      <p:sp>
        <p:nvSpPr>
          <p:cNvPr id="4" name="Zástupný symbol pro obsah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fld id="{3125BD73-DBFA-4531-B03E-497A8FD748B6}" type="datetimeFigureOut">
              <a:rPr lang="cs-CZ"/>
              <a:pPr>
                <a:defRPr/>
              </a:pPr>
              <a:t>27.03.2020</a:t>
            </a:fld>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fld id="{682D4043-60B3-48D1-BFEC-F372D8F5AE0D}" type="slidenum">
              <a:rPr lang="cs-CZ" altLang="cs-CZ"/>
              <a:pPr/>
              <a:t>‹#›</a:t>
            </a:fld>
            <a:endParaRPr lang="cs-CZ" altLang="cs-CZ"/>
          </a:p>
        </p:txBody>
      </p:sp>
    </p:spTree>
    <p:extLst>
      <p:ext uri="{BB962C8B-B14F-4D97-AF65-F5344CB8AC3E}">
        <p14:creationId xmlns:p14="http://schemas.microsoft.com/office/powerpoint/2010/main" val="1261182596"/>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5" name="Obdélník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Přímá spojovací čára 1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Skupina 19"/>
          <p:cNvGrpSpPr>
            <a:grpSpLocks/>
          </p:cNvGrpSpPr>
          <p:nvPr/>
        </p:nvGrpSpPr>
        <p:grpSpPr bwMode="auto">
          <a:xfrm rot="5400000">
            <a:off x="8515351" y="1219200"/>
            <a:ext cx="131762" cy="128587"/>
            <a:chOff x="6668087" y="1297746"/>
            <a:chExt cx="161840" cy="156602"/>
          </a:xfrm>
        </p:grpSpPr>
        <p:cxnSp>
          <p:nvCxnSpPr>
            <p:cNvPr id="8" name="Přímá spojovací čára 20"/>
            <p:cNvCxnSpPr/>
            <p:nvPr/>
          </p:nvCxnSpPr>
          <p:spPr>
            <a:xfrm rot="16200000">
              <a:off x="6663593" y="1290641"/>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Přímá spojovací čára 23"/>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Přímá spojovací čára 24"/>
            <p:cNvCxnSpPr/>
            <p:nvPr/>
          </p:nvCxnSpPr>
          <p:spPr>
            <a:xfrm rot="5400000" flipH="1">
              <a:off x="6744513" y="12896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Skupina 25"/>
          <p:cNvGrpSpPr>
            <a:grpSpLocks/>
          </p:cNvGrpSpPr>
          <p:nvPr/>
        </p:nvGrpSpPr>
        <p:grpSpPr bwMode="auto">
          <a:xfrm rot="5400000">
            <a:off x="8667751" y="1371600"/>
            <a:ext cx="131762" cy="128587"/>
            <a:chOff x="6668087" y="1297746"/>
            <a:chExt cx="161840" cy="156602"/>
          </a:xfrm>
        </p:grpSpPr>
        <p:cxnSp>
          <p:nvCxnSpPr>
            <p:cNvPr id="12" name="Přímá spojovací čára 26"/>
            <p:cNvCxnSpPr/>
            <p:nvPr/>
          </p:nvCxnSpPr>
          <p:spPr>
            <a:xfrm rot="16200000">
              <a:off x="6663593" y="1290641"/>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Přímá spojovací čára 27"/>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Přímá spojovací čára 28"/>
            <p:cNvCxnSpPr/>
            <p:nvPr/>
          </p:nvCxnSpPr>
          <p:spPr>
            <a:xfrm rot="5400000" flipH="1">
              <a:off x="6744513" y="12896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Skupina 29"/>
          <p:cNvGrpSpPr>
            <a:grpSpLocks/>
          </p:cNvGrpSpPr>
          <p:nvPr/>
        </p:nvGrpSpPr>
        <p:grpSpPr bwMode="auto">
          <a:xfrm rot="5400000">
            <a:off x="8320087" y="1474788"/>
            <a:ext cx="131763" cy="128588"/>
            <a:chOff x="6668087" y="1297746"/>
            <a:chExt cx="161840" cy="156602"/>
          </a:xfrm>
        </p:grpSpPr>
        <p:cxnSp>
          <p:nvCxnSpPr>
            <p:cNvPr id="16" name="Přímá spojovací čára 30"/>
            <p:cNvCxnSpPr/>
            <p:nvPr/>
          </p:nvCxnSpPr>
          <p:spPr>
            <a:xfrm rot="16200000">
              <a:off x="6663592" y="12906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Přímá spojovací čára 31"/>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Přímá spojovací čára 32"/>
            <p:cNvCxnSpPr/>
            <p:nvPr/>
          </p:nvCxnSpPr>
          <p:spPr>
            <a:xfrm rot="5400000" flipH="1">
              <a:off x="6744512" y="12896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Nadpis 1"/>
          <p:cNvSpPr>
            <a:spLocks noGrp="1"/>
          </p:cNvSpPr>
          <p:nvPr>
            <p:ph type="title"/>
          </p:nvPr>
        </p:nvSpPr>
        <p:spPr bwMode="grayWhite">
          <a:xfrm>
            <a:off x="914400" y="441251"/>
            <a:ext cx="6858000" cy="701749"/>
          </a:xfrm>
        </p:spPr>
        <p:txBody>
          <a:bodyPr anchor="b"/>
          <a:lstStyle>
            <a:lvl1pPr algn="l">
              <a:buNone/>
              <a:defRPr sz="2100" b="0"/>
            </a:lvl1pPr>
            <a:extLst/>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cs-CZ" noProof="0" smtClean="0"/>
              <a:t>Klepnutím na ikonu přidáte obrázek.</a:t>
            </a:r>
            <a:endParaRPr lang="en-US" noProof="0"/>
          </a:p>
        </p:txBody>
      </p:sp>
      <p:sp>
        <p:nvSpPr>
          <p:cNvPr id="4" name="Zástupný symbol pro text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cs-CZ" smtClean="0"/>
              <a:t>Klepnutím lze upravit styly předlohy textu.</a:t>
            </a:r>
          </a:p>
        </p:txBody>
      </p:sp>
      <p:sp>
        <p:nvSpPr>
          <p:cNvPr id="19" name="Zástupný symbol pro datum 4"/>
          <p:cNvSpPr>
            <a:spLocks noGrp="1"/>
          </p:cNvSpPr>
          <p:nvPr>
            <p:ph type="dt" sz="half" idx="10"/>
          </p:nvPr>
        </p:nvSpPr>
        <p:spPr>
          <a:xfrm>
            <a:off x="6477000" y="55563"/>
            <a:ext cx="2133600" cy="365125"/>
          </a:xfrm>
        </p:spPr>
        <p:txBody>
          <a:bodyPr/>
          <a:lstStyle>
            <a:lvl1pPr>
              <a:defRPr/>
            </a:lvl1pPr>
            <a:extLst/>
          </a:lstStyle>
          <a:p>
            <a:pPr>
              <a:defRPr/>
            </a:pPr>
            <a:fld id="{AD5034AC-5AB1-4AF3-BC35-BA55E42D0E34}" type="datetimeFigureOut">
              <a:rPr lang="cs-CZ"/>
              <a:pPr>
                <a:defRPr/>
              </a:pPr>
              <a:t>27.03.2020</a:t>
            </a:fld>
            <a:endParaRPr lang="cs-CZ"/>
          </a:p>
        </p:txBody>
      </p:sp>
      <p:sp>
        <p:nvSpPr>
          <p:cNvPr id="20" name="Zástupný symbol pro zápatí 5"/>
          <p:cNvSpPr>
            <a:spLocks noGrp="1"/>
          </p:cNvSpPr>
          <p:nvPr>
            <p:ph type="ftr" sz="quarter" idx="11"/>
          </p:nvPr>
        </p:nvSpPr>
        <p:spPr>
          <a:xfrm>
            <a:off x="914400" y="55563"/>
            <a:ext cx="5562600" cy="365125"/>
          </a:xfrm>
        </p:spPr>
        <p:txBody>
          <a:bodyPr/>
          <a:lstStyle>
            <a:lvl1pPr>
              <a:defRPr/>
            </a:lvl1pPr>
            <a:extLst/>
          </a:lstStyle>
          <a:p>
            <a:pPr>
              <a:defRPr/>
            </a:pPr>
            <a:endParaRPr lang="cs-CZ"/>
          </a:p>
        </p:txBody>
      </p:sp>
      <p:sp>
        <p:nvSpPr>
          <p:cNvPr id="21" name="Zástupný symbol pro číslo snímku 6"/>
          <p:cNvSpPr>
            <a:spLocks noGrp="1"/>
          </p:cNvSpPr>
          <p:nvPr>
            <p:ph type="sldNum" sz="quarter" idx="12"/>
          </p:nvPr>
        </p:nvSpPr>
        <p:spPr>
          <a:xfrm>
            <a:off x="8610600" y="55563"/>
            <a:ext cx="457200" cy="365125"/>
          </a:xfrm>
        </p:spPr>
        <p:txBody>
          <a:bodyPr/>
          <a:lstStyle>
            <a:lvl1pPr>
              <a:defRPr/>
            </a:lvl1pPr>
          </a:lstStyle>
          <a:p>
            <a:fld id="{50F4D8B2-085C-4923-9F6D-A17297B554D1}" type="slidenum">
              <a:rPr lang="cs-CZ" altLang="cs-CZ"/>
              <a:pPr/>
              <a:t>‹#›</a:t>
            </a:fld>
            <a:endParaRPr lang="cs-CZ" altLang="cs-CZ"/>
          </a:p>
        </p:txBody>
      </p:sp>
    </p:spTree>
    <p:extLst>
      <p:ext uri="{BB962C8B-B14F-4D97-AF65-F5344CB8AC3E}">
        <p14:creationId xmlns:p14="http://schemas.microsoft.com/office/powerpoint/2010/main" val="3568287701"/>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1F5DDC"/>
            </a:gs>
          </a:gsLst>
          <a:lin ang="5400000"/>
        </a:gradFill>
        <a:effectLst/>
      </p:bgPr>
    </p:bg>
    <p:spTree>
      <p:nvGrpSpPr>
        <p:cNvPr id="1" name=""/>
        <p:cNvGrpSpPr/>
        <p:nvPr/>
      </p:nvGrpSpPr>
      <p:grpSpPr>
        <a:xfrm>
          <a:off x="0" y="0"/>
          <a:ext cx="0" cy="0"/>
          <a:chOff x="0" y="0"/>
          <a:chExt cx="0" cy="0"/>
        </a:xfrm>
      </p:grpSpPr>
      <p:sp>
        <p:nvSpPr>
          <p:cNvPr id="7" name="Obdélník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bdélník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bdélník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bdélník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bdélník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Obdélník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bdélník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bdélník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bdélník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Zástupný symbol pro nadpis 21"/>
          <p:cNvSpPr>
            <a:spLocks noGrp="1"/>
          </p:cNvSpPr>
          <p:nvPr>
            <p:ph type="title"/>
          </p:nvPr>
        </p:nvSpPr>
        <p:spPr>
          <a:xfrm>
            <a:off x="914400" y="512763"/>
            <a:ext cx="7772400" cy="914400"/>
          </a:xfrm>
          <a:prstGeom prst="rect">
            <a:avLst/>
          </a:prstGeom>
        </p:spPr>
        <p:txBody>
          <a:bodyPr vert="horz" anchor="t">
            <a:noAutofit/>
          </a:bodyPr>
          <a:lstStyle/>
          <a:p>
            <a:r>
              <a:rPr lang="cs-CZ" smtClean="0"/>
              <a:t>Klepnutím lze upravit styl předlohy nadpisů.</a:t>
            </a:r>
            <a:endParaRPr lang="en-US"/>
          </a:p>
        </p:txBody>
      </p:sp>
      <p:sp>
        <p:nvSpPr>
          <p:cNvPr id="2060" name="Zástupný symbol pro text 12"/>
          <p:cNvSpPr>
            <a:spLocks noGrp="1"/>
          </p:cNvSpPr>
          <p:nvPr>
            <p:ph type="body" idx="1"/>
          </p:nvPr>
        </p:nvSpPr>
        <p:spPr bwMode="auto">
          <a:xfrm>
            <a:off x="914400" y="178435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14" name="Zástupný symbol pro datum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a:solidFill>
                  <a:schemeClr val="tx2"/>
                </a:solidFill>
                <a:latin typeface="+mn-lt"/>
                <a:cs typeface="+mn-cs"/>
              </a:defRPr>
            </a:lvl1pPr>
            <a:extLst/>
          </a:lstStyle>
          <a:p>
            <a:pPr>
              <a:defRPr/>
            </a:pPr>
            <a:fld id="{087F105D-6F82-46F9-B0AC-2EF5DEF6DD69}" type="datetimeFigureOut">
              <a:rPr lang="cs-CZ"/>
              <a:pPr>
                <a:defRPr/>
              </a:pPr>
              <a:t>27.03.2020</a:t>
            </a:fld>
            <a:endParaRPr lang="cs-CZ"/>
          </a:p>
        </p:txBody>
      </p:sp>
      <p:sp>
        <p:nvSpPr>
          <p:cNvPr id="3" name="Zástupný symbol pro zápatí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endParaRPr lang="cs-CZ"/>
          </a:p>
        </p:txBody>
      </p:sp>
      <p:sp>
        <p:nvSpPr>
          <p:cNvPr id="23" name="Zástupný symbol pro číslo snímku 22"/>
          <p:cNvSpPr>
            <a:spLocks noGrp="1"/>
          </p:cNvSpPr>
          <p:nvPr>
            <p:ph type="sldNum" sz="quarter" idx="4"/>
          </p:nvPr>
        </p:nvSpPr>
        <p:spPr>
          <a:xfrm>
            <a:off x="8610600" y="6416675"/>
            <a:ext cx="457200" cy="365125"/>
          </a:xfrm>
          <a:prstGeom prst="rect">
            <a:avLst/>
          </a:prstGeom>
        </p:spPr>
        <p:txBody>
          <a:bodyPr vert="horz" wrap="square" lIns="91440" tIns="45720" rIns="91440" bIns="45720" numCol="1" anchor="b" anchorCtr="0" compatLnSpc="1">
            <a:prstTxWarp prst="textNoShape">
              <a:avLst/>
            </a:prstTxWarp>
          </a:bodyPr>
          <a:lstStyle>
            <a:lvl1pPr>
              <a:defRPr sz="1200">
                <a:solidFill>
                  <a:schemeClr val="tx2"/>
                </a:solidFill>
              </a:defRPr>
            </a:lvl1pPr>
          </a:lstStyle>
          <a:p>
            <a:fld id="{05B443A7-1A03-472B-B357-925B753AC9B9}" type="slidenum">
              <a:rPr lang="cs-CZ" altLang="cs-CZ"/>
              <a:pPr/>
              <a:t>‹#›</a:t>
            </a:fld>
            <a:endParaRPr lang="cs-CZ" altLang="cs-CZ"/>
          </a:p>
        </p:txBody>
      </p:sp>
    </p:spTree>
  </p:cSld>
  <p:clrMap bg1="dk1" tx1="lt1" bg2="dk2" tx2="lt2" accent1="accent1" accent2="accent2" accent3="accent3" accent4="accent4" accent5="accent5" accent6="accent6" hlink="hlink" folHlink="folHlink"/>
  <p:sldLayoutIdLst>
    <p:sldLayoutId id="2147483768" r:id="rId1"/>
    <p:sldLayoutId id="2147483763" r:id="rId2"/>
    <p:sldLayoutId id="2147483769" r:id="rId3"/>
    <p:sldLayoutId id="2147483770" r:id="rId4"/>
    <p:sldLayoutId id="2147483771" r:id="rId5"/>
    <p:sldLayoutId id="2147483764" r:id="rId6"/>
    <p:sldLayoutId id="2147483772" r:id="rId7"/>
    <p:sldLayoutId id="2147483765" r:id="rId8"/>
    <p:sldLayoutId id="2147483773" r:id="rId9"/>
    <p:sldLayoutId id="2147483766" r:id="rId10"/>
    <p:sldLayoutId id="2147483767" r:id="rId11"/>
  </p:sldLayoutIdLst>
  <p:transition>
    <p:wipe dir="d"/>
  </p:transition>
  <p:txStyles>
    <p:titleStyle>
      <a:lvl1pPr algn="l" rtl="0" eaLnBrk="0" fontAlgn="base" hangingPunct="0">
        <a:spcBef>
          <a:spcPct val="0"/>
        </a:spcBef>
        <a:spcAft>
          <a:spcPct val="0"/>
        </a:spcAft>
        <a:defRPr sz="4000" kern="1200" spc="-100">
          <a:solidFill>
            <a:srgbClr val="F4F1DA"/>
          </a:solidFill>
          <a:latin typeface="+mj-lt"/>
          <a:ea typeface="+mj-ea"/>
          <a:cs typeface="+mj-cs"/>
        </a:defRPr>
      </a:lvl1pPr>
      <a:lvl2pPr algn="l" rtl="0" eaLnBrk="0" fontAlgn="base" hangingPunct="0">
        <a:spcBef>
          <a:spcPct val="0"/>
        </a:spcBef>
        <a:spcAft>
          <a:spcPct val="0"/>
        </a:spcAft>
        <a:defRPr sz="4000">
          <a:solidFill>
            <a:srgbClr val="F4F1DA"/>
          </a:solidFill>
          <a:latin typeface="Arial" charset="0"/>
        </a:defRPr>
      </a:lvl2pPr>
      <a:lvl3pPr algn="l" rtl="0" eaLnBrk="0" fontAlgn="base" hangingPunct="0">
        <a:spcBef>
          <a:spcPct val="0"/>
        </a:spcBef>
        <a:spcAft>
          <a:spcPct val="0"/>
        </a:spcAft>
        <a:defRPr sz="4000">
          <a:solidFill>
            <a:srgbClr val="F4F1DA"/>
          </a:solidFill>
          <a:latin typeface="Arial" charset="0"/>
        </a:defRPr>
      </a:lvl3pPr>
      <a:lvl4pPr algn="l" rtl="0" eaLnBrk="0" fontAlgn="base" hangingPunct="0">
        <a:spcBef>
          <a:spcPct val="0"/>
        </a:spcBef>
        <a:spcAft>
          <a:spcPct val="0"/>
        </a:spcAft>
        <a:defRPr sz="4000">
          <a:solidFill>
            <a:srgbClr val="F4F1DA"/>
          </a:solidFill>
          <a:latin typeface="Arial" charset="0"/>
        </a:defRPr>
      </a:lvl4pPr>
      <a:lvl5pPr algn="l" rtl="0" eaLnBrk="0" fontAlgn="base" hangingPunct="0">
        <a:spcBef>
          <a:spcPct val="0"/>
        </a:spcBef>
        <a:spcAft>
          <a:spcPct val="0"/>
        </a:spcAft>
        <a:defRPr sz="4000">
          <a:solidFill>
            <a:srgbClr val="F4F1DA"/>
          </a:solidFill>
          <a:latin typeface="Arial" charset="0"/>
        </a:defRPr>
      </a:lvl5pPr>
      <a:lvl6pPr marL="457200" algn="l" rtl="0" fontAlgn="base">
        <a:spcBef>
          <a:spcPct val="0"/>
        </a:spcBef>
        <a:spcAft>
          <a:spcPct val="0"/>
        </a:spcAft>
        <a:defRPr sz="4000">
          <a:solidFill>
            <a:srgbClr val="F4F1DA"/>
          </a:solidFill>
          <a:latin typeface="Arial" charset="0"/>
        </a:defRPr>
      </a:lvl6pPr>
      <a:lvl7pPr marL="914400" algn="l" rtl="0" fontAlgn="base">
        <a:spcBef>
          <a:spcPct val="0"/>
        </a:spcBef>
        <a:spcAft>
          <a:spcPct val="0"/>
        </a:spcAft>
        <a:defRPr sz="4000">
          <a:solidFill>
            <a:srgbClr val="F4F1DA"/>
          </a:solidFill>
          <a:latin typeface="Arial" charset="0"/>
        </a:defRPr>
      </a:lvl7pPr>
      <a:lvl8pPr marL="1371600" algn="l" rtl="0" fontAlgn="base">
        <a:spcBef>
          <a:spcPct val="0"/>
        </a:spcBef>
        <a:spcAft>
          <a:spcPct val="0"/>
        </a:spcAft>
        <a:defRPr sz="4000">
          <a:solidFill>
            <a:srgbClr val="F4F1DA"/>
          </a:solidFill>
          <a:latin typeface="Arial" charset="0"/>
        </a:defRPr>
      </a:lvl8pPr>
      <a:lvl9pPr marL="1828800" algn="l" rtl="0" fontAlgn="base">
        <a:spcBef>
          <a:spcPct val="0"/>
        </a:spcBef>
        <a:spcAft>
          <a:spcPct val="0"/>
        </a:spcAft>
        <a:defRPr sz="4000">
          <a:solidFill>
            <a:srgbClr val="F4F1DA"/>
          </a:solidFill>
          <a:latin typeface="Arial" charset="0"/>
        </a:defRPr>
      </a:lvl9pPr>
      <a:extLst/>
    </p:titleStyle>
    <p:bodyStyle>
      <a:lvl1pPr marL="411163" indent="-342900" algn="l" rtl="0" eaLnBrk="0" fontAlgn="base" hangingPunct="0">
        <a:spcBef>
          <a:spcPts val="700"/>
        </a:spcBef>
        <a:spcAft>
          <a:spcPct val="0"/>
        </a:spcAft>
        <a:buClr>
          <a:schemeClr val="tx2"/>
        </a:buClr>
        <a:buSzPct val="95000"/>
        <a:buFont typeface="Wingdings" panose="05000000000000000000"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anose="05000000000000000000"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9BBB59"/>
        </a:buClr>
        <a:buFont typeface="Wingdings 3" panose="05040102010807070707"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9BBB59"/>
        </a:buClr>
        <a:buFont typeface="Wingdings 2" panose="05020102010507070707"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50.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28662" y="571480"/>
            <a:ext cx="7772400" cy="5715040"/>
          </a:xfrm>
        </p:spPr>
        <p:txBody>
          <a:bodyPr/>
          <a:lstStyle/>
          <a:p>
            <a:pPr algn="ctr" eaLnBrk="1" fontAlgn="auto" hangingPunct="1">
              <a:spcAft>
                <a:spcPts val="0"/>
              </a:spcAft>
              <a:defRPr/>
            </a:pPr>
            <a:r>
              <a:rPr lang="cs-CZ" sz="8000" i="1" dirty="0" smtClean="0">
                <a:solidFill>
                  <a:srgbClr val="FF0000"/>
                </a:solidFill>
                <a:effectLst>
                  <a:outerShdw blurRad="38100" dist="38100" dir="2700000" algn="tl">
                    <a:srgbClr val="000000">
                      <a:alpha val="43137"/>
                    </a:srgbClr>
                  </a:outerShdw>
                </a:effectLst>
              </a:rPr>
              <a:t/>
            </a:r>
            <a:br>
              <a:rPr lang="cs-CZ" sz="8000" i="1" dirty="0" smtClean="0">
                <a:solidFill>
                  <a:srgbClr val="FF0000"/>
                </a:solidFill>
                <a:effectLst>
                  <a:outerShdw blurRad="38100" dist="38100" dir="2700000" algn="tl">
                    <a:srgbClr val="000000">
                      <a:alpha val="43137"/>
                    </a:srgbClr>
                  </a:outerShdw>
                </a:effectLst>
              </a:rPr>
            </a:br>
            <a:r>
              <a:rPr lang="cs-CZ" sz="8000" i="1" dirty="0" smtClean="0">
                <a:solidFill>
                  <a:srgbClr val="FF0000"/>
                </a:solidFill>
                <a:effectLst>
                  <a:outerShdw blurRad="38100" dist="38100" dir="2700000" algn="tl">
                    <a:srgbClr val="000000">
                      <a:alpha val="43137"/>
                    </a:srgbClr>
                  </a:outerShdw>
                </a:effectLst>
              </a:rPr>
              <a:t>Pracovní stroje</a:t>
            </a:r>
            <a:br>
              <a:rPr lang="cs-CZ" sz="8000" i="1" dirty="0" smtClean="0">
                <a:solidFill>
                  <a:srgbClr val="FF0000"/>
                </a:solidFill>
                <a:effectLst>
                  <a:outerShdw blurRad="38100" dist="38100" dir="2700000" algn="tl">
                    <a:srgbClr val="000000">
                      <a:alpha val="43137"/>
                    </a:srgbClr>
                  </a:outerShdw>
                </a:effectLst>
              </a:rPr>
            </a:br>
            <a:r>
              <a:rPr lang="cs-CZ" sz="4400" i="1" dirty="0" smtClean="0">
                <a:solidFill>
                  <a:srgbClr val="FF0000"/>
                </a:solidFill>
                <a:effectLst>
                  <a:outerShdw blurRad="38100" dist="38100" dir="2700000" algn="tl">
                    <a:srgbClr val="000000">
                      <a:alpha val="43137"/>
                    </a:srgbClr>
                  </a:outerShdw>
                </a:effectLst>
              </a:rPr>
              <a:t/>
            </a:r>
            <a:br>
              <a:rPr lang="cs-CZ" sz="4400" i="1" dirty="0" smtClean="0">
                <a:solidFill>
                  <a:srgbClr val="FF0000"/>
                </a:solidFill>
                <a:effectLst>
                  <a:outerShdw blurRad="38100" dist="38100" dir="2700000" algn="tl">
                    <a:srgbClr val="000000">
                      <a:alpha val="43137"/>
                    </a:srgbClr>
                  </a:outerShdw>
                </a:effectLst>
              </a:rPr>
            </a:br>
            <a:endParaRPr lang="cs-CZ" sz="4400" dirty="0">
              <a:solidFill>
                <a:schemeClr val="tx2">
                  <a:satMod val="200000"/>
                </a:schemeClr>
              </a:solidFill>
            </a:endParaRPr>
          </a:p>
        </p:txBody>
      </p:sp>
      <p:pic>
        <p:nvPicPr>
          <p:cNvPr id="3" name="Obrázek 6" descr="C-OPVVV-MSM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332656"/>
            <a:ext cx="360045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Obrázek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6141" y="5686731"/>
            <a:ext cx="7551737"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sah 2"/>
          <p:cNvSpPr>
            <a:spLocks noGrp="1"/>
          </p:cNvSpPr>
          <p:nvPr>
            <p:ph idx="1"/>
          </p:nvPr>
        </p:nvSpPr>
        <p:spPr>
          <a:xfrm>
            <a:off x="642938" y="357188"/>
            <a:ext cx="8215312" cy="6143625"/>
          </a:xfrm>
        </p:spPr>
        <p:txBody>
          <a:bodyPr/>
          <a:lstStyle/>
          <a:p>
            <a:pPr marL="0" indent="0" algn="just" eaLnBrk="1" hangingPunct="1">
              <a:buFont typeface="Wingdings" panose="05000000000000000000" pitchFamily="2" charset="2"/>
              <a:buNone/>
            </a:pPr>
            <a:r>
              <a:rPr lang="cs-CZ" altLang="cs-CZ" b="1" u="sng" smtClean="0">
                <a:solidFill>
                  <a:srgbClr val="FFFF00"/>
                </a:solidFill>
              </a:rPr>
              <a:t>Druhy pracovních strojů</a:t>
            </a:r>
          </a:p>
          <a:p>
            <a:pPr marL="0" indent="0" algn="just" eaLnBrk="1" hangingPunct="1">
              <a:buFont typeface="Wingdings" panose="05000000000000000000" pitchFamily="2" charset="2"/>
              <a:buNone/>
            </a:pPr>
            <a:r>
              <a:rPr lang="cs-CZ" altLang="cs-CZ" smtClean="0"/>
              <a:t>Často používanými pracovními stroji v kovoprůmyslu jsou  prostředky pro dopravu a manipulaci s materiálem, obráběcí stroje, pece pro tepelné zpracování a topné systémy.</a:t>
            </a:r>
          </a:p>
          <a:p>
            <a:pPr marL="0" indent="0" algn="just" eaLnBrk="1" hangingPunct="1">
              <a:buFont typeface="Wingdings" panose="05000000000000000000" pitchFamily="2" charset="2"/>
              <a:buNone/>
            </a:pPr>
            <a:endParaRPr lang="cs-CZ" altLang="cs-CZ" smtClean="0"/>
          </a:p>
          <a:p>
            <a:pPr marL="0" indent="0" algn="just" eaLnBrk="1" hangingPunct="1">
              <a:buFont typeface="Wingdings" panose="05000000000000000000" pitchFamily="2" charset="2"/>
              <a:buNone/>
            </a:pPr>
            <a:r>
              <a:rPr lang="cs-CZ" altLang="cs-CZ" b="1" smtClean="0">
                <a:solidFill>
                  <a:srgbClr val="FFFF00"/>
                </a:solidFill>
              </a:rPr>
              <a:t>Přepravní prostředky</a:t>
            </a:r>
          </a:p>
          <a:p>
            <a:pPr marL="0" indent="0" algn="just" eaLnBrk="1" hangingPunct="1">
              <a:buFont typeface="Wingdings" panose="05000000000000000000" pitchFamily="2" charset="2"/>
              <a:buNone/>
            </a:pPr>
            <a:r>
              <a:rPr lang="cs-CZ" altLang="cs-CZ" smtClean="0"/>
              <a:t>Přepravní prostředky jsou pracovní stroje, jejichž úkolem je přeprava materiálu.</a:t>
            </a: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ástupný symbol pro obsah 2"/>
          <p:cNvSpPr>
            <a:spLocks noGrp="1"/>
          </p:cNvSpPr>
          <p:nvPr>
            <p:ph idx="1"/>
          </p:nvPr>
        </p:nvSpPr>
        <p:spPr>
          <a:xfrm>
            <a:off x="642938" y="357188"/>
            <a:ext cx="8215312" cy="6143625"/>
          </a:xfrm>
        </p:spPr>
        <p:txBody>
          <a:bodyPr/>
          <a:lstStyle/>
          <a:p>
            <a:pPr marL="0" indent="0" algn="just" eaLnBrk="1" hangingPunct="1">
              <a:buFont typeface="Wingdings" panose="05000000000000000000" pitchFamily="2" charset="2"/>
              <a:buNone/>
            </a:pPr>
            <a:r>
              <a:rPr lang="cs-CZ" altLang="cs-CZ" b="1" smtClean="0">
                <a:solidFill>
                  <a:srgbClr val="FFFF00"/>
                </a:solidFill>
              </a:rPr>
              <a:t>Zdvihací zařízení a jeřáby</a:t>
            </a:r>
            <a:endParaRPr lang="cs-CZ" altLang="cs-CZ" smtClean="0">
              <a:solidFill>
                <a:srgbClr val="FFFF00"/>
              </a:solidFill>
            </a:endParaRPr>
          </a:p>
          <a:p>
            <a:pPr marL="0" indent="0" algn="just" eaLnBrk="1" hangingPunct="1">
              <a:buFont typeface="Wingdings" panose="05000000000000000000" pitchFamily="2" charset="2"/>
              <a:buNone/>
            </a:pPr>
            <a:r>
              <a:rPr lang="cs-CZ" altLang="cs-CZ" smtClean="0"/>
              <a:t>Zdvihací zařízení slouží ke zvedání břemen, k nakládání a vykládání, k montáži strojů, k přepravě těžkých paletových vozíků a k dopravě těžkých součástí k obráběcím strojům. </a:t>
            </a: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42938" y="357188"/>
            <a:ext cx="3000375" cy="6143625"/>
          </a:xfrm>
        </p:spPr>
        <p:txBody>
          <a:bodyPr>
            <a:normAutofit fontScale="62500" lnSpcReduction="20000"/>
          </a:bodyPr>
          <a:lstStyle/>
          <a:p>
            <a:pPr marL="0" indent="0" algn="just" eaLnBrk="1" fontAlgn="auto" hangingPunct="1">
              <a:spcAft>
                <a:spcPts val="0"/>
              </a:spcAft>
              <a:buFont typeface="Wingdings"/>
              <a:buNone/>
              <a:defRPr/>
            </a:pPr>
            <a:r>
              <a:rPr lang="cs-CZ" dirty="0" smtClean="0"/>
              <a:t>Mostový jeřáb se skládá z jeřábového mostu, jeřábové kočky a elektrického kladkostroje </a:t>
            </a:r>
            <a:r>
              <a:rPr lang="cs-CZ" b="1" dirty="0" smtClean="0"/>
              <a:t>(obr.</a:t>
            </a:r>
            <a:r>
              <a:rPr lang="cs-CZ" dirty="0" smtClean="0"/>
              <a:t>). </a:t>
            </a:r>
          </a:p>
          <a:p>
            <a:pPr marL="0" indent="0" algn="just" eaLnBrk="1" fontAlgn="auto" hangingPunct="1">
              <a:spcAft>
                <a:spcPts val="0"/>
              </a:spcAft>
              <a:buFont typeface="Wingdings"/>
              <a:buNone/>
              <a:defRPr/>
            </a:pPr>
            <a:endParaRPr lang="cs-CZ" dirty="0" smtClean="0"/>
          </a:p>
          <a:p>
            <a:pPr marL="0" indent="0" algn="just" eaLnBrk="1" fontAlgn="auto" hangingPunct="1">
              <a:spcAft>
                <a:spcPts val="0"/>
              </a:spcAft>
              <a:buFont typeface="Wingdings"/>
              <a:buNone/>
              <a:defRPr/>
            </a:pPr>
            <a:r>
              <a:rPr lang="cs-CZ" dirty="0" smtClean="0">
                <a:solidFill>
                  <a:srgbClr val="FFFF00"/>
                </a:solidFill>
              </a:rPr>
              <a:t>Čtyři pohyby: </a:t>
            </a:r>
          </a:p>
          <a:p>
            <a:pPr marL="0" indent="0" algn="just" eaLnBrk="1" fontAlgn="auto" hangingPunct="1">
              <a:spcAft>
                <a:spcPts val="0"/>
              </a:spcAft>
              <a:buFont typeface="Wingdings"/>
              <a:buNone/>
              <a:defRPr/>
            </a:pPr>
            <a:r>
              <a:rPr lang="cs-CZ" dirty="0" smtClean="0"/>
              <a:t>zvedání, spouštění, pohyb kočky a pohyb mostu pokrývá celou plochu výrobní haly a umožňuje přepravu těžkých břemen na každé místo v hale.</a:t>
            </a:r>
          </a:p>
          <a:p>
            <a:pPr marL="0" indent="0" algn="just" eaLnBrk="1" fontAlgn="auto" hangingPunct="1">
              <a:spcAft>
                <a:spcPts val="0"/>
              </a:spcAft>
              <a:buFont typeface="Wingdings"/>
              <a:buNone/>
              <a:defRPr/>
            </a:pPr>
            <a:endParaRPr lang="cs-CZ" dirty="0" smtClean="0"/>
          </a:p>
          <a:p>
            <a:pPr marL="0" indent="0" algn="just" eaLnBrk="1" fontAlgn="auto" hangingPunct="1">
              <a:spcAft>
                <a:spcPts val="0"/>
              </a:spcAft>
              <a:buFont typeface="Wingdings"/>
              <a:buNone/>
              <a:defRPr/>
            </a:pPr>
            <a:r>
              <a:rPr lang="cs-CZ" dirty="0" smtClean="0"/>
              <a:t>Pracoviště s velkým objemem přepravy bývají navíc vybavena samostatným manipulačním zařízením, např. otočným jeřábem,</a:t>
            </a:r>
          </a:p>
          <a:p>
            <a:pPr marL="411480" algn="just" eaLnBrk="1" fontAlgn="auto" hangingPunct="1">
              <a:spcAft>
                <a:spcPts val="0"/>
              </a:spcAft>
              <a:buFont typeface="Wingdings"/>
              <a:buNone/>
              <a:defRPr/>
            </a:pPr>
            <a:endParaRPr lang="cs-CZ" dirty="0"/>
          </a:p>
        </p:txBody>
      </p:sp>
      <p:pic>
        <p:nvPicPr>
          <p:cNvPr id="19459" name="Picture 2"/>
          <p:cNvPicPr>
            <a:picLocks noChangeAspect="1" noChangeArrowheads="1"/>
          </p:cNvPicPr>
          <p:nvPr/>
        </p:nvPicPr>
        <p:blipFill>
          <a:blip r:embed="rId2">
            <a:extLst>
              <a:ext uri="{28A0092B-C50C-407E-A947-70E740481C1C}">
                <a14:useLocalDpi xmlns:a14="http://schemas.microsoft.com/office/drawing/2010/main" val="0"/>
              </a:ext>
            </a:extLst>
          </a:blip>
          <a:srcRect b="10811"/>
          <a:stretch>
            <a:fillRect/>
          </a:stretch>
        </p:blipFill>
        <p:spPr bwMode="auto">
          <a:xfrm>
            <a:off x="3786188" y="1500188"/>
            <a:ext cx="5137150"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42938" y="357188"/>
            <a:ext cx="8215312" cy="6143625"/>
          </a:xfrm>
        </p:spPr>
        <p:txBody>
          <a:bodyPr>
            <a:normAutofit fontScale="92500" lnSpcReduction="10000"/>
          </a:bodyPr>
          <a:lstStyle/>
          <a:p>
            <a:pPr marL="0" indent="0" algn="just" eaLnBrk="1" fontAlgn="auto" hangingPunct="1">
              <a:spcAft>
                <a:spcPts val="0"/>
              </a:spcAft>
              <a:buFont typeface="Wingdings"/>
              <a:buNone/>
              <a:defRPr/>
            </a:pPr>
            <a:r>
              <a:rPr lang="cs-CZ" b="1" u="sng" dirty="0" smtClean="0">
                <a:solidFill>
                  <a:srgbClr val="FFFF00"/>
                </a:solidFill>
              </a:rPr>
              <a:t>Dopravníky, přepravní systémy</a:t>
            </a:r>
            <a:endParaRPr lang="cs-CZ" u="sng" dirty="0" smtClean="0">
              <a:solidFill>
                <a:srgbClr val="FFFF00"/>
              </a:solidFill>
            </a:endParaRPr>
          </a:p>
          <a:p>
            <a:pPr marL="0" indent="0" algn="just" eaLnBrk="1" fontAlgn="auto" hangingPunct="1">
              <a:spcAft>
                <a:spcPts val="0"/>
              </a:spcAft>
              <a:buFont typeface="Wingdings"/>
              <a:buNone/>
              <a:defRPr/>
            </a:pPr>
            <a:r>
              <a:rPr lang="cs-CZ" dirty="0" smtClean="0"/>
              <a:t>Přepravu součásti mezi obráběcími stanovišti výrobního zařízení zajišťuji dopravníky </a:t>
            </a:r>
            <a:r>
              <a:rPr lang="cs-CZ" b="1" dirty="0" smtClean="0"/>
              <a:t>(obr.)</a:t>
            </a:r>
            <a:r>
              <a:rPr lang="cs-CZ" i="1" dirty="0" smtClean="0"/>
              <a:t>. </a:t>
            </a:r>
            <a:r>
              <a:rPr lang="cs-CZ" dirty="0" smtClean="0"/>
              <a:t>Ve velkosériové výrobě se používají </a:t>
            </a:r>
            <a:r>
              <a:rPr lang="cs-CZ" dirty="0" smtClean="0">
                <a:solidFill>
                  <a:srgbClr val="00B0F0"/>
                </a:solidFill>
              </a:rPr>
              <a:t>pásové dopravníky a závěsné dopravníky, </a:t>
            </a:r>
            <a:r>
              <a:rPr lang="cs-CZ" dirty="0" smtClean="0"/>
              <a:t>které jsou podle velikosti a tvaru obrobků vybaveny článkovým řetězem nebo válečkovou dráhou. Zaručuji plynulý tok materiálu. Menší součásti se přepravují společně uložené na </a:t>
            </a:r>
            <a:r>
              <a:rPr lang="cs-CZ" b="1" dirty="0" smtClean="0"/>
              <a:t>paletách. </a:t>
            </a:r>
            <a:r>
              <a:rPr lang="cs-CZ" dirty="0" smtClean="0"/>
              <a:t>Ty se přepravují buď kolejnicově vedeným transportním vozíkem, nebo vysokozdvižným vozíkem. Odebírání součástí z pásového dopravníku nebo palety a zakládání do obráběcího stroje přebírá u automatizované výroby elektronicky řízený manipulátor.</a:t>
            </a: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obsah 2"/>
          <p:cNvSpPr>
            <a:spLocks noGrp="1"/>
          </p:cNvSpPr>
          <p:nvPr>
            <p:ph idx="1"/>
          </p:nvPr>
        </p:nvSpPr>
        <p:spPr>
          <a:xfrm>
            <a:off x="642938" y="357188"/>
            <a:ext cx="8215312" cy="6143625"/>
          </a:xfrm>
        </p:spPr>
        <p:txBody>
          <a:bodyPr/>
          <a:lstStyle/>
          <a:p>
            <a:pPr algn="just" eaLnBrk="1" hangingPunct="1">
              <a:buFont typeface="Wingdings" panose="05000000000000000000" pitchFamily="2" charset="2"/>
              <a:buNone/>
            </a:pPr>
            <a:endParaRPr lang="cs-CZ" altLang="cs-CZ" smtClean="0"/>
          </a:p>
        </p:txBody>
      </p:sp>
      <p:pic>
        <p:nvPicPr>
          <p:cNvPr id="21507" name="Picture 2"/>
          <p:cNvPicPr>
            <a:picLocks noChangeAspect="1" noChangeArrowheads="1"/>
          </p:cNvPicPr>
          <p:nvPr/>
        </p:nvPicPr>
        <p:blipFill>
          <a:blip r:embed="rId2">
            <a:lum contrast="20000"/>
            <a:extLst>
              <a:ext uri="{28A0092B-C50C-407E-A947-70E740481C1C}">
                <a14:useLocalDpi xmlns:a14="http://schemas.microsoft.com/office/drawing/2010/main" val="0"/>
              </a:ext>
            </a:extLst>
          </a:blip>
          <a:srcRect b="7423"/>
          <a:stretch>
            <a:fillRect/>
          </a:stretch>
        </p:blipFill>
        <p:spPr bwMode="auto">
          <a:xfrm>
            <a:off x="642938" y="357188"/>
            <a:ext cx="8186737"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pro obsah 2"/>
          <p:cNvSpPr>
            <a:spLocks noGrp="1"/>
          </p:cNvSpPr>
          <p:nvPr>
            <p:ph idx="1"/>
          </p:nvPr>
        </p:nvSpPr>
        <p:spPr>
          <a:xfrm>
            <a:off x="642938" y="357188"/>
            <a:ext cx="8215312" cy="6143625"/>
          </a:xfrm>
        </p:spPr>
        <p:txBody>
          <a:bodyPr/>
          <a:lstStyle/>
          <a:p>
            <a:pPr marL="0" indent="0" algn="just" eaLnBrk="1" hangingPunct="1">
              <a:buFont typeface="Wingdings" panose="05000000000000000000" pitchFamily="2" charset="2"/>
              <a:buNone/>
            </a:pPr>
            <a:r>
              <a:rPr lang="cs-CZ" altLang="cs-CZ" b="1" u="sng" smtClean="0">
                <a:solidFill>
                  <a:srgbClr val="FFFF00"/>
                </a:solidFill>
              </a:rPr>
              <a:t>Čerpadla, kompresory</a:t>
            </a:r>
          </a:p>
          <a:p>
            <a:pPr marL="0" indent="0" algn="just" eaLnBrk="1" hangingPunct="1">
              <a:buFont typeface="Wingdings" panose="05000000000000000000" pitchFamily="2" charset="2"/>
              <a:buNone/>
            </a:pPr>
            <a:endParaRPr lang="cs-CZ" altLang="cs-CZ" smtClean="0"/>
          </a:p>
          <a:p>
            <a:pPr marL="0" indent="0" algn="just" eaLnBrk="1" hangingPunct="1">
              <a:buFont typeface="Wingdings" panose="05000000000000000000" pitchFamily="2" charset="2"/>
              <a:buNone/>
            </a:pPr>
            <a:r>
              <a:rPr lang="cs-CZ" altLang="cs-CZ" smtClean="0"/>
              <a:t>Čerpadla slouží k přepravě kapalin. Kompresory se používají k přepravě plynů a pro výrobu stlačeného vzduchu. V čerpadlech a kompresorech se energie pracovního stroje formou energie proudění nebo tlakové energie přenáší na kapalinu, popř. plyn. </a:t>
            </a:r>
          </a:p>
          <a:p>
            <a:pPr marL="0" indent="0" algn="just" eaLnBrk="1" hangingPunct="1">
              <a:buFont typeface="Wingdings" panose="05000000000000000000" pitchFamily="2" charset="2"/>
              <a:buNone/>
            </a:pPr>
            <a:endParaRPr lang="cs-CZ" altLang="cs-CZ" smtClean="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obsah 2"/>
          <p:cNvSpPr>
            <a:spLocks noGrp="1"/>
          </p:cNvSpPr>
          <p:nvPr>
            <p:ph idx="1"/>
          </p:nvPr>
        </p:nvSpPr>
        <p:spPr>
          <a:xfrm>
            <a:off x="642938" y="357188"/>
            <a:ext cx="8215312" cy="6143625"/>
          </a:xfrm>
        </p:spPr>
        <p:txBody>
          <a:bodyPr/>
          <a:lstStyle/>
          <a:p>
            <a:pPr marL="0" indent="0" algn="just" eaLnBrk="1" hangingPunct="1">
              <a:buFont typeface="Wingdings" panose="05000000000000000000" pitchFamily="2" charset="2"/>
              <a:buNone/>
            </a:pPr>
            <a:r>
              <a:rPr lang="cs-CZ" altLang="cs-CZ" sz="1800" smtClean="0"/>
              <a:t>Dvě nejdůležitější konstrukce jsou rotační a pístové čerpadlo, popř. lopatkový a pístový kompresor (obr.).</a:t>
            </a:r>
          </a:p>
        </p:txBody>
      </p:sp>
      <p:pic>
        <p:nvPicPr>
          <p:cNvPr id="23555" name="Picture 2"/>
          <p:cNvPicPr>
            <a:picLocks noChangeAspect="1" noChangeArrowheads="1"/>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642938" y="1071563"/>
            <a:ext cx="410845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Picture 3"/>
          <p:cNvPicPr>
            <a:picLocks noChangeAspect="1" noChangeArrowheads="1"/>
          </p:cNvPicPr>
          <p:nvPr/>
        </p:nvPicPr>
        <p:blipFill>
          <a:blip r:embed="rId3">
            <a:lum contrast="20000"/>
            <a:extLst>
              <a:ext uri="{28A0092B-C50C-407E-A947-70E740481C1C}">
                <a14:useLocalDpi xmlns:a14="http://schemas.microsoft.com/office/drawing/2010/main" val="0"/>
              </a:ext>
            </a:extLst>
          </a:blip>
          <a:srcRect/>
          <a:stretch>
            <a:fillRect/>
          </a:stretch>
        </p:blipFill>
        <p:spPr bwMode="auto">
          <a:xfrm>
            <a:off x="4857750" y="1071563"/>
            <a:ext cx="3903663"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Zástupný symbol pro obsah 2"/>
          <p:cNvSpPr>
            <a:spLocks noGrp="1"/>
          </p:cNvSpPr>
          <p:nvPr>
            <p:ph idx="1"/>
          </p:nvPr>
        </p:nvSpPr>
        <p:spPr>
          <a:xfrm>
            <a:off x="642938" y="428625"/>
            <a:ext cx="8215312" cy="6143625"/>
          </a:xfrm>
        </p:spPr>
        <p:txBody>
          <a:bodyPr/>
          <a:lstStyle/>
          <a:p>
            <a:pPr algn="just" eaLnBrk="1" hangingPunct="1">
              <a:buFont typeface="Wingdings" panose="05000000000000000000" pitchFamily="2" charset="2"/>
              <a:buNone/>
              <a:defRPr/>
            </a:pPr>
            <a:r>
              <a:rPr lang="cs-CZ" dirty="0" smtClean="0"/>
              <a:t>Čerpadla:</a:t>
            </a:r>
          </a:p>
          <a:p>
            <a:pPr algn="just" eaLnBrk="1" hangingPunct="1">
              <a:buFont typeface="Wingdings" panose="05000000000000000000" pitchFamily="2" charset="2"/>
              <a:buNone/>
              <a:defRPr/>
            </a:pPr>
            <a:endParaRPr lang="cs-CZ" dirty="0" smtClean="0"/>
          </a:p>
          <a:p>
            <a:pPr algn="just" eaLnBrk="1" hangingPunct="1">
              <a:buFont typeface="Wingdings" panose="05000000000000000000" pitchFamily="2" charset="2"/>
              <a:buNone/>
              <a:defRPr/>
            </a:pPr>
            <a:endParaRPr lang="cs-CZ" dirty="0" smtClean="0"/>
          </a:p>
          <a:p>
            <a:pPr algn="just" eaLnBrk="1" hangingPunct="1">
              <a:buFont typeface="Wingdings" panose="05000000000000000000" pitchFamily="2" charset="2"/>
              <a:buNone/>
              <a:defRPr/>
            </a:pPr>
            <a:endParaRPr lang="cs-CZ" dirty="0" smtClean="0"/>
          </a:p>
          <a:p>
            <a:pPr algn="just" eaLnBrk="1" hangingPunct="1">
              <a:buFont typeface="Wingdings" panose="05000000000000000000" pitchFamily="2" charset="2"/>
              <a:buNone/>
              <a:defRPr/>
            </a:pPr>
            <a:endParaRPr lang="cs-CZ" dirty="0" smtClean="0"/>
          </a:p>
          <a:p>
            <a:pPr algn="just" eaLnBrk="1" hangingPunct="1">
              <a:buFont typeface="Wingdings" panose="05000000000000000000" pitchFamily="2" charset="2"/>
              <a:buNone/>
              <a:defRPr/>
            </a:pPr>
            <a:endParaRPr lang="cs-CZ" dirty="0" smtClean="0"/>
          </a:p>
          <a:p>
            <a:pPr algn="just" eaLnBrk="1" hangingPunct="1">
              <a:buFont typeface="Wingdings" panose="05000000000000000000" pitchFamily="2" charset="2"/>
              <a:buNone/>
              <a:defRPr/>
            </a:pPr>
            <a:endParaRPr lang="cs-CZ" dirty="0" smtClean="0"/>
          </a:p>
          <a:p>
            <a:pPr marL="0" indent="0" algn="just" eaLnBrk="1" hangingPunct="1">
              <a:buFont typeface="Wingdings" panose="05000000000000000000" pitchFamily="2" charset="2"/>
              <a:buNone/>
              <a:defRPr/>
            </a:pPr>
            <a:r>
              <a:rPr lang="cs-CZ" dirty="0" smtClean="0"/>
              <a:t>Hydrostatická čerpadla - </a:t>
            </a:r>
            <a:r>
              <a:rPr lang="cs-CZ" sz="2000" dirty="0" smtClean="0"/>
              <a:t>Mechanická energie pohonu se mění přímo na tlakovou energii kapaliny.</a:t>
            </a:r>
            <a:endParaRPr lang="cs-CZ" dirty="0" smtClean="0"/>
          </a:p>
          <a:p>
            <a:pPr marL="0" indent="0" algn="just" eaLnBrk="1" hangingPunct="1">
              <a:buFont typeface="Wingdings" panose="05000000000000000000" pitchFamily="2" charset="2"/>
              <a:buNone/>
              <a:defRPr/>
            </a:pPr>
            <a:r>
              <a:rPr lang="cs-CZ" dirty="0" smtClean="0"/>
              <a:t>Hydrodynamická čerpadla </a:t>
            </a:r>
            <a:r>
              <a:rPr lang="cs-CZ" sz="2000" dirty="0" smtClean="0"/>
              <a:t>- Mechanická energie hnací jednotky se mění v oběžném kole čerpadla na energii tlakovou a kinetickou.</a:t>
            </a:r>
          </a:p>
        </p:txBody>
      </p:sp>
      <p:sp>
        <p:nvSpPr>
          <p:cNvPr id="3" name="Šipka doprava 2"/>
          <p:cNvSpPr/>
          <p:nvPr/>
        </p:nvSpPr>
        <p:spPr>
          <a:xfrm>
            <a:off x="714375" y="2428875"/>
            <a:ext cx="2000250" cy="571500"/>
          </a:xfrm>
          <a:prstGeom prst="rightArrow">
            <a:avLst/>
          </a:prstGeom>
          <a:solidFill>
            <a:schemeClr val="tx1"/>
          </a:solidFill>
          <a:ln>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24580" name="TextovéPole 3"/>
          <p:cNvSpPr txBox="1">
            <a:spLocks noChangeArrowheads="1"/>
          </p:cNvSpPr>
          <p:nvPr/>
        </p:nvSpPr>
        <p:spPr bwMode="auto">
          <a:xfrm>
            <a:off x="642938" y="1928813"/>
            <a:ext cx="1857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a:t>Mechanická energie</a:t>
            </a:r>
          </a:p>
        </p:txBody>
      </p:sp>
      <p:sp>
        <p:nvSpPr>
          <p:cNvPr id="5" name="Obdélník 4"/>
          <p:cNvSpPr/>
          <p:nvPr/>
        </p:nvSpPr>
        <p:spPr>
          <a:xfrm>
            <a:off x="2857500" y="2143125"/>
            <a:ext cx="2500313" cy="135731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24582" name="TextovéPole 5"/>
          <p:cNvSpPr txBox="1">
            <a:spLocks noChangeArrowheads="1"/>
          </p:cNvSpPr>
          <p:nvPr/>
        </p:nvSpPr>
        <p:spPr bwMode="auto">
          <a:xfrm>
            <a:off x="3214688" y="2571750"/>
            <a:ext cx="1857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3200">
                <a:solidFill>
                  <a:srgbClr val="FF0000"/>
                </a:solidFill>
              </a:rPr>
              <a:t>Čerpadlo</a:t>
            </a:r>
          </a:p>
        </p:txBody>
      </p:sp>
      <p:sp>
        <p:nvSpPr>
          <p:cNvPr id="7" name="Šipka doprava 6"/>
          <p:cNvSpPr/>
          <p:nvPr/>
        </p:nvSpPr>
        <p:spPr>
          <a:xfrm>
            <a:off x="5643563" y="2714625"/>
            <a:ext cx="3214687" cy="357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24584" name="TextovéPole 7"/>
          <p:cNvSpPr txBox="1">
            <a:spLocks noChangeArrowheads="1"/>
          </p:cNvSpPr>
          <p:nvPr/>
        </p:nvSpPr>
        <p:spPr bwMode="auto">
          <a:xfrm>
            <a:off x="5572125" y="2000250"/>
            <a:ext cx="33575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a:t>Tlaková, nebo pohybová energie kapaliny</a:t>
            </a: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pro obsah 2"/>
          <p:cNvSpPr>
            <a:spLocks noGrp="1"/>
          </p:cNvSpPr>
          <p:nvPr>
            <p:ph idx="1"/>
          </p:nvPr>
        </p:nvSpPr>
        <p:spPr>
          <a:xfrm>
            <a:off x="642938" y="357188"/>
            <a:ext cx="8215312" cy="6143625"/>
          </a:xfrm>
        </p:spPr>
        <p:txBody>
          <a:bodyPr/>
          <a:lstStyle/>
          <a:p>
            <a:pPr marL="0" indent="0">
              <a:buFont typeface="Wingdings" panose="05000000000000000000" pitchFamily="2" charset="2"/>
              <a:buNone/>
            </a:pPr>
            <a:r>
              <a:rPr lang="cs-CZ" altLang="cs-CZ" sz="3200" b="1" u="sng" smtClean="0">
                <a:solidFill>
                  <a:srgbClr val="FFFF00"/>
                </a:solidFill>
              </a:rPr>
              <a:t>Hydrostatická čerpadla</a:t>
            </a:r>
            <a:endParaRPr lang="cs-CZ" altLang="cs-CZ" sz="3200" smtClean="0">
              <a:solidFill>
                <a:srgbClr val="FFFF00"/>
              </a:solidFill>
            </a:endParaRPr>
          </a:p>
          <a:p>
            <a:pPr marL="0" indent="0" algn="just">
              <a:buFont typeface="Wingdings" panose="05000000000000000000" pitchFamily="2" charset="2"/>
              <a:buNone/>
            </a:pPr>
            <a:r>
              <a:rPr lang="cs-CZ" altLang="cs-CZ" smtClean="0"/>
              <a:t>Mechanická energie pohonu se mění přímo na tlakovou energii kapaliny.</a:t>
            </a:r>
          </a:p>
          <a:p>
            <a:pPr marL="0" indent="0">
              <a:buFont typeface="Wingdings" panose="05000000000000000000" pitchFamily="2" charset="2"/>
              <a:buNone/>
            </a:pPr>
            <a:r>
              <a:rPr lang="cs-CZ" altLang="cs-CZ" smtClean="0"/>
              <a:t>Činný prvek čerpadla (píst, membrána) tlačí přímo na kapalinu a to přímo mění mechanickou energii pohonu motoru) na tlakovou energii kapaliny. </a:t>
            </a:r>
          </a:p>
          <a:p>
            <a:pPr marL="0" indent="0" algn="just">
              <a:buFont typeface="Wingdings" panose="05000000000000000000" pitchFamily="2" charset="2"/>
              <a:buNone/>
            </a:pPr>
            <a:r>
              <a:rPr lang="cs-CZ" altLang="cs-CZ" smtClean="0"/>
              <a:t>Pohybová energie kapaliny je při tom nepatrná, na tomto principu pracují čerpadla: pístová, membránová, zubová, vřetenová (šroubová), lamelová a křídlová.</a:t>
            </a: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obsah 2"/>
          <p:cNvSpPr>
            <a:spLocks noGrp="1"/>
          </p:cNvSpPr>
          <p:nvPr>
            <p:ph idx="1"/>
          </p:nvPr>
        </p:nvSpPr>
        <p:spPr>
          <a:xfrm>
            <a:off x="642938" y="357188"/>
            <a:ext cx="8215312" cy="6143625"/>
          </a:xfrm>
        </p:spPr>
        <p:txBody>
          <a:bodyPr/>
          <a:lstStyle/>
          <a:p>
            <a:pPr marL="0" indent="0" algn="just">
              <a:buFont typeface="Wingdings" panose="05000000000000000000" pitchFamily="2" charset="2"/>
              <a:buNone/>
            </a:pPr>
            <a:r>
              <a:rPr lang="cs-CZ" altLang="cs-CZ" b="1" u="sng" smtClean="0">
                <a:solidFill>
                  <a:srgbClr val="FFFF00"/>
                </a:solidFill>
              </a:rPr>
              <a:t>Hydrodynamická čerpadla</a:t>
            </a:r>
          </a:p>
          <a:p>
            <a:pPr marL="0" indent="0" algn="just">
              <a:buFont typeface="Wingdings" panose="05000000000000000000" pitchFamily="2" charset="2"/>
              <a:buNone/>
            </a:pPr>
            <a:endParaRPr lang="cs-CZ" altLang="cs-CZ" sz="2800" b="1" u="sng" smtClean="0"/>
          </a:p>
          <a:p>
            <a:pPr marL="0" indent="0" algn="just">
              <a:buFont typeface="Wingdings" panose="05000000000000000000" pitchFamily="2" charset="2"/>
              <a:buNone/>
            </a:pPr>
            <a:r>
              <a:rPr lang="cs-CZ" altLang="cs-CZ" sz="2800" b="1" u="sng" smtClean="0"/>
              <a:t>Princip hydrodynamických čerpadel</a:t>
            </a:r>
          </a:p>
          <a:p>
            <a:pPr marL="0" indent="0" algn="just">
              <a:buFont typeface="Wingdings" panose="05000000000000000000" pitchFamily="2" charset="2"/>
              <a:buNone/>
            </a:pPr>
            <a:r>
              <a:rPr lang="cs-CZ" altLang="cs-CZ" sz="2800" smtClean="0"/>
              <a:t>Jsou to rotační lopatkové stroje určené pro dopravu kapalin. Mechanická energie hnací jednotky se mění v oběžném kole čerpadla na energii tlakovou a kinetickou. Část kinetické energie se v další části čerpadla ( difuzoru ) mění na tlakovou energii. Ve výtlačném hrdle má kapalina převážně tlakovou energii, kinetická energie je poměrně malá. </a:t>
            </a: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42938" y="357188"/>
            <a:ext cx="8215312" cy="6143625"/>
          </a:xfrm>
        </p:spPr>
        <p:txBody>
          <a:bodyPr>
            <a:normAutofit/>
          </a:bodyPr>
          <a:lstStyle/>
          <a:p>
            <a:pPr marL="0" indent="0" algn="just" eaLnBrk="1" fontAlgn="auto" hangingPunct="1">
              <a:spcAft>
                <a:spcPts val="0"/>
              </a:spcAft>
              <a:buFont typeface="Wingdings"/>
              <a:buNone/>
              <a:defRPr/>
            </a:pPr>
            <a:r>
              <a:rPr lang="cs-CZ" sz="4400" b="1" i="1" u="sng" dirty="0" smtClean="0">
                <a:solidFill>
                  <a:srgbClr val="FF0000"/>
                </a:solidFill>
                <a:effectLst>
                  <a:outerShdw blurRad="38100" dist="38100" dir="2700000" algn="tl">
                    <a:srgbClr val="000000">
                      <a:alpha val="43137"/>
                    </a:srgbClr>
                  </a:outerShdw>
                </a:effectLst>
              </a:rPr>
              <a:t>Pracovní stroje</a:t>
            </a:r>
          </a:p>
          <a:p>
            <a:pPr marL="0" indent="0" algn="just" eaLnBrk="1" fontAlgn="auto" hangingPunct="1">
              <a:spcAft>
                <a:spcPts val="0"/>
              </a:spcAft>
              <a:buFont typeface="Wingdings"/>
              <a:buNone/>
              <a:defRPr/>
            </a:pPr>
            <a:r>
              <a:rPr lang="cs-CZ" dirty="0" smtClean="0"/>
              <a:t>Hlavní funkcí pracovních strojů je přeměna materiálů.</a:t>
            </a:r>
          </a:p>
          <a:p>
            <a:pPr marL="0" indent="0" algn="just" eaLnBrk="1" fontAlgn="auto" hangingPunct="1">
              <a:spcAft>
                <a:spcPts val="0"/>
              </a:spcAft>
              <a:buFont typeface="Wingdings"/>
              <a:buNone/>
              <a:defRPr/>
            </a:pPr>
            <a:endParaRPr lang="cs-CZ" dirty="0" smtClean="0"/>
          </a:p>
          <a:p>
            <a:pPr marL="0" indent="0" algn="just" eaLnBrk="1" fontAlgn="auto" hangingPunct="1">
              <a:spcAft>
                <a:spcPts val="0"/>
              </a:spcAft>
              <a:buFont typeface="Wingdings"/>
              <a:buNone/>
              <a:defRPr/>
            </a:pPr>
            <a:r>
              <a:rPr lang="cs-CZ" dirty="0" smtClean="0"/>
              <a:t>Těmito stroji se materiály za pomoci energie:</a:t>
            </a:r>
          </a:p>
          <a:p>
            <a:pPr marL="0" indent="0" algn="just" eaLnBrk="1" fontAlgn="auto" hangingPunct="1">
              <a:spcAft>
                <a:spcPts val="0"/>
              </a:spcAft>
              <a:buFont typeface="Wingdings"/>
              <a:buNone/>
              <a:defRPr/>
            </a:pPr>
            <a:endParaRPr lang="cs-CZ" dirty="0" smtClean="0"/>
          </a:p>
          <a:p>
            <a:pPr marL="457200" indent="-457200" algn="just" eaLnBrk="1" fontAlgn="auto" hangingPunct="1">
              <a:spcAft>
                <a:spcPts val="0"/>
              </a:spcAft>
              <a:buFont typeface="+mj-lt"/>
              <a:buAutoNum type="arabicPeriod"/>
              <a:defRPr/>
            </a:pPr>
            <a:r>
              <a:rPr lang="cs-CZ" sz="2400" dirty="0" smtClean="0">
                <a:solidFill>
                  <a:srgbClr val="FFFF00"/>
                </a:solidFill>
              </a:rPr>
              <a:t>Přeměňují na jiný tvar (přetváření materiálu),</a:t>
            </a:r>
          </a:p>
          <a:p>
            <a:pPr marL="457200" indent="-457200" algn="just" eaLnBrk="1" fontAlgn="auto" hangingPunct="1">
              <a:spcAft>
                <a:spcPts val="0"/>
              </a:spcAft>
              <a:buFont typeface="+mj-lt"/>
              <a:buAutoNum type="arabicPeriod"/>
              <a:defRPr/>
            </a:pPr>
            <a:r>
              <a:rPr lang="cs-CZ" sz="2400" dirty="0" smtClean="0">
                <a:solidFill>
                  <a:srgbClr val="FFFF00"/>
                </a:solidFill>
              </a:rPr>
              <a:t>Přepravují z místa </a:t>
            </a:r>
            <a:r>
              <a:rPr lang="cs-CZ" sz="2400" b="1" dirty="0" smtClean="0">
                <a:solidFill>
                  <a:srgbClr val="FFFF00"/>
                </a:solidFill>
              </a:rPr>
              <a:t>na </a:t>
            </a:r>
            <a:r>
              <a:rPr lang="cs-CZ" sz="2400" dirty="0" smtClean="0">
                <a:solidFill>
                  <a:srgbClr val="FFFF00"/>
                </a:solidFill>
              </a:rPr>
              <a:t>místo (přeprava materiálu),</a:t>
            </a:r>
          </a:p>
          <a:p>
            <a:pPr marL="457200" indent="-457200" algn="just" eaLnBrk="1" fontAlgn="auto" hangingPunct="1">
              <a:spcAft>
                <a:spcPts val="0"/>
              </a:spcAft>
              <a:buFont typeface="+mj-lt"/>
              <a:buAutoNum type="arabicPeriod"/>
              <a:defRPr/>
            </a:pPr>
            <a:r>
              <a:rPr lang="cs-CZ" sz="2400" dirty="0" smtClean="0">
                <a:solidFill>
                  <a:srgbClr val="FFFF00"/>
                </a:solidFill>
              </a:rPr>
              <a:t>Přeměňují na jiný energetický stav (změna stavu materiálu).</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obsah 2"/>
          <p:cNvSpPr>
            <a:spLocks noGrp="1"/>
          </p:cNvSpPr>
          <p:nvPr>
            <p:ph idx="1"/>
          </p:nvPr>
        </p:nvSpPr>
        <p:spPr>
          <a:xfrm>
            <a:off x="642938" y="357188"/>
            <a:ext cx="8215312" cy="6143625"/>
          </a:xfrm>
        </p:spPr>
        <p:txBody>
          <a:bodyPr/>
          <a:lstStyle/>
          <a:p>
            <a:pPr marL="0" indent="0" algn="just">
              <a:buFont typeface="Wingdings" panose="05000000000000000000" pitchFamily="2" charset="2"/>
              <a:buNone/>
              <a:defRPr/>
            </a:pPr>
            <a:endParaRPr lang="cs-CZ" u="sng" dirty="0" smtClean="0"/>
          </a:p>
          <a:p>
            <a:pPr marL="0" indent="0" algn="just">
              <a:buFont typeface="Wingdings" panose="05000000000000000000" pitchFamily="2" charset="2"/>
              <a:buNone/>
              <a:defRPr/>
            </a:pPr>
            <a:r>
              <a:rPr lang="cs-CZ" u="sng" dirty="0" smtClean="0"/>
              <a:t>Podle průtoku dopravované kapaliny oběžným kolem dělíme hydrodynamická čerpadla na</a:t>
            </a:r>
            <a:endParaRPr lang="cs-CZ" dirty="0" smtClean="0"/>
          </a:p>
          <a:p>
            <a:pPr marL="623888" indent="-623888" algn="just">
              <a:defRPr/>
            </a:pPr>
            <a:r>
              <a:rPr lang="cs-CZ" dirty="0" smtClean="0"/>
              <a:t>radiální ( odstředivá )</a:t>
            </a:r>
          </a:p>
          <a:p>
            <a:pPr marL="623888" indent="-623888" algn="just">
              <a:defRPr/>
            </a:pPr>
            <a:r>
              <a:rPr lang="cs-CZ" dirty="0" smtClean="0"/>
              <a:t>diagonální  </a:t>
            </a:r>
          </a:p>
          <a:p>
            <a:pPr marL="623888" indent="-623888" algn="just">
              <a:defRPr/>
            </a:pPr>
            <a:r>
              <a:rPr lang="cs-CZ" dirty="0" smtClean="0"/>
              <a:t>axiální ( vrtulová ).</a:t>
            </a:r>
          </a:p>
          <a:p>
            <a:pPr marL="0" indent="0" algn="just" eaLnBrk="1" hangingPunct="1">
              <a:buFont typeface="Wingdings" panose="05000000000000000000" pitchFamily="2" charset="2"/>
              <a:buNone/>
              <a:defRPr/>
            </a:pPr>
            <a:endParaRPr lang="cs-CZ" dirty="0" smtClean="0"/>
          </a:p>
          <a:p>
            <a:pPr marL="0" indent="0" algn="just" eaLnBrk="1" hangingPunct="1">
              <a:buFont typeface="Wingdings" panose="05000000000000000000" pitchFamily="2" charset="2"/>
              <a:buNone/>
              <a:defRPr/>
            </a:pPr>
            <a:endParaRPr lang="cs-CZ" dirty="0" smtClean="0"/>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sah 2"/>
          <p:cNvSpPr>
            <a:spLocks noGrp="1"/>
          </p:cNvSpPr>
          <p:nvPr>
            <p:ph idx="1"/>
          </p:nvPr>
        </p:nvSpPr>
        <p:spPr>
          <a:xfrm>
            <a:off x="642938" y="357188"/>
            <a:ext cx="8215312" cy="6143625"/>
          </a:xfrm>
        </p:spPr>
        <p:txBody>
          <a:bodyPr/>
          <a:lstStyle/>
          <a:p>
            <a:pPr marL="0" indent="0">
              <a:buFont typeface="Wingdings" panose="05000000000000000000" pitchFamily="2" charset="2"/>
              <a:buNone/>
              <a:defRPr/>
            </a:pPr>
            <a:r>
              <a:rPr lang="cs-CZ" sz="3200" b="1" u="sng" dirty="0" smtClean="0">
                <a:solidFill>
                  <a:srgbClr val="FFFF00"/>
                </a:solidFill>
              </a:rPr>
              <a:t>Hydrostatická čerpadla</a:t>
            </a:r>
            <a:endParaRPr lang="cs-CZ" sz="3200" dirty="0" smtClean="0">
              <a:solidFill>
                <a:srgbClr val="FFFF00"/>
              </a:solidFill>
            </a:endParaRPr>
          </a:p>
          <a:p>
            <a:pPr marL="0" indent="0" algn="just">
              <a:buFont typeface="Wingdings" panose="05000000000000000000" pitchFamily="2" charset="2"/>
              <a:buNone/>
              <a:defRPr/>
            </a:pPr>
            <a:r>
              <a:rPr lang="cs-CZ" b="1" u="sng" dirty="0" smtClean="0">
                <a:solidFill>
                  <a:srgbClr val="00B0F0"/>
                </a:solidFill>
                <a:effectLst>
                  <a:outerShdw blurRad="38100" dist="38100" dir="2700000" algn="tl">
                    <a:srgbClr val="000000">
                      <a:alpha val="43137"/>
                    </a:srgbClr>
                  </a:outerShdw>
                </a:effectLst>
              </a:rPr>
              <a:t>Pístová čerpadla</a:t>
            </a:r>
          </a:p>
          <a:p>
            <a:pPr marL="0" indent="0" algn="just">
              <a:buFont typeface="Wingdings" panose="05000000000000000000" pitchFamily="2" charset="2"/>
              <a:buNone/>
              <a:defRPr/>
            </a:pPr>
            <a:r>
              <a:rPr lang="cs-CZ" dirty="0" smtClean="0"/>
              <a:t>Pístová čerpadla patří do velké skupiny hydrostatických čerpadel. U nich se tlak dopravované kapaliny (nejčastěji vody nebo oleje) získá zmenšováním objemu pracovního prostoru. U pístových čerpadel se tento děj odehrává vlivem pohybu pístu ve válci vytlačováním kapaliny přes výtlačný ventil.</a:t>
            </a:r>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sah 2"/>
          <p:cNvSpPr>
            <a:spLocks noGrp="1"/>
          </p:cNvSpPr>
          <p:nvPr>
            <p:ph idx="1"/>
          </p:nvPr>
        </p:nvSpPr>
        <p:spPr>
          <a:xfrm>
            <a:off x="642938" y="357188"/>
            <a:ext cx="8215312" cy="6143625"/>
          </a:xfrm>
        </p:spPr>
        <p:txBody>
          <a:bodyPr/>
          <a:lstStyle/>
          <a:p>
            <a:pPr>
              <a:defRPr/>
            </a:pPr>
            <a:endParaRPr lang="cs-CZ" dirty="0" smtClean="0"/>
          </a:p>
          <a:p>
            <a:pPr marL="0" indent="0" algn="just">
              <a:buFont typeface="Wingdings" panose="05000000000000000000" pitchFamily="2" charset="2"/>
              <a:buNone/>
              <a:defRPr/>
            </a:pPr>
            <a:r>
              <a:rPr lang="cs-CZ" dirty="0" smtClean="0"/>
              <a:t>Pístová čerpadla se používají převážně pro menší objemové průtoky ale velké tlaky            (v hydraulických systémech až 50 MPa).</a:t>
            </a:r>
          </a:p>
          <a:p>
            <a:pPr marL="0" indent="0" algn="just">
              <a:buFont typeface="Wingdings" panose="05000000000000000000" pitchFamily="2" charset="2"/>
              <a:buNone/>
              <a:defRPr/>
            </a:pPr>
            <a:endParaRPr lang="cs-CZ" dirty="0" smtClean="0"/>
          </a:p>
          <a:p>
            <a:pPr marL="0" indent="0" algn="just">
              <a:buFont typeface="Wingdings" panose="05000000000000000000" pitchFamily="2" charset="2"/>
              <a:buNone/>
              <a:defRPr/>
            </a:pPr>
            <a:r>
              <a:rPr lang="cs-CZ" dirty="0" smtClean="0"/>
              <a:t>Vzhledem k čerpadlům hydrodynamickým (odstředivým) mají mnohem větší rozměry a vyžadují větší údržbu.</a:t>
            </a:r>
          </a:p>
          <a:p>
            <a:pPr algn="just" eaLnBrk="1" hangingPunct="1">
              <a:buFont typeface="Wingdings" panose="05000000000000000000" pitchFamily="2" charset="2"/>
              <a:buNone/>
              <a:defRPr/>
            </a:pPr>
            <a:endParaRPr lang="cs-CZ" dirty="0" smtClean="0"/>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sah 2"/>
          <p:cNvSpPr>
            <a:spLocks noGrp="1"/>
          </p:cNvSpPr>
          <p:nvPr>
            <p:ph idx="1"/>
          </p:nvPr>
        </p:nvSpPr>
        <p:spPr>
          <a:xfrm>
            <a:off x="642938" y="357188"/>
            <a:ext cx="8001000" cy="6143625"/>
          </a:xfrm>
        </p:spPr>
        <p:txBody>
          <a:bodyPr/>
          <a:lstStyle/>
          <a:p>
            <a:pPr marL="0" indent="0" algn="just">
              <a:buFont typeface="Wingdings" panose="05000000000000000000" pitchFamily="2" charset="2"/>
              <a:buNone/>
              <a:defRPr/>
            </a:pPr>
            <a:r>
              <a:rPr lang="cs-CZ" sz="2400" b="1" i="1" u="sng" cap="all" dirty="0" smtClean="0"/>
              <a:t>Jednočinné pístové čerpadlo</a:t>
            </a:r>
            <a:endParaRPr lang="cs-CZ" sz="2400" dirty="0" smtClean="0"/>
          </a:p>
          <a:p>
            <a:pPr marL="0" indent="0" algn="just">
              <a:buFont typeface="Wingdings" panose="05000000000000000000" pitchFamily="2" charset="2"/>
              <a:buNone/>
              <a:defRPr/>
            </a:pPr>
            <a:r>
              <a:rPr lang="cs-CZ" sz="2000" dirty="0" smtClean="0"/>
              <a:t>Obsahuje poháněcí klikový mechanismus s klikou o poloměru r, který se otáčí otáčkami n, píst 1, sací ventil 2, sací vzdušník 3, pracovní komoru 4, výtlačný ventil 5, výtlačný vzdušník 6, sací hrdlo SH, výtlačné hrdlo VH. Pouze jedna strana pístu vytlačuje kapalinu. Během otočení kliky jednou dokola se do pracovního prostoru nasaje a vytlačí. Užívá se pro malé objemové průtoky.</a:t>
            </a:r>
          </a:p>
        </p:txBody>
      </p:sp>
      <p:sp>
        <p:nvSpPr>
          <p:cNvPr id="3072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cs-CZ" altLang="cs-CZ"/>
          </a:p>
        </p:txBody>
      </p:sp>
      <p:sp>
        <p:nvSpPr>
          <p:cNvPr id="30724"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cs-CZ" altLang="cs-CZ"/>
          </a:p>
        </p:txBody>
      </p:sp>
      <p:pic>
        <p:nvPicPr>
          <p:cNvPr id="30725" name="Picture 5"/>
          <p:cNvPicPr>
            <a:picLocks noChangeAspect="1" noChangeArrowheads="1"/>
          </p:cNvPicPr>
          <p:nvPr/>
        </p:nvPicPr>
        <p:blipFill>
          <a:blip r:embed="rId2">
            <a:duotone>
              <a:prstClr val="black"/>
              <a:schemeClr val="accent3">
                <a:tint val="45000"/>
                <a:satMod val="400000"/>
              </a:schemeClr>
            </a:duotone>
          </a:blip>
          <a:srcRect r="64465"/>
          <a:stretch>
            <a:fillRect/>
          </a:stretch>
        </p:blipFill>
        <p:spPr bwMode="auto">
          <a:xfrm rot="-21600000">
            <a:off x="1928794" y="2857496"/>
            <a:ext cx="5214974" cy="3656400"/>
          </a:xfrm>
          <a:prstGeom prst="rect">
            <a:avLst/>
          </a:prstGeom>
          <a:solidFill>
            <a:schemeClr val="tx1"/>
          </a:solidFill>
          <a:ln w="9525">
            <a:solidFill>
              <a:schemeClr val="tx1"/>
            </a:solidFill>
            <a:miter lim="800000"/>
            <a:headEnd/>
            <a:tailEnd/>
          </a:ln>
        </p:spPr>
      </p:pic>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sah 2"/>
          <p:cNvSpPr>
            <a:spLocks noGrp="1"/>
          </p:cNvSpPr>
          <p:nvPr>
            <p:ph idx="1"/>
          </p:nvPr>
        </p:nvSpPr>
        <p:spPr>
          <a:xfrm>
            <a:off x="428625" y="214313"/>
            <a:ext cx="8215313" cy="6143625"/>
          </a:xfrm>
        </p:spPr>
        <p:txBody>
          <a:bodyPr/>
          <a:lstStyle/>
          <a:p>
            <a:pPr marL="0" indent="0">
              <a:buFont typeface="Wingdings" panose="05000000000000000000" pitchFamily="2" charset="2"/>
              <a:buNone/>
              <a:defRPr/>
            </a:pPr>
            <a:r>
              <a:rPr lang="cs-CZ" b="1" i="1" u="sng" cap="all" dirty="0" smtClean="0"/>
              <a:t>Dvojčinné pístové čerpadlo</a:t>
            </a:r>
            <a:endParaRPr lang="cs-CZ" dirty="0" smtClean="0"/>
          </a:p>
          <a:p>
            <a:pPr marL="0" indent="0" algn="just">
              <a:buFont typeface="Wingdings" panose="05000000000000000000" pitchFamily="2" charset="2"/>
              <a:buNone/>
              <a:defRPr/>
            </a:pPr>
            <a:r>
              <a:rPr lang="cs-CZ" dirty="0" smtClean="0"/>
              <a:t>Obě strany pístu jsou činné s tím rozdílem, že každá během jedné otáčky klikové hřídele (nezakreslena) vykoná sací proces i výtlačný proces.</a:t>
            </a:r>
          </a:p>
        </p:txBody>
      </p:sp>
      <p:pic>
        <p:nvPicPr>
          <p:cNvPr id="3174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l="70148"/>
          <a:stretch>
            <a:fillRect/>
          </a:stretch>
        </p:blipFill>
        <p:spPr bwMode="auto">
          <a:xfrm>
            <a:off x="2143125" y="2714625"/>
            <a:ext cx="4572000" cy="38147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obsah 2"/>
          <p:cNvSpPr>
            <a:spLocks noGrp="1"/>
          </p:cNvSpPr>
          <p:nvPr>
            <p:ph idx="1"/>
          </p:nvPr>
        </p:nvSpPr>
        <p:spPr>
          <a:xfrm>
            <a:off x="642938" y="357188"/>
            <a:ext cx="5143500" cy="6143625"/>
          </a:xfrm>
        </p:spPr>
        <p:txBody>
          <a:bodyPr/>
          <a:lstStyle/>
          <a:p>
            <a:pPr marL="0" indent="0" algn="just">
              <a:buFont typeface="Wingdings" panose="05000000000000000000" pitchFamily="2" charset="2"/>
              <a:buNone/>
              <a:defRPr/>
            </a:pPr>
            <a:r>
              <a:rPr lang="cs-CZ" sz="2400" b="1" i="1" u="sng" cap="all" dirty="0" smtClean="0"/>
              <a:t>Zdvižné pístové čerpadlo</a:t>
            </a:r>
            <a:endParaRPr lang="cs-CZ" sz="2400" dirty="0" smtClean="0"/>
          </a:p>
          <a:p>
            <a:pPr marL="0" indent="0" algn="just">
              <a:buFont typeface="Wingdings" panose="05000000000000000000" pitchFamily="2" charset="2"/>
              <a:buNone/>
              <a:defRPr/>
            </a:pPr>
            <a:r>
              <a:rPr lang="cs-CZ" sz="2400" dirty="0" smtClean="0"/>
              <a:t>Užívá se při čerpání z hlubokých studní. Ve válci čerpadla se pohybuje píst, ve kterém je umístěn výtlačný ventil 3. Při pohybu pístu dolů se tento otevře a voda se přetlačuje nad píst 1. Při zdvihu pístu nahoru se výtlačný ventil zavře, píst horní plochou vytlačuje - zdvihá a spodní plochou saje, nadzvedne se ventil 2. Objemový průtok je stejný jako u jednočinného čerpadla, systém lze provést jako čerpadlo zdvižné diferenciální.</a:t>
            </a:r>
          </a:p>
          <a:p>
            <a:pPr marL="0" indent="0" algn="just">
              <a:buFont typeface="Wingdings" panose="05000000000000000000" pitchFamily="2" charset="2"/>
              <a:buNone/>
              <a:defRPr/>
            </a:pPr>
            <a:r>
              <a:rPr lang="cs-CZ" sz="2000" dirty="0" smtClean="0"/>
              <a:t>V současné době je tento systém užíván u domácích studní (s pákou) nebo u čerpadel v naftových polích (motorický pohon).</a:t>
            </a:r>
          </a:p>
        </p:txBody>
      </p:sp>
      <p:pic>
        <p:nvPicPr>
          <p:cNvPr id="3277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3625" y="357188"/>
            <a:ext cx="2489200" cy="62865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obsah 2"/>
          <p:cNvSpPr>
            <a:spLocks noGrp="1"/>
          </p:cNvSpPr>
          <p:nvPr>
            <p:ph idx="1"/>
          </p:nvPr>
        </p:nvSpPr>
        <p:spPr>
          <a:xfrm>
            <a:off x="500063" y="357188"/>
            <a:ext cx="8358187" cy="6286500"/>
          </a:xfrm>
        </p:spPr>
        <p:txBody>
          <a:bodyPr/>
          <a:lstStyle/>
          <a:p>
            <a:pPr marL="0" indent="0">
              <a:buFont typeface="Wingdings" panose="05000000000000000000" pitchFamily="2" charset="2"/>
              <a:buNone/>
            </a:pPr>
            <a:r>
              <a:rPr lang="cs-CZ" altLang="cs-CZ" sz="2800" b="1" u="sng" smtClean="0"/>
              <a:t>Pístové čerpadla</a:t>
            </a:r>
            <a:endParaRPr lang="cs-CZ" altLang="cs-CZ" sz="2800" smtClean="0"/>
          </a:p>
          <a:p>
            <a:pPr marL="0" indent="0">
              <a:buFont typeface="Wingdings" panose="05000000000000000000" pitchFamily="2" charset="2"/>
              <a:buNone/>
            </a:pPr>
            <a:r>
              <a:rPr lang="cs-CZ" altLang="cs-CZ" sz="2800" i="1" u="sng" smtClean="0"/>
              <a:t>Axiální</a:t>
            </a:r>
            <a:r>
              <a:rPr lang="cs-CZ" altLang="cs-CZ" sz="2800" i="1" smtClean="0"/>
              <a:t> </a:t>
            </a:r>
            <a:endParaRPr lang="cs-CZ" altLang="cs-CZ" sz="2800" smtClean="0"/>
          </a:p>
          <a:p>
            <a:pPr marL="0" indent="0">
              <a:buFont typeface="Wingdings" panose="05000000000000000000" pitchFamily="2" charset="2"/>
              <a:buNone/>
            </a:pPr>
            <a:r>
              <a:rPr lang="cs-CZ" altLang="cs-CZ" sz="2800" i="1" smtClean="0"/>
              <a:t>- </a:t>
            </a:r>
            <a:r>
              <a:rPr lang="cs-CZ" altLang="cs-CZ" sz="2800" smtClean="0"/>
              <a:t>s nakloněnou deskou (ventil) - přítlačná síla se vyvodí pružinou nebo tlakem kapaliny</a:t>
            </a:r>
          </a:p>
          <a:p>
            <a:pPr marL="0" indent="0">
              <a:buFont typeface="Wingdings" panose="05000000000000000000" pitchFamily="2" charset="2"/>
              <a:buNone/>
            </a:pPr>
            <a:r>
              <a:rPr lang="cs-CZ" altLang="cs-CZ" sz="2800" smtClean="0"/>
              <a:t>- s nakloněným blokem (šoupátko) - písty s unášecí deskou pevně spojeny. Spojení provedeno ojnicemi, samonasávací schopnost</a:t>
            </a:r>
          </a:p>
          <a:p>
            <a:pPr marL="0" indent="0">
              <a:buFont typeface="Wingdings" panose="05000000000000000000" pitchFamily="2" charset="2"/>
              <a:buNone/>
            </a:pPr>
            <a:r>
              <a:rPr lang="cs-CZ" altLang="cs-CZ" sz="2800" smtClean="0"/>
              <a:t>Mají válce v bloku, který se otáčí (šoupátka) nebo blok pevný (ventil)</a:t>
            </a:r>
          </a:p>
          <a:p>
            <a:pPr marL="0" indent="0">
              <a:buFont typeface="Wingdings" panose="05000000000000000000" pitchFamily="2" charset="2"/>
              <a:buNone/>
            </a:pPr>
            <a:r>
              <a:rPr lang="cs-CZ" altLang="cs-CZ" sz="2800" smtClean="0"/>
              <a:t> </a:t>
            </a:r>
          </a:p>
          <a:p>
            <a:pPr marL="0" indent="0">
              <a:buFont typeface="Wingdings" panose="05000000000000000000" pitchFamily="2" charset="2"/>
              <a:buNone/>
            </a:pPr>
            <a:r>
              <a:rPr lang="cs-CZ" altLang="cs-CZ" sz="2800" i="1" u="sng" smtClean="0"/>
              <a:t>Radiální</a:t>
            </a:r>
            <a:r>
              <a:rPr lang="cs-CZ" altLang="cs-CZ" sz="2800" i="1" smtClean="0"/>
              <a:t> </a:t>
            </a:r>
            <a:r>
              <a:rPr lang="cs-CZ" altLang="cs-CZ" sz="2800" smtClean="0"/>
              <a:t>- mají větší hmotnost, malý výkon, písty vedeny v rotoru</a:t>
            </a:r>
            <a:r>
              <a:rPr lang="cs-CZ" altLang="cs-CZ" sz="2800" b="1" smtClean="0"/>
              <a:t> </a:t>
            </a:r>
            <a:r>
              <a:rPr lang="cs-CZ" altLang="cs-CZ" sz="2800" smtClean="0"/>
              <a:t>nebo statoru</a:t>
            </a:r>
            <a:r>
              <a:rPr lang="cs-CZ" altLang="cs-CZ" sz="2400" smtClean="0"/>
              <a:t>, tlaky 53 MPa, Qv = 1 l/s</a:t>
            </a:r>
            <a:endParaRPr lang="cs-CZ" altLang="cs-CZ" sz="2800" smtClean="0"/>
          </a:p>
          <a:p>
            <a:pPr marL="0" indent="0">
              <a:buFont typeface="Wingdings" panose="05000000000000000000" pitchFamily="2" charset="2"/>
              <a:buNone/>
            </a:pPr>
            <a:endParaRPr lang="cs-CZ" altLang="cs-CZ" smtClean="0"/>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obsah 2"/>
          <p:cNvSpPr>
            <a:spLocks noGrp="1"/>
          </p:cNvSpPr>
          <p:nvPr>
            <p:ph idx="1"/>
          </p:nvPr>
        </p:nvSpPr>
        <p:spPr>
          <a:xfrm>
            <a:off x="500063" y="214313"/>
            <a:ext cx="8186737" cy="6429375"/>
          </a:xfrm>
        </p:spPr>
        <p:txBody>
          <a:bodyPr/>
          <a:lstStyle/>
          <a:p>
            <a:pPr marL="0" indent="0">
              <a:buFont typeface="Wingdings" panose="05000000000000000000" pitchFamily="2" charset="2"/>
              <a:buNone/>
            </a:pPr>
            <a:r>
              <a:rPr lang="cs-CZ" altLang="cs-CZ" smtClean="0"/>
              <a:t>Pístové radiální </a:t>
            </a:r>
          </a:p>
          <a:p>
            <a:pPr marL="0" indent="0">
              <a:buFont typeface="Wingdings" panose="05000000000000000000" pitchFamily="2" charset="2"/>
              <a:buNone/>
            </a:pPr>
            <a:endParaRPr lang="cs-CZ" altLang="cs-CZ" smtClean="0"/>
          </a:p>
        </p:txBody>
      </p:sp>
      <p:pic>
        <p:nvPicPr>
          <p:cNvPr id="98306" name="Picture 2"/>
          <p:cNvPicPr>
            <a:picLocks noChangeAspect="1" noChangeArrowheads="1"/>
          </p:cNvPicPr>
          <p:nvPr/>
        </p:nvPicPr>
        <p:blipFill>
          <a:blip r:embed="rId2">
            <a:duotone>
              <a:prstClr val="black"/>
              <a:schemeClr val="accent5">
                <a:tint val="45000"/>
                <a:satMod val="400000"/>
              </a:schemeClr>
            </a:duotone>
            <a:lum contrast="30000"/>
          </a:blip>
          <a:srcRect/>
          <a:stretch>
            <a:fillRect/>
          </a:stretch>
        </p:blipFill>
        <p:spPr bwMode="auto">
          <a:xfrm>
            <a:off x="1500166" y="928670"/>
            <a:ext cx="5500726" cy="5450491"/>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sah 2"/>
          <p:cNvSpPr>
            <a:spLocks noGrp="1"/>
          </p:cNvSpPr>
          <p:nvPr>
            <p:ph idx="1"/>
          </p:nvPr>
        </p:nvSpPr>
        <p:spPr>
          <a:xfrm>
            <a:off x="571500" y="285750"/>
            <a:ext cx="8215313" cy="6286500"/>
          </a:xfrm>
        </p:spPr>
        <p:txBody>
          <a:bodyPr/>
          <a:lstStyle/>
          <a:p>
            <a:pPr marL="0" indent="0">
              <a:buFont typeface="Wingdings" panose="05000000000000000000" pitchFamily="2" charset="2"/>
              <a:buNone/>
            </a:pPr>
            <a:r>
              <a:rPr lang="cs-CZ" altLang="cs-CZ" smtClean="0"/>
              <a:t>Pístové axiální s nakloněnou deskou</a:t>
            </a:r>
          </a:p>
        </p:txBody>
      </p:sp>
      <p:pic>
        <p:nvPicPr>
          <p:cNvPr id="99330" name="Picture 2"/>
          <p:cNvPicPr>
            <a:picLocks noChangeAspect="1" noChangeArrowheads="1"/>
          </p:cNvPicPr>
          <p:nvPr/>
        </p:nvPicPr>
        <p:blipFill>
          <a:blip r:embed="rId2">
            <a:duotone>
              <a:prstClr val="black"/>
              <a:schemeClr val="accent5">
                <a:tint val="45000"/>
                <a:satMod val="400000"/>
              </a:schemeClr>
            </a:duotone>
            <a:lum bright="-20000" contrast="10000"/>
          </a:blip>
          <a:srcRect l="1205" t="13998" r="10843"/>
          <a:stretch>
            <a:fillRect/>
          </a:stretch>
        </p:blipFill>
        <p:spPr bwMode="auto">
          <a:xfrm>
            <a:off x="1428728" y="1000108"/>
            <a:ext cx="6072230" cy="5621533"/>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sah 2"/>
          <p:cNvSpPr>
            <a:spLocks noGrp="1"/>
          </p:cNvSpPr>
          <p:nvPr>
            <p:ph idx="1"/>
          </p:nvPr>
        </p:nvSpPr>
        <p:spPr>
          <a:xfrm>
            <a:off x="571500" y="285750"/>
            <a:ext cx="8215313" cy="6286500"/>
          </a:xfrm>
        </p:spPr>
        <p:txBody>
          <a:bodyPr/>
          <a:lstStyle/>
          <a:p>
            <a:pPr marL="0" indent="0">
              <a:buFont typeface="Wingdings" panose="05000000000000000000" pitchFamily="2" charset="2"/>
              <a:buNone/>
            </a:pPr>
            <a:r>
              <a:rPr lang="cs-CZ" altLang="cs-CZ" smtClean="0"/>
              <a:t>Pístové s nakloněným blokem </a:t>
            </a:r>
          </a:p>
        </p:txBody>
      </p:sp>
      <p:pic>
        <p:nvPicPr>
          <p:cNvPr id="100354" name="Picture 2"/>
          <p:cNvPicPr>
            <a:picLocks noChangeAspect="1" noChangeArrowheads="1"/>
          </p:cNvPicPr>
          <p:nvPr/>
        </p:nvPicPr>
        <p:blipFill>
          <a:blip r:embed="rId2">
            <a:duotone>
              <a:prstClr val="black"/>
              <a:schemeClr val="accent5">
                <a:tint val="45000"/>
                <a:satMod val="400000"/>
              </a:schemeClr>
            </a:duotone>
            <a:lum bright="-20000" contrast="20000"/>
          </a:blip>
          <a:srcRect l="1640" r="21186" b="7975"/>
          <a:stretch>
            <a:fillRect/>
          </a:stretch>
        </p:blipFill>
        <p:spPr bwMode="auto">
          <a:xfrm>
            <a:off x="785786" y="928670"/>
            <a:ext cx="7589712" cy="500066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obsah 2"/>
          <p:cNvSpPr>
            <a:spLocks noGrp="1"/>
          </p:cNvSpPr>
          <p:nvPr>
            <p:ph idx="1"/>
          </p:nvPr>
        </p:nvSpPr>
        <p:spPr>
          <a:xfrm>
            <a:off x="642938" y="357188"/>
            <a:ext cx="8215312" cy="6143625"/>
          </a:xfrm>
        </p:spPr>
        <p:txBody>
          <a:bodyPr/>
          <a:lstStyle/>
          <a:p>
            <a:pPr algn="just" eaLnBrk="1" hangingPunct="1">
              <a:buFont typeface="Wingdings" panose="05000000000000000000" pitchFamily="2" charset="2"/>
              <a:buNone/>
            </a:pPr>
            <a:r>
              <a:rPr lang="cs-CZ" altLang="cs-CZ" smtClean="0"/>
              <a:t>Pracovní stroj jako technický systém :</a:t>
            </a:r>
          </a:p>
        </p:txBody>
      </p:sp>
      <p:pic>
        <p:nvPicPr>
          <p:cNvPr id="11267" name="Picture 2"/>
          <p:cNvPicPr>
            <a:picLocks noChangeAspect="1" noChangeArrowheads="1"/>
          </p:cNvPicPr>
          <p:nvPr/>
        </p:nvPicPr>
        <p:blipFill>
          <a:blip r:embed="rId2">
            <a:lum bright="-10000" contrast="40000"/>
            <a:extLst>
              <a:ext uri="{28A0092B-C50C-407E-A947-70E740481C1C}">
                <a14:useLocalDpi xmlns:a14="http://schemas.microsoft.com/office/drawing/2010/main" val="0"/>
              </a:ext>
            </a:extLst>
          </a:blip>
          <a:srcRect b="8047"/>
          <a:stretch>
            <a:fillRect/>
          </a:stretch>
        </p:blipFill>
        <p:spPr bwMode="auto">
          <a:xfrm>
            <a:off x="1071563" y="1000125"/>
            <a:ext cx="6929437"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Zástupný symbol pro obsah 2"/>
          <p:cNvSpPr>
            <a:spLocks noGrp="1"/>
          </p:cNvSpPr>
          <p:nvPr>
            <p:ph idx="1"/>
          </p:nvPr>
        </p:nvSpPr>
        <p:spPr>
          <a:xfrm>
            <a:off x="571500" y="285750"/>
            <a:ext cx="8215313" cy="6286500"/>
          </a:xfrm>
        </p:spPr>
        <p:txBody>
          <a:bodyPr/>
          <a:lstStyle/>
          <a:p>
            <a:pPr marL="0" indent="0">
              <a:buFont typeface="Wingdings" panose="05000000000000000000" pitchFamily="2" charset="2"/>
              <a:buNone/>
            </a:pPr>
            <a:r>
              <a:rPr lang="cs-CZ" altLang="cs-CZ" smtClean="0"/>
              <a:t>Pístové řadové</a:t>
            </a:r>
          </a:p>
        </p:txBody>
      </p:sp>
      <p:pic>
        <p:nvPicPr>
          <p:cNvPr id="101378" name="Picture 2"/>
          <p:cNvPicPr>
            <a:picLocks noChangeAspect="1" noChangeArrowheads="1"/>
          </p:cNvPicPr>
          <p:nvPr/>
        </p:nvPicPr>
        <p:blipFill>
          <a:blip r:embed="rId2">
            <a:duotone>
              <a:prstClr val="black"/>
              <a:schemeClr val="accent5">
                <a:tint val="45000"/>
                <a:satMod val="400000"/>
              </a:schemeClr>
            </a:duotone>
            <a:lum bright="-20000" contrast="20000"/>
          </a:blip>
          <a:srcRect b="19048"/>
          <a:stretch>
            <a:fillRect/>
          </a:stretch>
        </p:blipFill>
        <p:spPr bwMode="auto">
          <a:xfrm>
            <a:off x="642910" y="1071546"/>
            <a:ext cx="7944230" cy="3643338"/>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obsah 2"/>
          <p:cNvSpPr>
            <a:spLocks noGrp="1"/>
          </p:cNvSpPr>
          <p:nvPr>
            <p:ph idx="1"/>
          </p:nvPr>
        </p:nvSpPr>
        <p:spPr>
          <a:xfrm>
            <a:off x="571500" y="285750"/>
            <a:ext cx="8215313" cy="6286500"/>
          </a:xfrm>
        </p:spPr>
        <p:txBody>
          <a:bodyPr/>
          <a:lstStyle/>
          <a:p>
            <a:pPr marL="0" indent="0">
              <a:buFont typeface="Wingdings" panose="05000000000000000000" pitchFamily="2" charset="2"/>
              <a:buNone/>
            </a:pPr>
            <a:r>
              <a:rPr lang="cs-CZ" altLang="cs-CZ" sz="3600" smtClean="0"/>
              <a:t>Rozděleni přímočarých čerpadel podle konstrukčního provedení</a:t>
            </a:r>
          </a:p>
        </p:txBody>
      </p:sp>
      <p:pic>
        <p:nvPicPr>
          <p:cNvPr id="102402" name="Picture 2"/>
          <p:cNvPicPr>
            <a:picLocks noChangeAspect="1" noChangeArrowheads="1"/>
          </p:cNvPicPr>
          <p:nvPr/>
        </p:nvPicPr>
        <p:blipFill>
          <a:blip r:embed="rId2">
            <a:duotone>
              <a:prstClr val="black"/>
              <a:schemeClr val="accent5">
                <a:tint val="45000"/>
                <a:satMod val="400000"/>
              </a:schemeClr>
            </a:duotone>
            <a:lum bright="-10000"/>
          </a:blip>
          <a:srcRect l="5867" r="6127"/>
          <a:stretch>
            <a:fillRect/>
          </a:stretch>
        </p:blipFill>
        <p:spPr bwMode="auto">
          <a:xfrm>
            <a:off x="571472" y="2285992"/>
            <a:ext cx="7975009" cy="3071834"/>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obsah 2"/>
          <p:cNvSpPr>
            <a:spLocks noGrp="1"/>
          </p:cNvSpPr>
          <p:nvPr>
            <p:ph idx="1"/>
          </p:nvPr>
        </p:nvSpPr>
        <p:spPr>
          <a:xfrm>
            <a:off x="571500" y="285750"/>
            <a:ext cx="8215313" cy="6286500"/>
          </a:xfrm>
        </p:spPr>
        <p:txBody>
          <a:bodyPr/>
          <a:lstStyle/>
          <a:p>
            <a:pPr marL="0" indent="0">
              <a:buFont typeface="Wingdings" panose="05000000000000000000" pitchFamily="2" charset="2"/>
              <a:buNone/>
            </a:pPr>
            <a:r>
              <a:rPr lang="cs-CZ" altLang="cs-CZ" smtClean="0"/>
              <a:t>Rozdělení přímočarých hydromotorů podle pevných a pohyblivých částí</a:t>
            </a:r>
          </a:p>
        </p:txBody>
      </p:sp>
      <p:pic>
        <p:nvPicPr>
          <p:cNvPr id="103426" name="Picture 2"/>
          <p:cNvPicPr>
            <a:picLocks noChangeAspect="1" noChangeArrowheads="1"/>
          </p:cNvPicPr>
          <p:nvPr/>
        </p:nvPicPr>
        <p:blipFill>
          <a:blip r:embed="rId2">
            <a:duotone>
              <a:prstClr val="black"/>
              <a:schemeClr val="accent1">
                <a:tint val="45000"/>
                <a:satMod val="400000"/>
              </a:schemeClr>
            </a:duotone>
            <a:lum contrast="30000"/>
          </a:blip>
          <a:srcRect/>
          <a:stretch>
            <a:fillRect/>
          </a:stretch>
        </p:blipFill>
        <p:spPr bwMode="auto">
          <a:xfrm>
            <a:off x="500034" y="1500174"/>
            <a:ext cx="8442154" cy="4214842"/>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obsah 2"/>
          <p:cNvSpPr>
            <a:spLocks noGrp="1"/>
          </p:cNvSpPr>
          <p:nvPr>
            <p:ph idx="1"/>
          </p:nvPr>
        </p:nvSpPr>
        <p:spPr>
          <a:xfrm>
            <a:off x="642938" y="357188"/>
            <a:ext cx="3429000" cy="6286500"/>
          </a:xfrm>
        </p:spPr>
        <p:txBody>
          <a:bodyPr/>
          <a:lstStyle/>
          <a:p>
            <a:pPr eaLnBrk="1" hangingPunct="1">
              <a:buFont typeface="Wingdings" panose="05000000000000000000" pitchFamily="2" charset="2"/>
              <a:buNone/>
              <a:defRPr/>
            </a:pPr>
            <a:r>
              <a:rPr lang="cs-CZ" b="1" dirty="0" smtClean="0"/>
              <a:t>Ventily pístových</a:t>
            </a:r>
          </a:p>
          <a:p>
            <a:pPr eaLnBrk="1" hangingPunct="1">
              <a:buFont typeface="Wingdings" panose="05000000000000000000" pitchFamily="2" charset="2"/>
              <a:buNone/>
              <a:defRPr/>
            </a:pPr>
            <a:r>
              <a:rPr lang="cs-CZ" b="1" dirty="0" smtClean="0"/>
              <a:t>Čerpadel</a:t>
            </a:r>
          </a:p>
          <a:p>
            <a:pPr marL="0" indent="0" algn="just">
              <a:buFont typeface="Wingdings" panose="05000000000000000000" pitchFamily="2" charset="2"/>
              <a:buNone/>
              <a:defRPr/>
            </a:pPr>
            <a:r>
              <a:rPr lang="cs-CZ" sz="2000" dirty="0" smtClean="0"/>
              <a:t>Nejčastěji se používají samočinné ventily. Otevírají se tlakem kapaliny a zavírají vlastní tíhou nebo silou vyvozenou od pružiny. Pohyblivá část ventilu by měla být co nejlehčí, aby nebyly velké odpory a aby se sedlo ventilu nárazy příliš neopotřebovávalo. Nejpoužívanější druhy:</a:t>
            </a:r>
          </a:p>
          <a:p>
            <a:pPr marL="0" indent="0" algn="just">
              <a:buFont typeface="Wingdings" panose="05000000000000000000" pitchFamily="2" charset="2"/>
              <a:buNone/>
              <a:defRPr/>
            </a:pPr>
            <a:r>
              <a:rPr lang="cs-CZ" sz="1400" dirty="0" smtClean="0"/>
              <a:t>a) Talířový ventil</a:t>
            </a:r>
          </a:p>
          <a:p>
            <a:pPr marL="0" indent="0" algn="just">
              <a:buFont typeface="Wingdings" panose="05000000000000000000" pitchFamily="2" charset="2"/>
              <a:buNone/>
              <a:defRPr/>
            </a:pPr>
            <a:r>
              <a:rPr lang="cs-CZ" sz="1400" dirty="0" smtClean="0"/>
              <a:t>b) Kulový ventil (koule pogumovaná)</a:t>
            </a:r>
          </a:p>
          <a:p>
            <a:pPr marL="0" indent="0" algn="just">
              <a:buFont typeface="Wingdings" panose="05000000000000000000" pitchFamily="2" charset="2"/>
              <a:buNone/>
              <a:defRPr/>
            </a:pPr>
            <a:r>
              <a:rPr lang="cs-CZ" sz="1400" dirty="0" smtClean="0"/>
              <a:t>c) Mečový ventil</a:t>
            </a:r>
          </a:p>
          <a:p>
            <a:pPr marL="0" indent="0" algn="just">
              <a:buFont typeface="Wingdings" panose="05000000000000000000" pitchFamily="2" charset="2"/>
              <a:buNone/>
              <a:defRPr/>
            </a:pPr>
            <a:r>
              <a:rPr lang="cs-CZ" sz="1400" dirty="0" smtClean="0"/>
              <a:t>d) Záklopkový ventil</a:t>
            </a:r>
          </a:p>
          <a:p>
            <a:pPr algn="just" eaLnBrk="1" hangingPunct="1">
              <a:buFont typeface="Wingdings" panose="05000000000000000000" pitchFamily="2" charset="2"/>
              <a:buNone/>
              <a:defRPr/>
            </a:pPr>
            <a:endParaRPr lang="cs-CZ" dirty="0" smtClean="0"/>
          </a:p>
        </p:txBody>
      </p:sp>
      <p:pic>
        <p:nvPicPr>
          <p:cNvPr id="4096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3375" y="857250"/>
            <a:ext cx="4786313" cy="34877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obsah 2"/>
          <p:cNvSpPr>
            <a:spLocks noGrp="1"/>
          </p:cNvSpPr>
          <p:nvPr>
            <p:ph idx="1"/>
          </p:nvPr>
        </p:nvSpPr>
        <p:spPr>
          <a:xfrm>
            <a:off x="642938" y="357188"/>
            <a:ext cx="8215312" cy="6143625"/>
          </a:xfrm>
        </p:spPr>
        <p:txBody>
          <a:bodyPr/>
          <a:lstStyle/>
          <a:p>
            <a:pPr marL="0" indent="0" algn="just" eaLnBrk="1" hangingPunct="1">
              <a:buFont typeface="Wingdings" panose="05000000000000000000" pitchFamily="2" charset="2"/>
              <a:buNone/>
              <a:defRPr/>
            </a:pPr>
            <a:r>
              <a:rPr lang="cs-CZ" b="1" dirty="0" smtClean="0"/>
              <a:t>Vzdušníky</a:t>
            </a:r>
          </a:p>
          <a:p>
            <a:pPr marL="0" indent="0" algn="just" eaLnBrk="1" hangingPunct="1">
              <a:buFont typeface="Wingdings" panose="05000000000000000000" pitchFamily="2" charset="2"/>
              <a:buNone/>
              <a:defRPr/>
            </a:pPr>
            <a:r>
              <a:rPr lang="cs-CZ" sz="2800" dirty="0" smtClean="0"/>
              <a:t>Výkon pístového nebo plunžrového čerpadla velmi nepravidelný. V průběhu výtlaku dochází k nestejnoměrné dodávce v důsledku proměnné rychlosti pístu. Abychom předešli nepřípustným </a:t>
            </a:r>
            <a:r>
              <a:rPr lang="cs-CZ" sz="2800" i="1" dirty="0" smtClean="0"/>
              <a:t>tlakovým vlnám </a:t>
            </a:r>
            <a:r>
              <a:rPr lang="cs-CZ" sz="2800" dirty="0" smtClean="0"/>
              <a:t>ve vedení (v potrubí), bývá obvykle pístové nebo plunžrové čerpadlo opatřeno </a:t>
            </a:r>
            <a:r>
              <a:rPr lang="cs-CZ" sz="2800" i="1" dirty="0" smtClean="0"/>
              <a:t>tlakovým vzdušníkem.</a:t>
            </a:r>
          </a:p>
          <a:p>
            <a:pPr marL="0" indent="0" algn="just" eaLnBrk="1" hangingPunct="1">
              <a:buFont typeface="Wingdings" panose="05000000000000000000" pitchFamily="2" charset="2"/>
              <a:buNone/>
              <a:defRPr/>
            </a:pPr>
            <a:endParaRPr lang="cs-CZ" sz="2400" i="1" dirty="0" smtClean="0"/>
          </a:p>
          <a:p>
            <a:pPr marL="0" indent="0" algn="just" eaLnBrk="1" hangingPunct="1">
              <a:buFont typeface="Wingdings" panose="05000000000000000000" pitchFamily="2" charset="2"/>
              <a:buNone/>
              <a:defRPr/>
            </a:pPr>
            <a:r>
              <a:rPr lang="cs-CZ" sz="2400" i="1" dirty="0" smtClean="0"/>
              <a:t>Princip činnosti vzdušníku si vysvětlíme na plunžrovém čerpadle.</a:t>
            </a:r>
          </a:p>
          <a:p>
            <a:pPr marL="0" indent="0" algn="just" eaLnBrk="1" hangingPunct="1">
              <a:buFont typeface="Wingdings" panose="05000000000000000000" pitchFamily="2" charset="2"/>
              <a:buNone/>
              <a:defRPr/>
            </a:pPr>
            <a:r>
              <a:rPr lang="cs-CZ" sz="2400" i="1" dirty="0" smtClean="0"/>
              <a:t>Plunžr je dlouhé výtlačné těleso.</a:t>
            </a:r>
            <a:endParaRPr lang="cs-CZ" sz="2400" dirty="0" smtClean="0"/>
          </a:p>
          <a:p>
            <a:pPr algn="just" eaLnBrk="1" hangingPunct="1">
              <a:buFont typeface="Wingdings" panose="05000000000000000000" pitchFamily="2" charset="2"/>
              <a:buNone/>
              <a:defRPr/>
            </a:pPr>
            <a:endParaRPr lang="cs-CZ" dirty="0" smtClean="0"/>
          </a:p>
        </p:txBody>
      </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obsah 2"/>
          <p:cNvSpPr>
            <a:spLocks noGrp="1"/>
          </p:cNvSpPr>
          <p:nvPr>
            <p:ph idx="1"/>
          </p:nvPr>
        </p:nvSpPr>
        <p:spPr>
          <a:xfrm>
            <a:off x="642938" y="357188"/>
            <a:ext cx="8215312" cy="6143625"/>
          </a:xfrm>
        </p:spPr>
        <p:txBody>
          <a:bodyPr/>
          <a:lstStyle/>
          <a:p>
            <a:pPr algn="just" eaLnBrk="1" hangingPunct="1">
              <a:buFont typeface="Wingdings" panose="05000000000000000000" pitchFamily="2" charset="2"/>
              <a:buNone/>
            </a:pPr>
            <a:r>
              <a:rPr lang="cs-CZ" altLang="cs-CZ" smtClean="0"/>
              <a:t>Jednočinné plunžrové čerpadlo</a:t>
            </a:r>
          </a:p>
        </p:txBody>
      </p:sp>
      <p:pic>
        <p:nvPicPr>
          <p:cNvPr id="3" name="Picture 3"/>
          <p:cNvPicPr>
            <a:picLocks noChangeAspect="1" noChangeArrowheads="1"/>
          </p:cNvPicPr>
          <p:nvPr/>
        </p:nvPicPr>
        <p:blipFill>
          <a:blip r:embed="rId2">
            <a:duotone>
              <a:prstClr val="black"/>
              <a:schemeClr val="accent5">
                <a:tint val="45000"/>
                <a:satMod val="400000"/>
              </a:schemeClr>
            </a:duotone>
          </a:blip>
          <a:srcRect b="9639"/>
          <a:stretch>
            <a:fillRect/>
          </a:stretch>
        </p:blipFill>
        <p:spPr bwMode="auto">
          <a:xfrm>
            <a:off x="642910" y="1142984"/>
            <a:ext cx="8261923" cy="5357850"/>
          </a:xfrm>
          <a:prstGeom prst="rect">
            <a:avLst/>
          </a:prstGeom>
          <a:solidFill>
            <a:srgbClr val="FFFFFF"/>
          </a:solid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Zástupný symbol pro obsah 2"/>
          <p:cNvSpPr>
            <a:spLocks noGrp="1"/>
          </p:cNvSpPr>
          <p:nvPr>
            <p:ph idx="1"/>
          </p:nvPr>
        </p:nvSpPr>
        <p:spPr>
          <a:xfrm>
            <a:off x="642938" y="357188"/>
            <a:ext cx="8215312" cy="6143625"/>
          </a:xfrm>
        </p:spPr>
        <p:txBody>
          <a:bodyPr/>
          <a:lstStyle/>
          <a:p>
            <a:pPr marL="0" indent="0" algn="just" eaLnBrk="1" hangingPunct="1">
              <a:buFont typeface="Wingdings" panose="05000000000000000000" pitchFamily="2" charset="2"/>
              <a:buNone/>
            </a:pPr>
            <a:r>
              <a:rPr lang="cs-CZ" altLang="cs-CZ" smtClean="0"/>
              <a:t>Během výtlaku narůstá tlak ve vzdušníku současně s přibývající rychlostí plunžru. Tím se stlačuje vzduch ve vzduchovém prostoru a stoupá úroveň kapaliny. Když potom na konci výtlaku klesne rychlost plunžru, opadne i tlak. Vzduch ve vzduchovém prostoru se nyní začne rozpínat a úroveň kapaliny opět poklesne. Tímto způsobem se stane práce čerpadla do jisté míry stejnosměrnější. Také se tímto způsobem předchází nepřípustně vysokým tlakovým vlnám ve výtlačném potrubí</a:t>
            </a:r>
            <a:r>
              <a:rPr lang="cs-CZ" altLang="cs-CZ" sz="2800" smtClean="0"/>
              <a:t>. </a:t>
            </a:r>
            <a:endParaRPr lang="cs-CZ" altLang="cs-CZ" smtClean="0"/>
          </a:p>
        </p:txBody>
      </p:sp>
    </p:spTree>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Zástupný symbol pro obsah 2"/>
          <p:cNvSpPr>
            <a:spLocks noGrp="1"/>
          </p:cNvSpPr>
          <p:nvPr>
            <p:ph idx="1"/>
          </p:nvPr>
        </p:nvSpPr>
        <p:spPr>
          <a:xfrm>
            <a:off x="642938" y="357188"/>
            <a:ext cx="8215312" cy="6143625"/>
          </a:xfrm>
        </p:spPr>
        <p:txBody>
          <a:bodyPr/>
          <a:lstStyle/>
          <a:p>
            <a:pPr marL="0" indent="0" algn="just" eaLnBrk="1" hangingPunct="1">
              <a:buFont typeface="Wingdings" panose="05000000000000000000" pitchFamily="2" charset="2"/>
              <a:buNone/>
            </a:pPr>
            <a:r>
              <a:rPr lang="cs-CZ" altLang="cs-CZ" smtClean="0"/>
              <a:t>Většina čerpadel bývá rovněž vybavena sacím vzdušníkem, jenž koná v zásadě stejnou činnost jako výtlačný vzdušník. V případě, že čerpadlo nemá sací vzdušník, musí být při každé otáčce, kdy se otvírá sací ventil, kapalina v sacím potrubí zrychlena z klidového stavu do rychlosti, která odpovídá změně objemu ve válci. Toto zrychlení kapaliny vytváří zvláštní ztrátu tlaku v sacím potrubí. tlaku v sacím potrubí.</a:t>
            </a:r>
          </a:p>
        </p:txBody>
      </p:sp>
    </p:spTree>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obsah 2"/>
          <p:cNvSpPr>
            <a:spLocks noGrp="1"/>
          </p:cNvSpPr>
          <p:nvPr>
            <p:ph idx="1"/>
          </p:nvPr>
        </p:nvSpPr>
        <p:spPr>
          <a:xfrm>
            <a:off x="642938" y="357188"/>
            <a:ext cx="8215312" cy="6143625"/>
          </a:xfrm>
        </p:spPr>
        <p:txBody>
          <a:bodyPr/>
          <a:lstStyle/>
          <a:p>
            <a:pPr marL="0" indent="0" algn="just" eaLnBrk="1" hangingPunct="1">
              <a:buFont typeface="Wingdings" panose="05000000000000000000" pitchFamily="2" charset="2"/>
              <a:buNone/>
            </a:pPr>
            <a:r>
              <a:rPr lang="cs-CZ" altLang="cs-CZ" smtClean="0"/>
              <a:t>Činnost sacího vzdušníku můžeme vysvětlit následujícím způsobem. Během sání strhne těleso pístu více kapaliny do sacího vzdušníku, než ho přivede sací potrubí. Hladina kapaliny stoupá. Tlak vzduchu nad kapalinou narůstá. Pokud je sací vzdušník dosti prostorný, pak je nárůst nepatrný. Rychlost kapaliny v sacím potrubí bude nyní zhruba rovnoměrná, čímž se sníží ztráta.</a:t>
            </a:r>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obsah 2"/>
          <p:cNvSpPr>
            <a:spLocks noGrp="1"/>
          </p:cNvSpPr>
          <p:nvPr>
            <p:ph idx="1"/>
          </p:nvPr>
        </p:nvSpPr>
        <p:spPr>
          <a:xfrm>
            <a:off x="500063" y="214313"/>
            <a:ext cx="8001000" cy="6429375"/>
          </a:xfrm>
        </p:spPr>
        <p:txBody>
          <a:bodyPr/>
          <a:lstStyle/>
          <a:p>
            <a:pPr marL="0" indent="0" algn="just">
              <a:buFont typeface="Wingdings" panose="05000000000000000000" pitchFamily="2" charset="2"/>
              <a:buNone/>
              <a:defRPr/>
            </a:pPr>
            <a:r>
              <a:rPr lang="cs-CZ" sz="2400" b="1" i="1" u="sng" cap="all" dirty="0" smtClean="0"/>
              <a:t>Membránové čerpadlo</a:t>
            </a:r>
            <a:endParaRPr lang="cs-CZ" sz="2400" dirty="0" smtClean="0"/>
          </a:p>
          <a:p>
            <a:pPr marL="0" indent="0" algn="just">
              <a:buFont typeface="Wingdings" panose="05000000000000000000" pitchFamily="2" charset="2"/>
              <a:buNone/>
              <a:defRPr/>
            </a:pPr>
            <a:r>
              <a:rPr lang="cs-CZ" sz="2400" dirty="0" smtClean="0"/>
              <a:t>Čerpaná kapalina nepřichází do styku s ucpávkami, těsněním ani s pohyblivými částmi</a:t>
            </a:r>
          </a:p>
          <a:p>
            <a:pPr marL="0" indent="0" algn="just">
              <a:buFont typeface="Wingdings" panose="05000000000000000000" pitchFamily="2" charset="2"/>
              <a:buNone/>
              <a:defRPr/>
            </a:pPr>
            <a:r>
              <a:rPr lang="cs-CZ" sz="2400" b="1" dirty="0" smtClean="0"/>
              <a:t>Použití: </a:t>
            </a:r>
            <a:r>
              <a:rPr lang="cs-CZ" sz="2400" dirty="0" smtClean="0"/>
              <a:t>čerpání chemicky aktivních nebo znečištěných kapalin </a:t>
            </a:r>
          </a:p>
          <a:p>
            <a:pPr marL="0" indent="0" algn="just">
              <a:buFont typeface="Wingdings" panose="05000000000000000000" pitchFamily="2" charset="2"/>
              <a:buNone/>
              <a:defRPr/>
            </a:pPr>
            <a:r>
              <a:rPr lang="cs-CZ" sz="2400" b="1" dirty="0" smtClean="0"/>
              <a:t>Rozdělení:</a:t>
            </a:r>
            <a:r>
              <a:rPr lang="cs-CZ" sz="2400" dirty="0" smtClean="0"/>
              <a:t> </a:t>
            </a:r>
          </a:p>
          <a:p>
            <a:pPr marL="0" lvl="1" indent="0" algn="just">
              <a:buFont typeface="Wingdings" panose="05000000000000000000" pitchFamily="2" charset="2"/>
              <a:buNone/>
              <a:defRPr/>
            </a:pPr>
            <a:r>
              <a:rPr lang="cs-CZ" sz="2000" b="1" dirty="0" smtClean="0"/>
              <a:t>Bez pístu</a:t>
            </a:r>
            <a:r>
              <a:rPr lang="cs-CZ" sz="2000" dirty="0" smtClean="0"/>
              <a:t> </a:t>
            </a:r>
          </a:p>
          <a:p>
            <a:pPr marL="0" lvl="2" indent="0" algn="just">
              <a:buFont typeface="Wingdings 2" panose="05020102010507070707" pitchFamily="18" charset="2"/>
              <a:buNone/>
              <a:defRPr/>
            </a:pPr>
            <a:r>
              <a:rPr lang="cs-CZ" sz="1800" b="1" dirty="0" smtClean="0"/>
              <a:t>Použití:</a:t>
            </a:r>
            <a:r>
              <a:rPr lang="cs-CZ" sz="1800" dirty="0" smtClean="0"/>
              <a:t> Palivové čerpadlo u spalovacích motorů</a:t>
            </a:r>
          </a:p>
          <a:p>
            <a:pPr marL="0" lvl="1" indent="0" algn="just">
              <a:buFont typeface="Wingdings" panose="05000000000000000000" pitchFamily="2" charset="2"/>
              <a:buNone/>
              <a:defRPr/>
            </a:pPr>
            <a:r>
              <a:rPr lang="cs-CZ" sz="2000" b="1" dirty="0" smtClean="0"/>
              <a:t>S pístem</a:t>
            </a:r>
            <a:r>
              <a:rPr lang="cs-CZ" sz="2000" dirty="0" smtClean="0"/>
              <a:t> </a:t>
            </a:r>
          </a:p>
          <a:p>
            <a:pPr marL="0" lvl="2" indent="0" algn="just">
              <a:buFont typeface="Wingdings 2" panose="05020102010507070707" pitchFamily="18" charset="2"/>
              <a:buNone/>
              <a:defRPr/>
            </a:pPr>
            <a:r>
              <a:rPr lang="cs-CZ" sz="1800" dirty="0" smtClean="0"/>
              <a:t>Při malých otáčkách pracuje s čistou vodou, která je od chemicky aktivní látky oddělena membránou</a:t>
            </a:r>
          </a:p>
          <a:p>
            <a:pPr marL="0" indent="0" algn="just">
              <a:buFont typeface="Wingdings" panose="05000000000000000000" pitchFamily="2" charset="2"/>
              <a:buNone/>
              <a:defRPr/>
            </a:pPr>
            <a:endParaRPr lang="cs-CZ" sz="1800" dirty="0" smtClean="0"/>
          </a:p>
          <a:p>
            <a:pPr marL="0" indent="0" algn="just">
              <a:buFont typeface="Wingdings" panose="05000000000000000000" pitchFamily="2" charset="2"/>
              <a:buNone/>
              <a:defRPr/>
            </a:pPr>
            <a:r>
              <a:rPr lang="cs-CZ" sz="2000" dirty="0" smtClean="0"/>
              <a:t>Pohyblivá membrána (nejčastěji z pryže) vytváří proměnlivý pracovní prostor. Čerpaná kapalina nepřichází do styku s pohyblivými částmi čerpadla. Mohou dopravovat chemicky agresivní látky. Nejjednodušší takové čerpadlo se používá jako palivové čerpadlo u spalovacích motorů</a:t>
            </a:r>
            <a:r>
              <a:rPr lang="cs-CZ" sz="2800" dirty="0" smtClean="0"/>
              <a:t>.</a:t>
            </a: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obsah 5"/>
          <p:cNvSpPr>
            <a:spLocks noGrp="1"/>
          </p:cNvSpPr>
          <p:nvPr>
            <p:ph idx="1"/>
          </p:nvPr>
        </p:nvSpPr>
        <p:spPr>
          <a:xfrm>
            <a:off x="914400" y="357188"/>
            <a:ext cx="7772400" cy="5999162"/>
          </a:xfrm>
        </p:spPr>
        <p:txBody>
          <a:bodyPr/>
          <a:lstStyle/>
          <a:p>
            <a:pPr marL="0" indent="0" algn="just" eaLnBrk="1" hangingPunct="1">
              <a:buFont typeface="Wingdings" panose="05000000000000000000" pitchFamily="2" charset="2"/>
              <a:buNone/>
            </a:pPr>
            <a:r>
              <a:rPr lang="cs-CZ" altLang="cs-CZ" smtClean="0"/>
              <a:t>Například:</a:t>
            </a:r>
          </a:p>
          <a:p>
            <a:pPr marL="0" indent="0" algn="just" eaLnBrk="1" hangingPunct="1">
              <a:buFont typeface="Wingdings" panose="05000000000000000000" pitchFamily="2" charset="2"/>
              <a:buNone/>
            </a:pPr>
            <a:r>
              <a:rPr lang="cs-CZ" altLang="cs-CZ" smtClean="0"/>
              <a:t>Na soustruhu se např. z tyčového materiálu pomocí hnací elektrické energie vyrábějí soustružené součásti </a:t>
            </a:r>
            <a:r>
              <a:rPr lang="cs-CZ" altLang="cs-CZ" smtClean="0">
                <a:solidFill>
                  <a:srgbClr val="FFFF00"/>
                </a:solidFill>
              </a:rPr>
              <a:t>(přetváření materiálu).</a:t>
            </a:r>
          </a:p>
          <a:p>
            <a:pPr marL="0" indent="0" algn="just" eaLnBrk="1" hangingPunct="1">
              <a:buFont typeface="Wingdings" panose="05000000000000000000" pitchFamily="2" charset="2"/>
              <a:buNone/>
            </a:pPr>
            <a:endParaRPr lang="cs-CZ" altLang="cs-CZ" smtClean="0"/>
          </a:p>
          <a:p>
            <a:pPr marL="0" indent="0" algn="just" eaLnBrk="1" hangingPunct="1">
              <a:buFont typeface="Wingdings" panose="05000000000000000000" pitchFamily="2" charset="2"/>
              <a:buNone/>
            </a:pPr>
            <a:r>
              <a:rPr lang="cs-CZ" altLang="cs-CZ" smtClean="0"/>
              <a:t>Pomoci čerpadel a zvedacích zařízení </a:t>
            </a:r>
            <a:r>
              <a:rPr lang="cs-CZ" altLang="cs-CZ" b="1" smtClean="0"/>
              <a:t>se </a:t>
            </a:r>
            <a:r>
              <a:rPr lang="cs-CZ" altLang="cs-CZ" smtClean="0"/>
              <a:t>materiály přepravují </a:t>
            </a:r>
            <a:r>
              <a:rPr lang="cs-CZ" altLang="cs-CZ" smtClean="0">
                <a:solidFill>
                  <a:srgbClr val="FFFF00"/>
                </a:solidFill>
              </a:rPr>
              <a:t>(přeprava materiálu)</a:t>
            </a:r>
            <a:r>
              <a:rPr lang="cs-CZ" altLang="cs-CZ" smtClean="0"/>
              <a:t>, v žíhacích pecích se mění struktura materiálů </a:t>
            </a:r>
            <a:r>
              <a:rPr lang="cs-CZ" altLang="cs-CZ" smtClean="0">
                <a:solidFill>
                  <a:srgbClr val="FFFF00"/>
                </a:solidFill>
              </a:rPr>
              <a:t>(změna stavu materiálu)</a:t>
            </a:r>
            <a:r>
              <a:rPr lang="cs-CZ" altLang="cs-CZ" smtClean="0"/>
              <a:t>.</a:t>
            </a:r>
          </a:p>
          <a:p>
            <a:pPr marL="0" indent="0" eaLnBrk="1" hangingPunct="1">
              <a:buFont typeface="Wingdings" panose="05000000000000000000" pitchFamily="2" charset="2"/>
              <a:buNone/>
            </a:pPr>
            <a:endParaRPr lang="cs-CZ" altLang="cs-CZ" smtClean="0"/>
          </a:p>
        </p:txBody>
      </p:sp>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obsah 2"/>
          <p:cNvSpPr>
            <a:spLocks noGrp="1"/>
          </p:cNvSpPr>
          <p:nvPr>
            <p:ph idx="1"/>
          </p:nvPr>
        </p:nvSpPr>
        <p:spPr>
          <a:xfrm>
            <a:off x="428625" y="214313"/>
            <a:ext cx="8501063" cy="6429375"/>
          </a:xfrm>
        </p:spPr>
        <p:txBody>
          <a:bodyPr/>
          <a:lstStyle/>
          <a:p>
            <a:pPr marL="0" indent="0" algn="just">
              <a:buFont typeface="Wingdings" panose="05000000000000000000" pitchFamily="2" charset="2"/>
              <a:buNone/>
            </a:pPr>
            <a:r>
              <a:rPr lang="cs-CZ" altLang="cs-CZ" smtClean="0"/>
              <a:t>Schéma membránového čerpadla</a:t>
            </a:r>
          </a:p>
        </p:txBody>
      </p:sp>
      <p:pic>
        <p:nvPicPr>
          <p:cNvPr id="481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8750" y="1071563"/>
            <a:ext cx="6729413" cy="47148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Zástupný symbol pro obsah 2"/>
          <p:cNvSpPr>
            <a:spLocks noGrp="1"/>
          </p:cNvSpPr>
          <p:nvPr>
            <p:ph idx="1"/>
          </p:nvPr>
        </p:nvSpPr>
        <p:spPr>
          <a:xfrm>
            <a:off x="500063" y="214313"/>
            <a:ext cx="8429625" cy="6429375"/>
          </a:xfrm>
        </p:spPr>
        <p:txBody>
          <a:bodyPr/>
          <a:lstStyle/>
          <a:p>
            <a:pPr marL="0" indent="0" algn="just">
              <a:buFont typeface="Wingdings" panose="05000000000000000000" pitchFamily="2" charset="2"/>
              <a:buNone/>
            </a:pPr>
            <a:r>
              <a:rPr lang="cs-CZ" altLang="cs-CZ" b="1" u="sng" smtClean="0"/>
              <a:t>Zubové čerpadlo</a:t>
            </a:r>
            <a:r>
              <a:rPr lang="cs-CZ" altLang="cs-CZ" smtClean="0"/>
              <a:t> </a:t>
            </a:r>
          </a:p>
          <a:p>
            <a:pPr marL="0" indent="0" algn="just">
              <a:buFont typeface="Wingdings" panose="05000000000000000000" pitchFamily="2" charset="2"/>
              <a:buNone/>
            </a:pPr>
            <a:r>
              <a:rPr lang="cs-CZ" altLang="cs-CZ" smtClean="0"/>
              <a:t>Nejrozšířenější, jednoduché, pro tlaky 3-5 MPa, speciální až 32 MPa, jednostupňový čerpadlo má průtok 0,04-1,5 l/s. Vlivem záběru dvou párů zubů dochází k uzavření objemu kapaliny, proto se dělají odlehčovací drážky k odvodu zbytkové kapaliny (hrozilo by poškození). Pro malou nasávací schopnost se umisťují co nejblíže k nebo pod hladinu. Jsou bez ventilů.</a:t>
            </a:r>
          </a:p>
          <a:p>
            <a:pPr marL="0" indent="0" algn="just">
              <a:buFont typeface="Wingdings" panose="05000000000000000000" pitchFamily="2" charset="2"/>
              <a:buNone/>
            </a:pPr>
            <a:endParaRPr lang="cs-CZ" altLang="cs-CZ" smtClean="0"/>
          </a:p>
        </p:txBody>
      </p:sp>
    </p:spTree>
  </p:cSld>
  <p:clrMapOvr>
    <a:masterClrMapping/>
  </p:clrMapOvr>
  <p:transition>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Zástupný symbol pro obsah 2"/>
          <p:cNvSpPr>
            <a:spLocks noGrp="1"/>
          </p:cNvSpPr>
          <p:nvPr>
            <p:ph idx="1"/>
          </p:nvPr>
        </p:nvSpPr>
        <p:spPr>
          <a:xfrm>
            <a:off x="571500" y="214313"/>
            <a:ext cx="8358188" cy="6429375"/>
          </a:xfrm>
        </p:spPr>
        <p:txBody>
          <a:bodyPr/>
          <a:lstStyle/>
          <a:p>
            <a:pPr marL="0" indent="0" algn="just">
              <a:buFont typeface="Wingdings" panose="05000000000000000000" pitchFamily="2" charset="2"/>
              <a:buNone/>
            </a:pPr>
            <a:r>
              <a:rPr lang="cs-CZ" altLang="cs-CZ" smtClean="0"/>
              <a:t>Zubové čerpadlo</a:t>
            </a:r>
          </a:p>
        </p:txBody>
      </p:sp>
      <p:pic>
        <p:nvPicPr>
          <p:cNvPr id="43011" name="Picture 3"/>
          <p:cNvPicPr>
            <a:picLocks noChangeAspect="1" noChangeArrowheads="1"/>
          </p:cNvPicPr>
          <p:nvPr/>
        </p:nvPicPr>
        <p:blipFill>
          <a:blip r:embed="rId2">
            <a:duotone>
              <a:prstClr val="black"/>
              <a:schemeClr val="accent5">
                <a:tint val="45000"/>
                <a:satMod val="400000"/>
              </a:schemeClr>
            </a:duotone>
            <a:lum bright="-10000" contrast="20000"/>
          </a:blip>
          <a:srcRect l="1724" r="862" b="16667"/>
          <a:stretch>
            <a:fillRect/>
          </a:stretch>
        </p:blipFill>
        <p:spPr bwMode="auto">
          <a:xfrm>
            <a:off x="642910" y="1500174"/>
            <a:ext cx="8143933" cy="4324212"/>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obsah 2"/>
          <p:cNvSpPr>
            <a:spLocks noGrp="1"/>
          </p:cNvSpPr>
          <p:nvPr>
            <p:ph idx="1"/>
          </p:nvPr>
        </p:nvSpPr>
        <p:spPr>
          <a:xfrm>
            <a:off x="500063" y="214313"/>
            <a:ext cx="8429625" cy="6429375"/>
          </a:xfrm>
        </p:spPr>
        <p:txBody>
          <a:bodyPr/>
          <a:lstStyle/>
          <a:p>
            <a:pPr marL="0" indent="0" algn="just">
              <a:buFont typeface="Wingdings" panose="05000000000000000000" pitchFamily="2" charset="2"/>
              <a:buNone/>
            </a:pPr>
            <a:endParaRPr lang="cs-CZ" altLang="cs-CZ" smtClean="0"/>
          </a:p>
        </p:txBody>
      </p:sp>
      <p:pic>
        <p:nvPicPr>
          <p:cNvPr id="44035" name="Picture 3"/>
          <p:cNvPicPr>
            <a:picLocks noChangeAspect="1" noChangeArrowheads="1"/>
          </p:cNvPicPr>
          <p:nvPr/>
        </p:nvPicPr>
        <p:blipFill>
          <a:blip r:embed="rId2">
            <a:duotone>
              <a:prstClr val="black"/>
              <a:schemeClr val="accent5">
                <a:tint val="45000"/>
                <a:satMod val="400000"/>
              </a:schemeClr>
            </a:duotone>
          </a:blip>
          <a:srcRect l="1731" t="3279" r="3940" b="18033"/>
          <a:stretch>
            <a:fillRect/>
          </a:stretch>
        </p:blipFill>
        <p:spPr bwMode="auto">
          <a:xfrm>
            <a:off x="857224" y="1428736"/>
            <a:ext cx="7786742" cy="3429024"/>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obsah 2"/>
          <p:cNvSpPr>
            <a:spLocks noGrp="1"/>
          </p:cNvSpPr>
          <p:nvPr>
            <p:ph idx="1"/>
          </p:nvPr>
        </p:nvSpPr>
        <p:spPr>
          <a:xfrm>
            <a:off x="571500" y="214313"/>
            <a:ext cx="8215313" cy="6429375"/>
          </a:xfrm>
        </p:spPr>
        <p:txBody>
          <a:bodyPr/>
          <a:lstStyle/>
          <a:p>
            <a:pPr marL="0" indent="0" algn="just">
              <a:buFont typeface="Wingdings" panose="05000000000000000000" pitchFamily="2" charset="2"/>
              <a:buNone/>
            </a:pPr>
            <a:r>
              <a:rPr lang="cs-CZ" altLang="cs-CZ" b="1" smtClean="0"/>
              <a:t>Křídlové čerpadlo</a:t>
            </a:r>
            <a:endParaRPr lang="cs-CZ" altLang="cs-CZ" smtClean="0"/>
          </a:p>
          <a:p>
            <a:pPr marL="0" indent="0" algn="just">
              <a:buFont typeface="Wingdings" panose="05000000000000000000" pitchFamily="2" charset="2"/>
              <a:buNone/>
            </a:pPr>
            <a:r>
              <a:rPr lang="cs-CZ" altLang="cs-CZ" sz="2400" smtClean="0"/>
              <a:t>Na obr. je zobrazeno křídlové čerpadlo patřící do skupiny rotačních objemových čerpadel. Do jeho rotoru jsou zasunuty pohyblivé lopatky, které způsobují vlivem excentrické polohy rotoru ve skříni zvětšování objemu v místě </a:t>
            </a:r>
            <a:r>
              <a:rPr lang="cs-CZ" altLang="cs-CZ" sz="2400" i="1" smtClean="0"/>
              <a:t>A </a:t>
            </a:r>
            <a:r>
              <a:rPr lang="cs-CZ" altLang="cs-CZ" sz="2400" smtClean="0"/>
              <a:t>a zmenšování objemu v místě </a:t>
            </a:r>
            <a:r>
              <a:rPr lang="cs-CZ" altLang="cs-CZ" sz="2400" i="1" smtClean="0"/>
              <a:t>B. </a:t>
            </a:r>
            <a:endParaRPr lang="cs-CZ" altLang="cs-CZ" sz="2400" smtClean="0"/>
          </a:p>
        </p:txBody>
      </p:sp>
      <p:pic>
        <p:nvPicPr>
          <p:cNvPr id="45059" name="Picture 3"/>
          <p:cNvPicPr>
            <a:picLocks noChangeAspect="1" noChangeArrowheads="1"/>
          </p:cNvPicPr>
          <p:nvPr/>
        </p:nvPicPr>
        <p:blipFill>
          <a:blip r:embed="rId2">
            <a:duotone>
              <a:prstClr val="black"/>
              <a:schemeClr val="accent5">
                <a:tint val="45000"/>
                <a:satMod val="400000"/>
              </a:schemeClr>
            </a:duotone>
            <a:lum bright="-20000" contrast="30000"/>
          </a:blip>
          <a:srcRect b="10021"/>
          <a:stretch>
            <a:fillRect/>
          </a:stretch>
        </p:blipFill>
        <p:spPr bwMode="auto">
          <a:xfrm>
            <a:off x="714347" y="2786058"/>
            <a:ext cx="8001053" cy="3714776"/>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obsah 2"/>
          <p:cNvSpPr>
            <a:spLocks noGrp="1"/>
          </p:cNvSpPr>
          <p:nvPr>
            <p:ph idx="1"/>
          </p:nvPr>
        </p:nvSpPr>
        <p:spPr>
          <a:xfrm>
            <a:off x="571500" y="214313"/>
            <a:ext cx="8358188" cy="6429375"/>
          </a:xfrm>
        </p:spPr>
        <p:txBody>
          <a:bodyPr/>
          <a:lstStyle/>
          <a:p>
            <a:pPr marL="0" indent="0" algn="just">
              <a:buFont typeface="Wingdings" panose="05000000000000000000" pitchFamily="2" charset="2"/>
              <a:buNone/>
            </a:pPr>
            <a:r>
              <a:rPr lang="cs-CZ" altLang="cs-CZ" smtClean="0"/>
              <a:t>V hydraulice se můžeme setkat i s křídlovými čerpadly s možností regulace výkonu pomocí změny excentricity. </a:t>
            </a:r>
          </a:p>
        </p:txBody>
      </p:sp>
      <p:pic>
        <p:nvPicPr>
          <p:cNvPr id="46083" name="Picture 3"/>
          <p:cNvPicPr>
            <a:picLocks noChangeAspect="1" noChangeArrowheads="1"/>
          </p:cNvPicPr>
          <p:nvPr/>
        </p:nvPicPr>
        <p:blipFill>
          <a:blip r:embed="rId2">
            <a:duotone>
              <a:prstClr val="black"/>
              <a:schemeClr val="accent1">
                <a:tint val="45000"/>
                <a:satMod val="400000"/>
              </a:schemeClr>
            </a:duotone>
            <a:lum contrast="30000"/>
          </a:blip>
          <a:srcRect/>
          <a:stretch>
            <a:fillRect/>
          </a:stretch>
        </p:blipFill>
        <p:spPr bwMode="auto">
          <a:xfrm>
            <a:off x="571472" y="1643050"/>
            <a:ext cx="8222186" cy="4857784"/>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obsah 2"/>
          <p:cNvSpPr>
            <a:spLocks noGrp="1"/>
          </p:cNvSpPr>
          <p:nvPr>
            <p:ph idx="1"/>
          </p:nvPr>
        </p:nvSpPr>
        <p:spPr>
          <a:xfrm>
            <a:off x="500063" y="214313"/>
            <a:ext cx="8429625" cy="6429375"/>
          </a:xfrm>
        </p:spPr>
        <p:txBody>
          <a:bodyPr/>
          <a:lstStyle/>
          <a:p>
            <a:pPr marL="0" indent="0" algn="just">
              <a:buFont typeface="Wingdings" panose="05000000000000000000" pitchFamily="2" charset="2"/>
              <a:buNone/>
              <a:defRPr/>
            </a:pPr>
            <a:r>
              <a:rPr lang="cs-CZ" dirty="0" smtClean="0"/>
              <a:t>U lamelového čerpadla při otáčení dochází ke změně objemu prostoru uzavřením lamelami statoru a rotorem. V části čerpadla, kde objem roste nastává sání. Vhodné pro velké tlaky, velká účinnost. </a:t>
            </a:r>
          </a:p>
          <a:p>
            <a:pPr marL="0" indent="0">
              <a:buFont typeface="Wingdings" panose="05000000000000000000" pitchFamily="2" charset="2"/>
              <a:buNone/>
              <a:defRPr/>
            </a:pPr>
            <a:r>
              <a:rPr lang="cs-CZ" dirty="0" smtClean="0"/>
              <a:t>Vysouvání lamel:</a:t>
            </a:r>
          </a:p>
          <a:p>
            <a:pPr marL="536575" indent="-536575">
              <a:defRPr/>
            </a:pPr>
            <a:r>
              <a:rPr lang="cs-CZ" dirty="0" smtClean="0"/>
              <a:t>odstředivá síla + pružiny</a:t>
            </a:r>
          </a:p>
          <a:p>
            <a:pPr marL="536575" indent="-536575">
              <a:defRPr/>
            </a:pPr>
            <a:r>
              <a:rPr lang="cs-CZ" dirty="0" smtClean="0"/>
              <a:t>přivedením tlakové kapaliny pod lamely</a:t>
            </a:r>
          </a:p>
          <a:p>
            <a:pPr marL="536575" indent="-536575">
              <a:defRPr/>
            </a:pPr>
            <a:r>
              <a:rPr lang="cs-CZ" dirty="0" smtClean="0"/>
              <a:t>lamely vedeny v drážkách statoru</a:t>
            </a:r>
          </a:p>
        </p:txBody>
      </p:sp>
    </p:spTree>
  </p:cSld>
  <p:clrMapOvr>
    <a:masterClrMapping/>
  </p:clrMapOvr>
  <p:transition>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Zástupný symbol pro obsah 2"/>
          <p:cNvSpPr>
            <a:spLocks noGrp="1"/>
          </p:cNvSpPr>
          <p:nvPr>
            <p:ph idx="1"/>
          </p:nvPr>
        </p:nvSpPr>
        <p:spPr>
          <a:xfrm>
            <a:off x="500063" y="214313"/>
            <a:ext cx="8429625" cy="6429375"/>
          </a:xfrm>
        </p:spPr>
        <p:txBody>
          <a:bodyPr/>
          <a:lstStyle/>
          <a:p>
            <a:pPr marL="0" indent="0" algn="just">
              <a:buFont typeface="Wingdings" panose="05000000000000000000" pitchFamily="2" charset="2"/>
              <a:buNone/>
            </a:pPr>
            <a:r>
              <a:rPr lang="cs-CZ" altLang="cs-CZ" smtClean="0"/>
              <a:t>Schematické znázornění lamelového čerpadla</a:t>
            </a:r>
          </a:p>
        </p:txBody>
      </p:sp>
      <p:pic>
        <p:nvPicPr>
          <p:cNvPr id="55299" name="Picture 3"/>
          <p:cNvPicPr>
            <a:picLocks noChangeAspect="1" noChangeArrowheads="1"/>
          </p:cNvPicPr>
          <p:nvPr/>
        </p:nvPicPr>
        <p:blipFill>
          <a:blip r:embed="rId2">
            <a:extLst>
              <a:ext uri="{28A0092B-C50C-407E-A947-70E740481C1C}">
                <a14:useLocalDpi xmlns:a14="http://schemas.microsoft.com/office/drawing/2010/main" val="0"/>
              </a:ext>
            </a:extLst>
          </a:blip>
          <a:srcRect l="5396" t="9474" r="9352" b="11578"/>
          <a:stretch>
            <a:fillRect/>
          </a:stretch>
        </p:blipFill>
        <p:spPr bwMode="auto">
          <a:xfrm>
            <a:off x="642938" y="857250"/>
            <a:ext cx="8126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Zástupný symbol pro obsah 2"/>
          <p:cNvSpPr>
            <a:spLocks noGrp="1"/>
          </p:cNvSpPr>
          <p:nvPr>
            <p:ph idx="1"/>
          </p:nvPr>
        </p:nvSpPr>
        <p:spPr>
          <a:xfrm>
            <a:off x="500063" y="214313"/>
            <a:ext cx="8429625" cy="6429375"/>
          </a:xfrm>
        </p:spPr>
        <p:txBody>
          <a:bodyPr/>
          <a:lstStyle/>
          <a:p>
            <a:pPr marL="0" indent="0" algn="just">
              <a:buFont typeface="Wingdings" panose="05000000000000000000" pitchFamily="2" charset="2"/>
              <a:buNone/>
            </a:pPr>
            <a:r>
              <a:rPr lang="cs-CZ" altLang="cs-CZ" b="1" smtClean="0"/>
              <a:t>Vřetenové čerpadlo</a:t>
            </a:r>
            <a:endParaRPr lang="cs-CZ" altLang="cs-CZ" smtClean="0"/>
          </a:p>
          <a:p>
            <a:pPr marL="0" indent="0" algn="just">
              <a:buFont typeface="Wingdings" panose="05000000000000000000" pitchFamily="2" charset="2"/>
              <a:buNone/>
            </a:pPr>
            <a:r>
              <a:rPr lang="cs-CZ" altLang="cs-CZ" smtClean="0"/>
              <a:t>Obr. představuje vřetenové čerpadlo. Jeho činnost je založena na pohybu dvou vřeten, která do sebe vzájemně zapadají a otáčejí se v čerpadlové skříni. Stejně jako u zubových čerpadel získáváme kontinuální výkon. </a:t>
            </a:r>
          </a:p>
        </p:txBody>
      </p:sp>
      <p:pic>
        <p:nvPicPr>
          <p:cNvPr id="49155" name="Picture 3"/>
          <p:cNvPicPr>
            <a:picLocks noChangeAspect="1" noChangeArrowheads="1"/>
          </p:cNvPicPr>
          <p:nvPr/>
        </p:nvPicPr>
        <p:blipFill>
          <a:blip r:embed="rId2">
            <a:duotone>
              <a:prstClr val="black"/>
              <a:schemeClr val="accent5">
                <a:tint val="45000"/>
                <a:satMod val="400000"/>
              </a:schemeClr>
            </a:duotone>
            <a:lum contrast="30000"/>
          </a:blip>
          <a:srcRect t="4648" b="14005"/>
          <a:stretch>
            <a:fillRect/>
          </a:stretch>
        </p:blipFill>
        <p:spPr bwMode="auto">
          <a:xfrm>
            <a:off x="1214414" y="3143248"/>
            <a:ext cx="6215106" cy="3346596"/>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Zástupný symbol pro obsah 2"/>
          <p:cNvSpPr>
            <a:spLocks noGrp="1"/>
          </p:cNvSpPr>
          <p:nvPr>
            <p:ph idx="1"/>
          </p:nvPr>
        </p:nvSpPr>
        <p:spPr>
          <a:xfrm>
            <a:off x="642938" y="214313"/>
            <a:ext cx="8286750" cy="6429375"/>
          </a:xfrm>
        </p:spPr>
        <p:txBody>
          <a:bodyPr/>
          <a:lstStyle/>
          <a:p>
            <a:pPr marL="0" indent="0" algn="just">
              <a:buFont typeface="Wingdings" panose="05000000000000000000" pitchFamily="2" charset="2"/>
              <a:buNone/>
            </a:pPr>
            <a:r>
              <a:rPr lang="cs-CZ" altLang="cs-CZ" b="1" smtClean="0"/>
              <a:t>Jednovřetenová čerpadla</a:t>
            </a:r>
          </a:p>
          <a:p>
            <a:pPr marL="0" indent="0" algn="just">
              <a:buFont typeface="Wingdings" panose="05000000000000000000" pitchFamily="2" charset="2"/>
              <a:buNone/>
            </a:pPr>
            <a:r>
              <a:rPr lang="cs-CZ" altLang="cs-CZ" sz="2400" smtClean="0"/>
              <a:t>Na obr. vidíme zobrazení jednovřetenového neboli mono-čerpadla. Jedná se o objemové čerpadlo s rotujícím vřetenem ve skříni, která je vyložena plastickou hmotou. Vřetenu říkáme rotor, skříni stator. Rotor je po cele' délce v kontaktu se statorem pomocí dvou vodítek. Objem v prostoru mezi těmito vodítky se posouvá během otáčení rotoru osově ze sací strany ke straně výtlačné</a:t>
            </a:r>
            <a:r>
              <a:rPr lang="cs-CZ" altLang="cs-CZ" smtClean="0"/>
              <a:t>.</a:t>
            </a:r>
          </a:p>
        </p:txBody>
      </p:sp>
      <p:pic>
        <p:nvPicPr>
          <p:cNvPr id="50179" name="Picture 3"/>
          <p:cNvPicPr>
            <a:picLocks noChangeAspect="1" noChangeArrowheads="1"/>
          </p:cNvPicPr>
          <p:nvPr/>
        </p:nvPicPr>
        <p:blipFill>
          <a:blip r:embed="rId2">
            <a:duotone>
              <a:prstClr val="black"/>
              <a:schemeClr val="accent5">
                <a:tint val="45000"/>
                <a:satMod val="400000"/>
              </a:schemeClr>
            </a:duotone>
            <a:lum bright="10000" contrast="30000"/>
          </a:blip>
          <a:srcRect/>
          <a:stretch>
            <a:fillRect/>
          </a:stretch>
        </p:blipFill>
        <p:spPr bwMode="auto">
          <a:xfrm>
            <a:off x="714347" y="3571876"/>
            <a:ext cx="8108763" cy="2428892"/>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42938" y="357188"/>
            <a:ext cx="8215312" cy="6143625"/>
          </a:xfrm>
        </p:spPr>
        <p:txBody>
          <a:bodyPr>
            <a:normAutofit/>
          </a:bodyPr>
          <a:lstStyle/>
          <a:p>
            <a:pPr marL="0" indent="0" eaLnBrk="1" fontAlgn="auto" hangingPunct="1">
              <a:spcAft>
                <a:spcPts val="0"/>
              </a:spcAft>
              <a:buFont typeface="Wingdings"/>
              <a:buNone/>
              <a:defRPr/>
            </a:pPr>
            <a:r>
              <a:rPr lang="cs-CZ" b="1" dirty="0" smtClean="0">
                <a:solidFill>
                  <a:schemeClr val="accent5">
                    <a:lumMod val="40000"/>
                    <a:lumOff val="60000"/>
                  </a:schemeClr>
                </a:solidFill>
              </a:rPr>
              <a:t>Fyzikální základy pracovních strojů</a:t>
            </a:r>
          </a:p>
          <a:p>
            <a:pPr marL="0" indent="0" eaLnBrk="1" fontAlgn="auto" hangingPunct="1">
              <a:spcAft>
                <a:spcPts val="0"/>
              </a:spcAft>
              <a:buFont typeface="Wingdings"/>
              <a:buNone/>
              <a:defRPr/>
            </a:pPr>
            <a:r>
              <a:rPr lang="cs-CZ" b="1" u="sng" dirty="0" smtClean="0">
                <a:solidFill>
                  <a:srgbClr val="FFFF00"/>
                </a:solidFill>
              </a:rPr>
              <a:t>Hmotnost</a:t>
            </a:r>
            <a:r>
              <a:rPr lang="cs-CZ" b="1" dirty="0" smtClean="0"/>
              <a:t> </a:t>
            </a:r>
            <a:r>
              <a:rPr lang="cs-CZ" b="1" i="1" dirty="0" smtClean="0">
                <a:solidFill>
                  <a:srgbClr val="FFFF00"/>
                </a:solidFill>
              </a:rPr>
              <a:t>m</a:t>
            </a:r>
            <a:r>
              <a:rPr lang="cs-CZ" b="1" i="1" dirty="0" smtClean="0"/>
              <a:t> </a:t>
            </a:r>
            <a:r>
              <a:rPr lang="cs-CZ" dirty="0" smtClean="0"/>
              <a:t>materiálu se uvádí v kilogramech (kg) nebo v tunách (t).	1 t</a:t>
            </a:r>
            <a:r>
              <a:rPr lang="cs-CZ" i="1" dirty="0" smtClean="0"/>
              <a:t> </a:t>
            </a:r>
            <a:r>
              <a:rPr lang="cs-CZ" dirty="0" smtClean="0"/>
              <a:t>=  1000kg</a:t>
            </a:r>
          </a:p>
          <a:p>
            <a:pPr marL="0" indent="0" algn="just" eaLnBrk="1" fontAlgn="auto" hangingPunct="1">
              <a:spcAft>
                <a:spcPts val="0"/>
              </a:spcAft>
              <a:buFont typeface="Wingdings"/>
              <a:buNone/>
              <a:defRPr/>
            </a:pPr>
            <a:endParaRPr lang="cs-CZ" b="1" dirty="0" smtClean="0"/>
          </a:p>
          <a:p>
            <a:pPr marL="0" indent="0" algn="just" eaLnBrk="1" fontAlgn="auto" hangingPunct="1">
              <a:spcAft>
                <a:spcPts val="0"/>
              </a:spcAft>
              <a:buFont typeface="Wingdings"/>
              <a:buNone/>
              <a:defRPr/>
            </a:pPr>
            <a:r>
              <a:rPr lang="cs-CZ" b="1" u="sng" dirty="0" smtClean="0">
                <a:solidFill>
                  <a:srgbClr val="FFFF00"/>
                </a:solidFill>
              </a:rPr>
              <a:t>Hustota</a:t>
            </a:r>
            <a:r>
              <a:rPr lang="cs-CZ" b="1" dirty="0" smtClean="0">
                <a:solidFill>
                  <a:srgbClr val="FFFF00"/>
                </a:solidFill>
              </a:rPr>
              <a:t> </a:t>
            </a:r>
            <a:r>
              <a:rPr lang="el-GR" b="1" i="1" dirty="0" smtClean="0">
                <a:solidFill>
                  <a:srgbClr val="FFFF00"/>
                </a:solidFill>
              </a:rPr>
              <a:t>ρ</a:t>
            </a:r>
            <a:r>
              <a:rPr lang="cs-CZ" b="1" dirty="0" smtClean="0">
                <a:solidFill>
                  <a:srgbClr val="FFFF00"/>
                </a:solidFill>
              </a:rPr>
              <a:t> </a:t>
            </a:r>
            <a:r>
              <a:rPr lang="cs-CZ" dirty="0" err="1" smtClean="0"/>
              <a:t>udavá</a:t>
            </a:r>
            <a:r>
              <a:rPr lang="cs-CZ" dirty="0" smtClean="0"/>
              <a:t> hmotnost látky na jednotku objemu. Jednotky hustoty jsou kg/dm</a:t>
            </a:r>
            <a:r>
              <a:rPr lang="cs-CZ" baseline="30000" dirty="0" smtClean="0"/>
              <a:t>3</a:t>
            </a:r>
            <a:r>
              <a:rPr lang="cs-CZ" dirty="0" smtClean="0"/>
              <a:t>, g/cm</a:t>
            </a:r>
            <a:r>
              <a:rPr lang="cs-CZ" baseline="30000" dirty="0" smtClean="0"/>
              <a:t>3</a:t>
            </a:r>
            <a:r>
              <a:rPr lang="cs-CZ" dirty="0" smtClean="0"/>
              <a:t> nebo t/m</a:t>
            </a:r>
            <a:r>
              <a:rPr lang="cs-CZ" baseline="30000" dirty="0" smtClean="0"/>
              <a:t>3</a:t>
            </a:r>
            <a:r>
              <a:rPr lang="cs-CZ" dirty="0" smtClean="0"/>
              <a:t> pro pevné látky a kapaliny a kg/m</a:t>
            </a:r>
            <a:r>
              <a:rPr lang="cs-CZ" baseline="30000" dirty="0" smtClean="0"/>
              <a:t>3</a:t>
            </a:r>
            <a:r>
              <a:rPr lang="cs-CZ" dirty="0" smtClean="0"/>
              <a:t> pro plyny.</a:t>
            </a:r>
          </a:p>
        </p:txBody>
      </p:sp>
      <p:graphicFrame>
        <p:nvGraphicFramePr>
          <p:cNvPr id="1026" name="Object 3"/>
          <p:cNvGraphicFramePr>
            <a:graphicFrameLocks noChangeAspect="1"/>
          </p:cNvGraphicFramePr>
          <p:nvPr/>
        </p:nvGraphicFramePr>
        <p:xfrm>
          <a:off x="2143125" y="4786313"/>
          <a:ext cx="5610225" cy="1285875"/>
        </p:xfrm>
        <a:graphic>
          <a:graphicData uri="http://schemas.openxmlformats.org/presentationml/2006/ole">
            <mc:AlternateContent xmlns:mc="http://schemas.openxmlformats.org/markup-compatibility/2006">
              <mc:Choice xmlns:v="urn:schemas-microsoft-com:vml" Requires="v">
                <p:oleObj spid="_x0000_s1031" name="Rovnice" r:id="rId3" imgW="1828800" imgH="419040" progId="Equation.3">
                  <p:embed/>
                </p:oleObj>
              </mc:Choice>
              <mc:Fallback>
                <p:oleObj name="Rovnice" r:id="rId3" imgW="1828800" imgH="41904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25" y="4786313"/>
                        <a:ext cx="5610225" cy="1285875"/>
                      </a:xfrm>
                      <a:prstGeom prst="rect">
                        <a:avLst/>
                      </a:prstGeom>
                      <a:solidFill>
                        <a:schemeClr val="tx1"/>
                      </a:solidFill>
                      <a:ln w="412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Zástupný symbol pro obsah 2"/>
          <p:cNvSpPr>
            <a:spLocks noGrp="1"/>
          </p:cNvSpPr>
          <p:nvPr>
            <p:ph idx="1"/>
          </p:nvPr>
        </p:nvSpPr>
        <p:spPr>
          <a:xfrm>
            <a:off x="500063" y="214313"/>
            <a:ext cx="8429625" cy="6429375"/>
          </a:xfrm>
        </p:spPr>
        <p:txBody>
          <a:bodyPr/>
          <a:lstStyle/>
          <a:p>
            <a:pPr marL="0" indent="0" algn="just">
              <a:buFont typeface="Wingdings" panose="05000000000000000000" pitchFamily="2" charset="2"/>
              <a:buNone/>
            </a:pPr>
            <a:endParaRPr lang="cs-CZ" altLang="cs-CZ" smtClean="0"/>
          </a:p>
          <a:p>
            <a:pPr marL="0" indent="0" algn="just">
              <a:buFont typeface="Wingdings" panose="05000000000000000000" pitchFamily="2" charset="2"/>
              <a:buNone/>
            </a:pPr>
            <a:endParaRPr lang="cs-CZ" altLang="cs-CZ" smtClean="0"/>
          </a:p>
          <a:p>
            <a:pPr marL="0" indent="0" algn="just">
              <a:buFont typeface="Wingdings" panose="05000000000000000000" pitchFamily="2" charset="2"/>
              <a:buNone/>
            </a:pPr>
            <a:endParaRPr lang="cs-CZ" altLang="cs-CZ" smtClean="0"/>
          </a:p>
          <a:p>
            <a:pPr marL="0" indent="0" algn="just">
              <a:buFont typeface="Wingdings" panose="05000000000000000000" pitchFamily="2" charset="2"/>
              <a:buNone/>
            </a:pPr>
            <a:endParaRPr lang="cs-CZ" altLang="cs-CZ" smtClean="0"/>
          </a:p>
          <a:p>
            <a:pPr marL="0" indent="0" algn="just">
              <a:buFont typeface="Wingdings" panose="05000000000000000000" pitchFamily="2" charset="2"/>
              <a:buNone/>
            </a:pPr>
            <a:endParaRPr lang="cs-CZ" altLang="cs-CZ" smtClean="0"/>
          </a:p>
          <a:p>
            <a:pPr marL="0" indent="0" algn="just">
              <a:buFont typeface="Wingdings" panose="05000000000000000000" pitchFamily="2" charset="2"/>
              <a:buNone/>
            </a:pPr>
            <a:endParaRPr lang="cs-CZ" altLang="cs-CZ" smtClean="0"/>
          </a:p>
          <a:p>
            <a:pPr marL="0" indent="0" algn="just">
              <a:buFont typeface="Wingdings" panose="05000000000000000000" pitchFamily="2" charset="2"/>
              <a:buNone/>
            </a:pPr>
            <a:r>
              <a:rPr lang="cs-CZ" altLang="cs-CZ" sz="2400" smtClean="0"/>
              <a:t>Při obráceném směru otáčení pohonného motoru se vystřídají výtlačná strana se sací stranou. Tato čerpadla jsou vhodná pro přemisťování znečištěných nebo hustých kapalin v potravinářském a chemickém průmyslu nebo pro výrobu barev.</a:t>
            </a:r>
          </a:p>
        </p:txBody>
      </p:sp>
      <p:pic>
        <p:nvPicPr>
          <p:cNvPr id="58371" name="Picture 3"/>
          <p:cNvPicPr>
            <a:picLocks noChangeAspect="1" noChangeArrowheads="1"/>
          </p:cNvPicPr>
          <p:nvPr/>
        </p:nvPicPr>
        <p:blipFill>
          <a:blip r:embed="rId2">
            <a:extLst>
              <a:ext uri="{28A0092B-C50C-407E-A947-70E740481C1C}">
                <a14:useLocalDpi xmlns:a14="http://schemas.microsoft.com/office/drawing/2010/main" val="0"/>
              </a:ext>
            </a:extLst>
          </a:blip>
          <a:srcRect b="10638"/>
          <a:stretch>
            <a:fillRect/>
          </a:stretch>
        </p:blipFill>
        <p:spPr bwMode="auto">
          <a:xfrm>
            <a:off x="714375" y="285750"/>
            <a:ext cx="7889875"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obsah 2"/>
          <p:cNvSpPr>
            <a:spLocks noGrp="1"/>
          </p:cNvSpPr>
          <p:nvPr>
            <p:ph idx="1"/>
          </p:nvPr>
        </p:nvSpPr>
        <p:spPr>
          <a:xfrm>
            <a:off x="500063" y="214313"/>
            <a:ext cx="8429625" cy="6429375"/>
          </a:xfrm>
        </p:spPr>
        <p:txBody>
          <a:bodyPr/>
          <a:lstStyle/>
          <a:p>
            <a:pPr marL="0" indent="0" algn="just">
              <a:buFont typeface="Wingdings" panose="05000000000000000000" pitchFamily="2" charset="2"/>
              <a:buNone/>
              <a:defRPr/>
            </a:pPr>
            <a:r>
              <a:rPr lang="cs-CZ" sz="4000" b="1" dirty="0" smtClean="0">
                <a:solidFill>
                  <a:srgbClr val="FFFF00"/>
                </a:solidFill>
                <a:effectLst>
                  <a:outerShdw blurRad="38100" dist="38100" dir="2700000" algn="tl">
                    <a:srgbClr val="000000">
                      <a:alpha val="43137"/>
                    </a:srgbClr>
                  </a:outerShdw>
                </a:effectLst>
              </a:rPr>
              <a:t>Odstředivá čerpadla</a:t>
            </a:r>
          </a:p>
          <a:p>
            <a:pPr marL="0" indent="0" algn="just">
              <a:buFont typeface="Wingdings" panose="05000000000000000000" pitchFamily="2" charset="2"/>
              <a:buNone/>
              <a:defRPr/>
            </a:pPr>
            <a:r>
              <a:rPr lang="cs-CZ" sz="2800" dirty="0" smtClean="0"/>
              <a:t>Odstředivá čerpadla se vyskytují v mnoha provedeních. Jedno z nejmenších, a zároveň nejjednodušších odstředivých čerpadel nalezneme v automatické pračce nebo myčce na nádobí (obr.).</a:t>
            </a:r>
            <a:endParaRPr lang="cs-CZ" sz="2800" dirty="0" smtClean="0">
              <a:solidFill>
                <a:srgbClr val="FFFF00"/>
              </a:solidFill>
              <a:effectLst>
                <a:outerShdw blurRad="38100" dist="38100" dir="2700000" algn="tl">
                  <a:srgbClr val="000000">
                    <a:alpha val="43137"/>
                  </a:srgbClr>
                </a:outerShdw>
              </a:effectLst>
            </a:endParaRPr>
          </a:p>
        </p:txBody>
      </p:sp>
      <p:pic>
        <p:nvPicPr>
          <p:cNvPr id="52227" name="Picture 3"/>
          <p:cNvPicPr>
            <a:picLocks noChangeAspect="1" noChangeArrowheads="1"/>
          </p:cNvPicPr>
          <p:nvPr/>
        </p:nvPicPr>
        <p:blipFill>
          <a:blip r:embed="rId2">
            <a:duotone>
              <a:prstClr val="black"/>
              <a:schemeClr val="accent1">
                <a:tint val="45000"/>
                <a:satMod val="400000"/>
              </a:schemeClr>
            </a:duotone>
          </a:blip>
          <a:srcRect r="25962" b="15926"/>
          <a:stretch>
            <a:fillRect/>
          </a:stretch>
        </p:blipFill>
        <p:spPr bwMode="auto">
          <a:xfrm>
            <a:off x="571472" y="2714619"/>
            <a:ext cx="8215370" cy="3947645"/>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Zástupný symbol pro obsah 2"/>
          <p:cNvSpPr>
            <a:spLocks noGrp="1"/>
          </p:cNvSpPr>
          <p:nvPr>
            <p:ph idx="1"/>
          </p:nvPr>
        </p:nvSpPr>
        <p:spPr>
          <a:xfrm>
            <a:off x="500063" y="214313"/>
            <a:ext cx="8429625" cy="6429375"/>
          </a:xfrm>
        </p:spPr>
        <p:txBody>
          <a:bodyPr/>
          <a:lstStyle/>
          <a:p>
            <a:pPr marL="0" indent="0" algn="just">
              <a:buFont typeface="Wingdings" panose="05000000000000000000" pitchFamily="2" charset="2"/>
              <a:buNone/>
            </a:pPr>
            <a:r>
              <a:rPr lang="cs-CZ" altLang="cs-CZ" sz="2800" smtClean="0"/>
              <a:t>S velkými odstředivými čerpadly se můžeme setkat např. u soustavy chladící vody v elektrárně. Na obr. je zobrazeno mohutné čerpadlo, vysoké jako člověk, které je schopno dodávat 15 m</a:t>
            </a:r>
            <a:r>
              <a:rPr lang="cs-CZ" altLang="cs-CZ" sz="2800" baseline="30000" smtClean="0"/>
              <a:t>3</a:t>
            </a:r>
            <a:r>
              <a:rPr lang="cs-CZ" altLang="cs-CZ" sz="2800" smtClean="0"/>
              <a:t>.h</a:t>
            </a:r>
            <a:r>
              <a:rPr lang="cs-CZ" altLang="cs-CZ" sz="2800" baseline="30000" smtClean="0"/>
              <a:t>-1</a:t>
            </a:r>
            <a:r>
              <a:rPr lang="cs-CZ" altLang="cs-CZ" sz="2800" smtClean="0"/>
              <a:t>. Ani čerpadla o výkonu 25 m</a:t>
            </a:r>
            <a:r>
              <a:rPr lang="cs-CZ" altLang="cs-CZ" sz="2800" baseline="30000" smtClean="0"/>
              <a:t>3</a:t>
            </a:r>
            <a:r>
              <a:rPr lang="cs-CZ" altLang="cs-CZ" sz="2800" smtClean="0"/>
              <a:t>.h</a:t>
            </a:r>
            <a:r>
              <a:rPr lang="cs-CZ" altLang="cs-CZ" sz="2800" baseline="30000" smtClean="0"/>
              <a:t>-1</a:t>
            </a:r>
            <a:r>
              <a:rPr lang="cs-CZ" altLang="cs-CZ" sz="2800" smtClean="0"/>
              <a:t> již nejsou vzácností.</a:t>
            </a:r>
          </a:p>
          <a:p>
            <a:pPr marL="0" indent="0" algn="just">
              <a:buFont typeface="Wingdings" panose="05000000000000000000" pitchFamily="2" charset="2"/>
              <a:buNone/>
            </a:pPr>
            <a:endParaRPr lang="cs-CZ" altLang="cs-CZ" smtClean="0"/>
          </a:p>
        </p:txBody>
      </p:sp>
      <p:pic>
        <p:nvPicPr>
          <p:cNvPr id="60419" name="Picture 3"/>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1571625" y="2428875"/>
            <a:ext cx="5572125" cy="423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Zástupný symbol pro obsah 2"/>
          <p:cNvSpPr>
            <a:spLocks noGrp="1"/>
          </p:cNvSpPr>
          <p:nvPr>
            <p:ph idx="1"/>
          </p:nvPr>
        </p:nvSpPr>
        <p:spPr>
          <a:xfrm>
            <a:off x="500063" y="214313"/>
            <a:ext cx="8429625" cy="6429375"/>
          </a:xfrm>
        </p:spPr>
        <p:txBody>
          <a:bodyPr/>
          <a:lstStyle/>
          <a:p>
            <a:pPr marL="0" indent="0" algn="just">
              <a:buFont typeface="Wingdings" panose="05000000000000000000" pitchFamily="2" charset="2"/>
              <a:buNone/>
            </a:pPr>
            <a:r>
              <a:rPr lang="cs-CZ" altLang="cs-CZ" smtClean="0"/>
              <a:t>Konstrukce a provoz</a:t>
            </a:r>
          </a:p>
        </p:txBody>
      </p:sp>
      <p:pic>
        <p:nvPicPr>
          <p:cNvPr id="55299" name="Picture 3"/>
          <p:cNvPicPr>
            <a:picLocks noChangeAspect="1" noChangeArrowheads="1"/>
          </p:cNvPicPr>
          <p:nvPr/>
        </p:nvPicPr>
        <p:blipFill>
          <a:blip r:embed="rId2">
            <a:duotone>
              <a:prstClr val="black"/>
              <a:schemeClr val="accent5">
                <a:tint val="45000"/>
                <a:satMod val="400000"/>
              </a:schemeClr>
            </a:duotone>
            <a:lum bright="-20000" contrast="30000"/>
          </a:blip>
          <a:srcRect t="3782" b="10486"/>
          <a:stretch>
            <a:fillRect/>
          </a:stretch>
        </p:blipFill>
        <p:spPr bwMode="auto">
          <a:xfrm>
            <a:off x="714348" y="857232"/>
            <a:ext cx="8001056" cy="5727072"/>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obsah 2"/>
          <p:cNvSpPr>
            <a:spLocks noGrp="1"/>
          </p:cNvSpPr>
          <p:nvPr>
            <p:ph idx="1"/>
          </p:nvPr>
        </p:nvSpPr>
        <p:spPr>
          <a:xfrm>
            <a:off x="571500" y="214313"/>
            <a:ext cx="8358188" cy="6429375"/>
          </a:xfrm>
        </p:spPr>
        <p:txBody>
          <a:bodyPr/>
          <a:lstStyle/>
          <a:p>
            <a:pPr marL="0" indent="0" algn="just">
              <a:buFont typeface="Wingdings" panose="05000000000000000000" pitchFamily="2" charset="2"/>
              <a:buNone/>
            </a:pPr>
            <a:r>
              <a:rPr lang="cs-CZ" altLang="cs-CZ" sz="2600" b="1" smtClean="0"/>
              <a:t>Konstrukce a provoz</a:t>
            </a:r>
            <a:endParaRPr lang="cs-CZ" altLang="cs-CZ" sz="2600" smtClean="0"/>
          </a:p>
          <a:p>
            <a:pPr marL="0" indent="0" algn="just">
              <a:buFont typeface="Wingdings" panose="05000000000000000000" pitchFamily="2" charset="2"/>
              <a:buNone/>
            </a:pPr>
            <a:r>
              <a:rPr lang="cs-CZ" altLang="cs-CZ" sz="2600" smtClean="0"/>
              <a:t>Odstředivé čerpadlo tvoří hřídel, na němž je nasunuto oběžné kolo, a spirální skříň, v níž se oběžné kolo otáčí. Sacím otvorem vstupuje kapalina do čerpadla. Představme si nyní, že se mezi lopatky oběžného kola dostane částečka kapaliny. Vlivem odstředivé síly je tato částečka stále více tlačena k obvodu kola, které jí zároveň přivádí stále více energie, takže tlak a absolutní rychlost narůstají. Jakmile se částečka přemístí až na vnější stěnu, zanechá za sebou "prázdné místo". Tím se umožní zvětšení objemu, protože vlivem tlaku nad kapalinou se okamžitě zaplní tento prostor. Díky tomuto jevu je odstředivé čerpadlo schopno dodávat do výtlačného potrubí kapalinu o konstantním proudu bez tlakových vln.</a:t>
            </a:r>
          </a:p>
        </p:txBody>
      </p:sp>
    </p:spTree>
  </p:cSld>
  <p:clrMapOvr>
    <a:masterClrMapping/>
  </p:clrMapOvr>
  <p:transition>
    <p:wipe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Zástupný symbol pro obsah 2"/>
          <p:cNvSpPr>
            <a:spLocks noGrp="1"/>
          </p:cNvSpPr>
          <p:nvPr>
            <p:ph idx="1"/>
          </p:nvPr>
        </p:nvSpPr>
        <p:spPr>
          <a:xfrm>
            <a:off x="500063" y="214313"/>
            <a:ext cx="8429625" cy="6429375"/>
          </a:xfrm>
        </p:spPr>
        <p:txBody>
          <a:bodyPr/>
          <a:lstStyle/>
          <a:p>
            <a:pPr marL="0" indent="0">
              <a:buFont typeface="Wingdings" panose="05000000000000000000" pitchFamily="2" charset="2"/>
              <a:buNone/>
            </a:pPr>
            <a:r>
              <a:rPr lang="cs-CZ" altLang="cs-CZ" b="1" smtClean="0"/>
              <a:t>Čerpadlo radiální (odstředivé)</a:t>
            </a:r>
            <a:endParaRPr lang="cs-CZ" altLang="cs-CZ" smtClean="0"/>
          </a:p>
        </p:txBody>
      </p:sp>
      <p:pic>
        <p:nvPicPr>
          <p:cNvPr id="6349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r="24973"/>
          <a:stretch>
            <a:fillRect/>
          </a:stretch>
        </p:blipFill>
        <p:spPr bwMode="auto">
          <a:xfrm>
            <a:off x="642938" y="1285875"/>
            <a:ext cx="8175625" cy="40005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Zástupný symbol pro obsah 2"/>
          <p:cNvSpPr>
            <a:spLocks noGrp="1"/>
          </p:cNvSpPr>
          <p:nvPr>
            <p:ph idx="1"/>
          </p:nvPr>
        </p:nvSpPr>
        <p:spPr>
          <a:xfrm>
            <a:off x="500063" y="214313"/>
            <a:ext cx="8429625" cy="6429375"/>
          </a:xfrm>
        </p:spPr>
        <p:txBody>
          <a:bodyPr/>
          <a:lstStyle/>
          <a:p>
            <a:pPr marL="0" indent="0" algn="just">
              <a:buFont typeface="Wingdings" panose="05000000000000000000" pitchFamily="2" charset="2"/>
              <a:buNone/>
            </a:pPr>
            <a:r>
              <a:rPr lang="cs-CZ" altLang="cs-CZ" b="1" smtClean="0"/>
              <a:t>Axiální lopatkové čerpadlo</a:t>
            </a:r>
            <a:endParaRPr lang="cs-CZ" altLang="cs-CZ" smtClean="0"/>
          </a:p>
        </p:txBody>
      </p:sp>
      <p:pic>
        <p:nvPicPr>
          <p:cNvPr id="6451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t="10632" r="44681"/>
          <a:stretch>
            <a:fillRect/>
          </a:stretch>
        </p:blipFill>
        <p:spPr bwMode="auto">
          <a:xfrm>
            <a:off x="2357438" y="928688"/>
            <a:ext cx="4429125" cy="57277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Zástupný symbol pro obsah 2"/>
          <p:cNvSpPr>
            <a:spLocks noGrp="1"/>
          </p:cNvSpPr>
          <p:nvPr>
            <p:ph idx="1"/>
          </p:nvPr>
        </p:nvSpPr>
        <p:spPr>
          <a:xfrm>
            <a:off x="500063" y="214313"/>
            <a:ext cx="8429625" cy="6429375"/>
          </a:xfrm>
        </p:spPr>
        <p:txBody>
          <a:bodyPr/>
          <a:lstStyle/>
          <a:p>
            <a:pPr marL="0" indent="0" algn="just">
              <a:buFont typeface="Wingdings" panose="05000000000000000000" pitchFamily="2" charset="2"/>
              <a:buNone/>
            </a:pPr>
            <a:r>
              <a:rPr lang="cs-CZ" altLang="cs-CZ" b="1" smtClean="0"/>
              <a:t>Čerpadlo diagonální</a:t>
            </a:r>
          </a:p>
          <a:p>
            <a:pPr marL="0" indent="0" algn="just">
              <a:buFont typeface="Wingdings" panose="05000000000000000000" pitchFamily="2" charset="2"/>
              <a:buNone/>
            </a:pPr>
            <a:r>
              <a:rPr lang="cs-CZ" altLang="cs-CZ" sz="2400" smtClean="0"/>
              <a:t>Také se nazývají šroubová. Lopatky jsou vytvořeny  jako šroubové plochy na kuželovém náboji oběžného kola. Usměrňovací lopatky mohou vytvářet axiální převaděč-usměrňují proud kapaliny do osy stroje (mohou také místo toho obsahovat spirální skříň).</a:t>
            </a:r>
          </a:p>
          <a:p>
            <a:pPr marL="0" indent="0" algn="just">
              <a:buFont typeface="Wingdings" panose="05000000000000000000" pitchFamily="2" charset="2"/>
              <a:buNone/>
            </a:pPr>
            <a:r>
              <a:rPr lang="cs-CZ" altLang="cs-CZ" sz="2400" smtClean="0"/>
              <a:t>Čerpadlo se spouští buď s otevřeným nebo s uzavřeným výtlačným potrubím.</a:t>
            </a:r>
          </a:p>
        </p:txBody>
      </p:sp>
      <p:pic>
        <p:nvPicPr>
          <p:cNvPr id="6553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3643313"/>
            <a:ext cx="4756150" cy="27146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Zástupný symbol pro obsah 2"/>
          <p:cNvSpPr>
            <a:spLocks noGrp="1"/>
          </p:cNvSpPr>
          <p:nvPr>
            <p:ph idx="1"/>
          </p:nvPr>
        </p:nvSpPr>
        <p:spPr>
          <a:xfrm>
            <a:off x="642938" y="214313"/>
            <a:ext cx="3786187" cy="6429375"/>
          </a:xfrm>
        </p:spPr>
        <p:txBody>
          <a:bodyPr/>
          <a:lstStyle/>
          <a:p>
            <a:pPr marL="0" indent="0" algn="just">
              <a:buFont typeface="Wingdings" panose="05000000000000000000" pitchFamily="2" charset="2"/>
              <a:buNone/>
            </a:pPr>
            <a:r>
              <a:rPr lang="cs-CZ" altLang="cs-CZ" i="1" smtClean="0"/>
              <a:t>Samonasávací čerpadlo</a:t>
            </a:r>
            <a:endParaRPr lang="cs-CZ" altLang="cs-CZ" smtClean="0"/>
          </a:p>
          <a:p>
            <a:pPr marL="0" indent="0" algn="just">
              <a:buFont typeface="Wingdings" panose="05000000000000000000" pitchFamily="2" charset="2"/>
              <a:buNone/>
            </a:pPr>
            <a:r>
              <a:rPr lang="cs-CZ" altLang="cs-CZ" sz="2000" smtClean="0"/>
              <a:t>U tohoto čerpadla není třeba před spuštěním zahltit sací potrubí tekutinou, poněvadž od poslední činnosti část tekutiny zůstane ve skříni a kolo se v ní brodí. Tím je zajištěná okamžitá provozuschopnost takového čerpadla.</a:t>
            </a:r>
          </a:p>
          <a:p>
            <a:pPr marL="0" indent="0" algn="just">
              <a:buFont typeface="Wingdings" panose="05000000000000000000" pitchFamily="2" charset="2"/>
              <a:buNone/>
            </a:pPr>
            <a:endParaRPr lang="cs-CZ" altLang="cs-CZ" sz="2000" smtClean="0"/>
          </a:p>
        </p:txBody>
      </p:sp>
      <p:pic>
        <p:nvPicPr>
          <p:cNvPr id="6656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0563" y="571500"/>
            <a:ext cx="4425950" cy="5715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Zástupný symbol pro obsah 2"/>
          <p:cNvSpPr>
            <a:spLocks noGrp="1"/>
          </p:cNvSpPr>
          <p:nvPr>
            <p:ph idx="1"/>
          </p:nvPr>
        </p:nvSpPr>
        <p:spPr>
          <a:xfrm>
            <a:off x="500063" y="214313"/>
            <a:ext cx="4929187" cy="6429375"/>
          </a:xfrm>
        </p:spPr>
        <p:txBody>
          <a:bodyPr/>
          <a:lstStyle/>
          <a:p>
            <a:pPr marL="0" indent="0" algn="just">
              <a:buFont typeface="Wingdings" panose="05000000000000000000" pitchFamily="2" charset="2"/>
              <a:buNone/>
            </a:pPr>
            <a:r>
              <a:rPr lang="cs-CZ" altLang="cs-CZ" i="1" smtClean="0"/>
              <a:t>Ponorné čerpadlo</a:t>
            </a:r>
            <a:endParaRPr lang="cs-CZ" altLang="cs-CZ" smtClean="0"/>
          </a:p>
          <a:p>
            <a:pPr marL="0" indent="0" algn="just">
              <a:buFont typeface="Wingdings" panose="05000000000000000000" pitchFamily="2" charset="2"/>
              <a:buNone/>
            </a:pPr>
            <a:r>
              <a:rPr lang="cs-CZ" altLang="cs-CZ" sz="2400" smtClean="0"/>
              <a:t>K čerpání vody z velkých hloubek (běžné radiální čerpadlo má maximální sací výšku kolem 5-6 m) je vhodné toto čerpadlo. Obsahuje elektromotor EM napájený elektrokabelem. Čerpadlo má malý průměr, vkládá se do vrtů pod hladinu. Je většinou několikastupňové.</a:t>
            </a:r>
          </a:p>
        </p:txBody>
      </p:sp>
      <p:pic>
        <p:nvPicPr>
          <p:cNvPr id="6758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b="10191"/>
          <a:stretch>
            <a:fillRect/>
          </a:stretch>
        </p:blipFill>
        <p:spPr bwMode="auto">
          <a:xfrm>
            <a:off x="5857875" y="157163"/>
            <a:ext cx="2903538" cy="63690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obsah 2"/>
          <p:cNvSpPr>
            <a:spLocks noGrp="1"/>
          </p:cNvSpPr>
          <p:nvPr>
            <p:ph idx="1"/>
          </p:nvPr>
        </p:nvSpPr>
        <p:spPr>
          <a:xfrm>
            <a:off x="642938" y="357188"/>
            <a:ext cx="8215312" cy="6143625"/>
          </a:xfrm>
        </p:spPr>
        <p:txBody>
          <a:bodyPr/>
          <a:lstStyle/>
          <a:p>
            <a:pPr marL="0" indent="0" algn="just" eaLnBrk="1" hangingPunct="1">
              <a:buFont typeface="Wingdings" panose="05000000000000000000" pitchFamily="2" charset="2"/>
              <a:buNone/>
            </a:pPr>
            <a:r>
              <a:rPr lang="cs-CZ" altLang="cs-CZ" b="1" smtClean="0">
                <a:solidFill>
                  <a:srgbClr val="FFFF00"/>
                </a:solidFill>
              </a:rPr>
              <a:t>Druhy látek</a:t>
            </a:r>
            <a:endParaRPr lang="cs-CZ" altLang="cs-CZ" b="1" smtClean="0"/>
          </a:p>
          <a:p>
            <a:pPr marL="0" indent="0" algn="just" eaLnBrk="1" hangingPunct="1">
              <a:buFont typeface="Wingdings" panose="05000000000000000000" pitchFamily="2" charset="2"/>
              <a:buNone/>
            </a:pPr>
            <a:r>
              <a:rPr lang="cs-CZ" altLang="cs-CZ" smtClean="0"/>
              <a:t>Podle účelu použití existují různé způsoby dělení látek:</a:t>
            </a:r>
          </a:p>
          <a:p>
            <a:pPr marL="0" indent="0" algn="just" eaLnBrk="1" hangingPunct="1">
              <a:buFont typeface="Wingdings" panose="05000000000000000000" pitchFamily="2" charset="2"/>
              <a:buNone/>
            </a:pPr>
            <a:r>
              <a:rPr lang="cs-CZ" altLang="cs-CZ" sz="2800" smtClean="0"/>
              <a:t>Ve fyzice je rozdělujeme podle skupenství na </a:t>
            </a:r>
            <a:r>
              <a:rPr lang="cs-CZ" altLang="cs-CZ" sz="2800" b="1" smtClean="0">
                <a:solidFill>
                  <a:srgbClr val="00B0F0"/>
                </a:solidFill>
              </a:rPr>
              <a:t>pevné látky, kapaliny </a:t>
            </a:r>
            <a:r>
              <a:rPr lang="cs-CZ" altLang="cs-CZ" sz="2800" smtClean="0">
                <a:solidFill>
                  <a:srgbClr val="00B0F0"/>
                </a:solidFill>
              </a:rPr>
              <a:t>a </a:t>
            </a:r>
            <a:r>
              <a:rPr lang="cs-CZ" altLang="cs-CZ" sz="2800" b="1" smtClean="0">
                <a:solidFill>
                  <a:srgbClr val="00B0F0"/>
                </a:solidFill>
              </a:rPr>
              <a:t>plyny.</a:t>
            </a:r>
            <a:endParaRPr lang="cs-CZ" altLang="cs-CZ" sz="800" b="1" smtClean="0">
              <a:solidFill>
                <a:srgbClr val="00B0F0"/>
              </a:solidFill>
            </a:endParaRPr>
          </a:p>
          <a:p>
            <a:pPr marL="0" indent="0" algn="just" eaLnBrk="1" hangingPunct="1">
              <a:buFont typeface="Wingdings" panose="05000000000000000000" pitchFamily="2" charset="2"/>
              <a:buNone/>
            </a:pPr>
            <a:endParaRPr lang="cs-CZ" altLang="cs-CZ" sz="800" smtClean="0"/>
          </a:p>
          <a:p>
            <a:pPr marL="0" indent="0" algn="just" eaLnBrk="1" hangingPunct="1">
              <a:buFont typeface="Wingdings" panose="05000000000000000000" pitchFamily="2" charset="2"/>
              <a:buNone/>
            </a:pPr>
            <a:r>
              <a:rPr lang="cs-CZ" altLang="cs-CZ" sz="2800" smtClean="0"/>
              <a:t>Pro obráběni jsou významné technicky použitelné materiály. Rozdělují se do hlavních skupin na </a:t>
            </a:r>
            <a:r>
              <a:rPr lang="cs-CZ" altLang="cs-CZ" sz="2800" b="1" smtClean="0">
                <a:solidFill>
                  <a:srgbClr val="00B050"/>
                </a:solidFill>
              </a:rPr>
              <a:t>kovy, nekovy </a:t>
            </a:r>
            <a:r>
              <a:rPr lang="cs-CZ" altLang="cs-CZ" sz="2800" smtClean="0">
                <a:solidFill>
                  <a:srgbClr val="00B050"/>
                </a:solidFill>
              </a:rPr>
              <a:t>a </a:t>
            </a:r>
            <a:r>
              <a:rPr lang="cs-CZ" altLang="cs-CZ" sz="2800" b="1" smtClean="0">
                <a:solidFill>
                  <a:srgbClr val="00B050"/>
                </a:solidFill>
              </a:rPr>
              <a:t>kombinované materiály.</a:t>
            </a:r>
          </a:p>
          <a:p>
            <a:pPr marL="0" indent="0" algn="just" eaLnBrk="1" hangingPunct="1">
              <a:buFont typeface="Wingdings" panose="05000000000000000000" pitchFamily="2" charset="2"/>
              <a:buNone/>
            </a:pPr>
            <a:endParaRPr lang="cs-CZ" altLang="cs-CZ" sz="800" smtClean="0"/>
          </a:p>
          <a:p>
            <a:pPr marL="0" indent="0" algn="just" eaLnBrk="1" hangingPunct="1">
              <a:buFont typeface="Wingdings" panose="05000000000000000000" pitchFamily="2" charset="2"/>
              <a:buNone/>
            </a:pPr>
            <a:r>
              <a:rPr lang="cs-CZ" altLang="cs-CZ" sz="2800" smtClean="0"/>
              <a:t>Ve výrobě rozlišujeme </a:t>
            </a:r>
            <a:r>
              <a:rPr lang="cs-CZ" altLang="cs-CZ" sz="2800" b="1" smtClean="0">
                <a:solidFill>
                  <a:srgbClr val="FFC000"/>
                </a:solidFill>
              </a:rPr>
              <a:t>beztvaré látky </a:t>
            </a:r>
            <a:r>
              <a:rPr lang="cs-CZ" altLang="cs-CZ" sz="2800" smtClean="0">
                <a:solidFill>
                  <a:srgbClr val="FFC000"/>
                </a:solidFill>
              </a:rPr>
              <a:t>(kapaliny, prášek, granulát) a </a:t>
            </a:r>
            <a:r>
              <a:rPr lang="cs-CZ" altLang="cs-CZ" sz="2800" b="1" smtClean="0">
                <a:solidFill>
                  <a:srgbClr val="FFC000"/>
                </a:solidFill>
              </a:rPr>
              <a:t>látky s geometricky určitým tvarem </a:t>
            </a:r>
            <a:r>
              <a:rPr lang="cs-CZ" altLang="cs-CZ" sz="2800" smtClean="0">
                <a:solidFill>
                  <a:srgbClr val="FFC000"/>
                </a:solidFill>
              </a:rPr>
              <a:t>(polotovary, součásti, konstrukční díly).</a:t>
            </a:r>
          </a:p>
        </p:txBody>
      </p:sp>
    </p:spTree>
  </p:cSld>
  <p:clrMapOvr>
    <a:masterClrMapping/>
  </p:clrMapOvr>
  <p:transition>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Zástupný symbol pro obsah 2"/>
          <p:cNvSpPr>
            <a:spLocks noGrp="1"/>
          </p:cNvSpPr>
          <p:nvPr>
            <p:ph idx="1"/>
          </p:nvPr>
        </p:nvSpPr>
        <p:spPr>
          <a:xfrm>
            <a:off x="500063" y="214313"/>
            <a:ext cx="8429625" cy="6429375"/>
          </a:xfrm>
        </p:spPr>
        <p:txBody>
          <a:bodyPr/>
          <a:lstStyle/>
          <a:p>
            <a:pPr marL="0" indent="0">
              <a:buFont typeface="Wingdings" panose="05000000000000000000" pitchFamily="2" charset="2"/>
              <a:buNone/>
            </a:pPr>
            <a:r>
              <a:rPr lang="cs-CZ" altLang="cs-CZ" sz="3600" b="1" u="sng" smtClean="0">
                <a:solidFill>
                  <a:srgbClr val="FFFF00"/>
                </a:solidFill>
              </a:rPr>
              <a:t>Kavitace : </a:t>
            </a:r>
          </a:p>
          <a:p>
            <a:pPr marL="0" indent="0" algn="just">
              <a:buFont typeface="Wingdings" panose="05000000000000000000" pitchFamily="2" charset="2"/>
              <a:buNone/>
            </a:pPr>
            <a:r>
              <a:rPr lang="cs-CZ" altLang="cs-CZ" sz="2800" smtClean="0"/>
              <a:t>Za oběžnou lopatkou se tvoří podtlak a vytváří se bubliny par a vzduchu, bubliny se posouvají s čerpanou kapalinou na obvod rotoru do místa s vyšším tlakem kde prudce kondenzují. Náhlá změna objemu způsobená implozí bubliny vytváří rázy, které jsou i slyšitelné. V místech rázů dochází k mechanickému poškození povrchu oběžných lopatek, současně klesá účinnost. Bubliny vznikají na zadní straně oběžné lopatky a přesouvají se na odtokovou hranu, zde se nahromadí a pak odtrhnou. odtržení způsobuje ráz, hluk, poškození materiálu odtokové hrany, probíhá oxidace kyslíkem, porušuje se vyvážení.</a:t>
            </a:r>
          </a:p>
        </p:txBody>
      </p:sp>
    </p:spTree>
  </p:cSld>
  <p:clrMapOvr>
    <a:masterClrMapping/>
  </p:clrMapOvr>
  <p:transition>
    <p:wipe di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Zástupný symbol pro obsah 2"/>
          <p:cNvSpPr>
            <a:spLocks noGrp="1"/>
          </p:cNvSpPr>
          <p:nvPr>
            <p:ph idx="1"/>
          </p:nvPr>
        </p:nvSpPr>
        <p:spPr>
          <a:xfrm>
            <a:off x="428625" y="214313"/>
            <a:ext cx="8501063" cy="6429375"/>
          </a:xfrm>
        </p:spPr>
        <p:txBody>
          <a:bodyPr/>
          <a:lstStyle/>
          <a:p>
            <a:pPr marL="0" indent="0">
              <a:buFont typeface="Wingdings" panose="05000000000000000000" pitchFamily="2" charset="2"/>
              <a:buNone/>
              <a:defRPr/>
            </a:pPr>
            <a:r>
              <a:rPr lang="cs-CZ" b="1" dirty="0" smtClean="0"/>
              <a:t>Charakteristické znaky odstředivých čerpadel</a:t>
            </a:r>
            <a:endParaRPr lang="cs-CZ" dirty="0" smtClean="0"/>
          </a:p>
          <a:p>
            <a:pPr marL="0" indent="0">
              <a:buFont typeface="Wingdings" panose="05000000000000000000" pitchFamily="2" charset="2"/>
              <a:buNone/>
              <a:defRPr/>
            </a:pPr>
            <a:r>
              <a:rPr lang="cs-CZ" dirty="0" smtClean="0"/>
              <a:t>Porovnáme-li odstředivé čerpadlo s plunžrovým čerpadlem, upoutají naši pozornost</a:t>
            </a:r>
          </a:p>
          <a:p>
            <a:pPr marL="0" indent="0">
              <a:buFont typeface="Wingdings" panose="05000000000000000000" pitchFamily="2" charset="2"/>
              <a:buNone/>
              <a:defRPr/>
            </a:pPr>
            <a:r>
              <a:rPr lang="cs-CZ" dirty="0" smtClean="0"/>
              <a:t>následující charakteristické znaky:</a:t>
            </a:r>
          </a:p>
          <a:p>
            <a:pPr marL="536575" indent="-536575">
              <a:defRPr/>
            </a:pPr>
            <a:r>
              <a:rPr lang="cs-CZ" dirty="0" smtClean="0"/>
              <a:t>plně kontinuální dodávka kapaliny,</a:t>
            </a:r>
          </a:p>
          <a:p>
            <a:pPr marL="536575" indent="-536575">
              <a:defRPr/>
            </a:pPr>
            <a:r>
              <a:rPr lang="cs-CZ" dirty="0" smtClean="0"/>
              <a:t>možnost konstrukce pro velké výkony.</a:t>
            </a:r>
          </a:p>
          <a:p>
            <a:pPr marL="536575" indent="-536575">
              <a:defRPr/>
            </a:pPr>
            <a:r>
              <a:rPr lang="cs-CZ" dirty="0" smtClean="0"/>
              <a:t>vysoká účinnost i velkých výkonů,</a:t>
            </a:r>
          </a:p>
          <a:p>
            <a:pPr marL="536575" indent="-536575">
              <a:defRPr/>
            </a:pPr>
            <a:r>
              <a:rPr lang="cs-CZ" dirty="0" smtClean="0"/>
              <a:t>čerpadlo nemá žádné ventily,</a:t>
            </a:r>
          </a:p>
          <a:p>
            <a:pPr marL="536575" indent="-536575">
              <a:defRPr/>
            </a:pPr>
            <a:r>
              <a:rPr lang="cs-CZ" dirty="0" smtClean="0"/>
              <a:t>odstředivé čerpadlo si samo nenasává kapalinu.</a:t>
            </a:r>
          </a:p>
        </p:txBody>
      </p:sp>
    </p:spTree>
  </p:cSld>
  <p:clrMapOvr>
    <a:masterClrMapping/>
  </p:clrMapOvr>
  <p:transition>
    <p:wipe di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Obrázek 6" descr="C-OPVVV-MSMT"/>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2419" y="2682275"/>
            <a:ext cx="7681775" cy="128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Zástupný symbol pro obsah 8"/>
          <p:cNvSpPr>
            <a:spLocks noGrp="1"/>
          </p:cNvSpPr>
          <p:nvPr>
            <p:ph idx="1"/>
          </p:nvPr>
        </p:nvSpPr>
        <p:spPr>
          <a:xfrm>
            <a:off x="692419" y="4786685"/>
            <a:ext cx="7681775" cy="1185257"/>
          </a:xfrm>
        </p:spPr>
        <p:txBody>
          <a:bodyPr>
            <a:normAutofit/>
          </a:bodyPr>
          <a:lstStyle/>
          <a:p>
            <a:pPr marL="68263" indent="0">
              <a:buNone/>
              <a:defRPr/>
            </a:pPr>
            <a:r>
              <a:rPr lang="cs-CZ" sz="1697" dirty="0">
                <a:cs typeface="Arial" panose="020B0604020202020204" pitchFamily="34" charset="0"/>
              </a:rPr>
              <a:t>Projekt Modernizace odborného vzdělávání (MOV) rozvíjí kvalitu odborného vzdělávání a podporuje uplatnitelnost absolventů na trhu práce. Je financován z Evropských strukturálních a investičních fondů a jeho realizaci zajišťuje Národní pedagogický institut České republiky.</a:t>
            </a:r>
          </a:p>
          <a:p>
            <a:pPr>
              <a:defRPr/>
            </a:pPr>
            <a:endParaRPr lang="cs-CZ" dirty="0"/>
          </a:p>
        </p:txBody>
      </p:sp>
    </p:spTree>
    <p:extLst>
      <p:ext uri="{BB962C8B-B14F-4D97-AF65-F5344CB8AC3E}">
        <p14:creationId xmlns:p14="http://schemas.microsoft.com/office/powerpoint/2010/main" val="3883124330"/>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sah 2"/>
          <p:cNvSpPr>
            <a:spLocks noGrp="1"/>
          </p:cNvSpPr>
          <p:nvPr>
            <p:ph idx="1"/>
          </p:nvPr>
        </p:nvSpPr>
        <p:spPr>
          <a:xfrm>
            <a:off x="642938" y="357188"/>
            <a:ext cx="8215312" cy="6143625"/>
          </a:xfrm>
        </p:spPr>
        <p:txBody>
          <a:bodyPr/>
          <a:lstStyle/>
          <a:p>
            <a:pPr marL="0" indent="0" eaLnBrk="1" hangingPunct="1">
              <a:buFont typeface="Wingdings" panose="05000000000000000000" pitchFamily="2" charset="2"/>
              <a:buNone/>
            </a:pPr>
            <a:r>
              <a:rPr lang="cs-CZ" altLang="cs-CZ" b="1" smtClean="0">
                <a:solidFill>
                  <a:srgbClr val="FFFF00"/>
                </a:solidFill>
              </a:rPr>
              <a:t>Přeprava materiálů</a:t>
            </a:r>
            <a:r>
              <a:rPr lang="cs-CZ" altLang="cs-CZ" b="1" smtClean="0"/>
              <a:t>. </a:t>
            </a:r>
            <a:r>
              <a:rPr lang="cs-CZ" altLang="cs-CZ" smtClean="0"/>
              <a:t>Přeprava materiálů se vyznačuje rychlostí a množstvím (objemem).</a:t>
            </a:r>
          </a:p>
          <a:p>
            <a:pPr marL="0" indent="0" eaLnBrk="1" hangingPunct="1">
              <a:buFont typeface="Wingdings" panose="05000000000000000000" pitchFamily="2" charset="2"/>
              <a:buNone/>
            </a:pPr>
            <a:endParaRPr lang="cs-CZ" altLang="cs-CZ" b="1" smtClean="0"/>
          </a:p>
          <a:p>
            <a:pPr marL="0" indent="0" eaLnBrk="1" hangingPunct="1">
              <a:buFont typeface="Wingdings" panose="05000000000000000000" pitchFamily="2" charset="2"/>
              <a:buNone/>
            </a:pPr>
            <a:r>
              <a:rPr lang="cs-CZ" altLang="cs-CZ" b="1" smtClean="0">
                <a:solidFill>
                  <a:srgbClr val="FFFF00"/>
                </a:solidFill>
              </a:rPr>
              <a:t>Rychlost </a:t>
            </a:r>
            <a:r>
              <a:rPr lang="cs-CZ" altLang="cs-CZ" b="1" i="1" smtClean="0">
                <a:solidFill>
                  <a:srgbClr val="FFFF00"/>
                </a:solidFill>
              </a:rPr>
              <a:t>v </a:t>
            </a:r>
            <a:r>
              <a:rPr lang="cs-CZ" altLang="cs-CZ" smtClean="0"/>
              <a:t>je dráha uražená za jednotku času. Jednotkami rychlosti jsou: m/s, m/min, mm/min, km/h.</a:t>
            </a:r>
          </a:p>
          <a:p>
            <a:pPr marL="0" indent="0" eaLnBrk="1" hangingPunct="1">
              <a:buFont typeface="Wingdings" panose="05000000000000000000" pitchFamily="2" charset="2"/>
              <a:buNone/>
            </a:pPr>
            <a:endParaRPr lang="cs-CZ" altLang="cs-CZ" b="1" smtClean="0"/>
          </a:p>
          <a:p>
            <a:pPr marL="0" indent="0" eaLnBrk="1" hangingPunct="1">
              <a:buFont typeface="Wingdings" panose="05000000000000000000" pitchFamily="2" charset="2"/>
              <a:buNone/>
            </a:pPr>
            <a:r>
              <a:rPr lang="cs-CZ" altLang="cs-CZ" b="1" smtClean="0">
                <a:solidFill>
                  <a:srgbClr val="FFFF00"/>
                </a:solidFill>
              </a:rPr>
              <a:t>Počtem otáček </a:t>
            </a:r>
            <a:r>
              <a:rPr lang="cs-CZ" altLang="cs-CZ" b="1" i="1" smtClean="0">
                <a:solidFill>
                  <a:srgbClr val="FFFF00"/>
                </a:solidFill>
              </a:rPr>
              <a:t>n </a:t>
            </a:r>
            <a:r>
              <a:rPr lang="cs-CZ" altLang="cs-CZ" smtClean="0"/>
              <a:t>(frekvencí otáček) popisujeme otáčivý pohyb části stroje. Udává počet otočení </a:t>
            </a:r>
            <a:r>
              <a:rPr lang="cs-CZ" altLang="cs-CZ" b="1" i="1" smtClean="0"/>
              <a:t>z</a:t>
            </a:r>
            <a:r>
              <a:rPr lang="cs-CZ" altLang="cs-CZ" i="1" smtClean="0"/>
              <a:t> </a:t>
            </a:r>
            <a:r>
              <a:rPr lang="cs-CZ" altLang="cs-CZ" smtClean="0"/>
              <a:t>za jednotku času</a:t>
            </a:r>
            <a:r>
              <a:rPr lang="cs-CZ" altLang="cs-CZ" b="1" i="1" smtClean="0"/>
              <a:t> t</a:t>
            </a:r>
            <a:r>
              <a:rPr lang="cs-CZ" altLang="cs-CZ" i="1" smtClean="0"/>
              <a:t>. </a:t>
            </a:r>
            <a:r>
              <a:rPr lang="cs-CZ" altLang="cs-CZ" smtClean="0"/>
              <a:t>Jednotkami počtu otáček jsou: 1/min nebo 1/s.</a:t>
            </a: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sah 2"/>
          <p:cNvSpPr>
            <a:spLocks noGrp="1"/>
          </p:cNvSpPr>
          <p:nvPr>
            <p:ph idx="1"/>
          </p:nvPr>
        </p:nvSpPr>
        <p:spPr>
          <a:xfrm>
            <a:off x="642938" y="357188"/>
            <a:ext cx="8215312" cy="6143625"/>
          </a:xfrm>
        </p:spPr>
        <p:txBody>
          <a:bodyPr/>
          <a:lstStyle/>
          <a:p>
            <a:pPr marL="0" indent="0" algn="just" eaLnBrk="1" hangingPunct="1">
              <a:buFont typeface="Wingdings" panose="05000000000000000000" pitchFamily="2" charset="2"/>
              <a:buNone/>
            </a:pPr>
            <a:r>
              <a:rPr lang="cs-CZ" altLang="cs-CZ" smtClean="0"/>
              <a:t>Množství přepraveného materiálu se u pevných látek udává pomocí </a:t>
            </a:r>
            <a:r>
              <a:rPr lang="cs-CZ" altLang="cs-CZ" b="1" smtClean="0">
                <a:solidFill>
                  <a:srgbClr val="FFFF00"/>
                </a:solidFill>
              </a:rPr>
              <a:t>hmotnostního proudu </a:t>
            </a:r>
            <a:r>
              <a:rPr lang="cs-CZ" altLang="cs-CZ" b="1" i="1" smtClean="0"/>
              <a:t>m</a:t>
            </a:r>
            <a:r>
              <a:rPr lang="cs-CZ" altLang="cs-CZ" b="1" i="1" smtClean="0">
                <a:solidFill>
                  <a:srgbClr val="FFFF00"/>
                </a:solidFill>
              </a:rPr>
              <a:t>, </a:t>
            </a:r>
            <a:r>
              <a:rPr lang="cs-CZ" altLang="cs-CZ" smtClean="0"/>
              <a:t>u kapalin a plynů pomocí </a:t>
            </a:r>
            <a:r>
              <a:rPr lang="cs-CZ" altLang="cs-CZ" b="1" smtClean="0">
                <a:solidFill>
                  <a:srgbClr val="FFFF00"/>
                </a:solidFill>
              </a:rPr>
              <a:t>objemového proudu </a:t>
            </a:r>
            <a:r>
              <a:rPr lang="cs-CZ" altLang="cs-CZ" b="1" i="1" smtClean="0"/>
              <a:t>V. </a:t>
            </a:r>
          </a:p>
          <a:p>
            <a:pPr marL="0" indent="0" algn="just" eaLnBrk="1" hangingPunct="1">
              <a:buFont typeface="Wingdings" panose="05000000000000000000" pitchFamily="2" charset="2"/>
              <a:buNone/>
            </a:pPr>
            <a:r>
              <a:rPr lang="cs-CZ" altLang="cs-CZ" smtClean="0"/>
              <a:t>Jedná se o hmotnost přepravenou za jednotku času </a:t>
            </a:r>
            <a:r>
              <a:rPr lang="cs-CZ" altLang="cs-CZ" b="1" i="1" smtClean="0"/>
              <a:t>t</a:t>
            </a:r>
            <a:r>
              <a:rPr lang="cs-CZ" altLang="cs-CZ" smtClean="0"/>
              <a:t>, popř. objem dopravený za jednotku času. </a:t>
            </a:r>
          </a:p>
          <a:p>
            <a:pPr marL="0" indent="0" algn="just" eaLnBrk="1" hangingPunct="1">
              <a:buFont typeface="Wingdings" panose="05000000000000000000" pitchFamily="2" charset="2"/>
              <a:buNone/>
            </a:pPr>
            <a:r>
              <a:rPr lang="cs-CZ" altLang="cs-CZ" smtClean="0"/>
              <a:t>Jednotky hmotnostního, popř. objemového proudu jsou </a:t>
            </a:r>
            <a:r>
              <a:rPr lang="cs-CZ" altLang="cs-CZ" b="1" smtClean="0"/>
              <a:t>kg/s </a:t>
            </a:r>
            <a:r>
              <a:rPr lang="cs-CZ" altLang="cs-CZ" smtClean="0"/>
              <a:t>nebo t/h, popř. l/s, l/min nebo m</a:t>
            </a:r>
            <a:r>
              <a:rPr lang="cs-CZ" altLang="cs-CZ" baseline="30000" smtClean="0"/>
              <a:t>3</a:t>
            </a:r>
            <a:r>
              <a:rPr lang="cs-CZ" altLang="cs-CZ" smtClean="0"/>
              <a:t>/s.</a:t>
            </a:r>
          </a:p>
          <a:p>
            <a:pPr marL="0" indent="0" eaLnBrk="1" hangingPunct="1">
              <a:buFont typeface="Wingdings" panose="05000000000000000000" pitchFamily="2" charset="2"/>
              <a:buNone/>
            </a:pPr>
            <a:r>
              <a:rPr lang="cs-CZ" altLang="cs-CZ" b="1" i="1" smtClean="0">
                <a:solidFill>
                  <a:srgbClr val="FF0000"/>
                </a:solidFill>
              </a:rPr>
              <a:t>Pro všechny látky platí zákon o zachování hmoty: Hmotu nelze vytvořit ani zničit.</a:t>
            </a:r>
          </a:p>
        </p:txBody>
      </p:sp>
      <p:sp>
        <p:nvSpPr>
          <p:cNvPr id="7" name="Elipsa 6"/>
          <p:cNvSpPr/>
          <p:nvPr/>
        </p:nvSpPr>
        <p:spPr>
          <a:xfrm>
            <a:off x="8429625" y="857250"/>
            <a:ext cx="142875" cy="1428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42938" y="357188"/>
            <a:ext cx="8215312" cy="6143625"/>
          </a:xfrm>
        </p:spPr>
        <p:txBody>
          <a:bodyPr>
            <a:normAutofit/>
          </a:bodyPr>
          <a:lstStyle/>
          <a:p>
            <a:pPr marL="0" indent="0" algn="just" eaLnBrk="1" fontAlgn="auto" hangingPunct="1">
              <a:spcAft>
                <a:spcPts val="0"/>
              </a:spcAft>
              <a:buFont typeface="Wingdings"/>
              <a:buNone/>
              <a:defRPr/>
            </a:pPr>
            <a:endParaRPr lang="cs-CZ" b="1" dirty="0" smtClean="0">
              <a:solidFill>
                <a:srgbClr val="FFFF00"/>
              </a:solidFill>
            </a:endParaRPr>
          </a:p>
          <a:p>
            <a:pPr marL="0" indent="0" algn="just" eaLnBrk="1" fontAlgn="auto" hangingPunct="1">
              <a:spcAft>
                <a:spcPts val="0"/>
              </a:spcAft>
              <a:buFont typeface="Wingdings"/>
              <a:buNone/>
              <a:defRPr/>
            </a:pPr>
            <a:r>
              <a:rPr lang="cs-CZ" b="1" dirty="0" smtClean="0">
                <a:solidFill>
                  <a:srgbClr val="FFFF00"/>
                </a:solidFill>
              </a:rPr>
              <a:t>Materiálová bilance </a:t>
            </a:r>
            <a:r>
              <a:rPr lang="cs-CZ" dirty="0" smtClean="0"/>
              <a:t>uvádí, že hmota vstupující do systému je stejně velká jako hmota vystupující ze systému. </a:t>
            </a:r>
          </a:p>
          <a:p>
            <a:pPr marL="0" indent="0" algn="just" eaLnBrk="1" fontAlgn="auto" hangingPunct="1">
              <a:spcAft>
                <a:spcPts val="0"/>
              </a:spcAft>
              <a:buFont typeface="Wingdings"/>
              <a:buNone/>
              <a:defRPr/>
            </a:pPr>
            <a:endParaRPr lang="cs-CZ" dirty="0" smtClean="0"/>
          </a:p>
          <a:p>
            <a:pPr marL="0" indent="0" algn="just" eaLnBrk="1" fontAlgn="auto" hangingPunct="1">
              <a:spcAft>
                <a:spcPts val="0"/>
              </a:spcAft>
              <a:buFont typeface="Wingdings"/>
              <a:buNone/>
              <a:defRPr/>
            </a:pPr>
            <a:r>
              <a:rPr lang="cs-CZ" dirty="0" smtClean="0"/>
              <a:t>Např. u soustruhu je hmota přiváděná jako tyčový materiál stejně velká, jako hmota obráběné součásti a třísek celkem.</a:t>
            </a:r>
          </a:p>
          <a:p>
            <a:pPr marL="411480" algn="just" eaLnBrk="1" fontAlgn="auto" hangingPunct="1">
              <a:spcAft>
                <a:spcPts val="0"/>
              </a:spcAft>
              <a:buFont typeface="Wingdings"/>
              <a:buNone/>
              <a:defRPr/>
            </a:pPr>
            <a:endParaRPr lang="cs-CZ"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325</TotalTime>
  <Words>2590</Words>
  <Application>Microsoft Office PowerPoint</Application>
  <PresentationFormat>Předvádění na obrazovce (4:3)</PresentationFormat>
  <Paragraphs>185</Paragraphs>
  <Slides>62</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62</vt:i4>
      </vt:variant>
    </vt:vector>
  </HeadingPairs>
  <TitlesOfParts>
    <vt:vector size="68" baseType="lpstr">
      <vt:lpstr>Arial</vt:lpstr>
      <vt:lpstr>Wingdings</vt:lpstr>
      <vt:lpstr>Wingdings 2</vt:lpstr>
      <vt:lpstr>Wingdings 3</vt:lpstr>
      <vt:lpstr>Metro</vt:lpstr>
      <vt:lpstr>Rovnice</vt:lpstr>
      <vt:lpstr> Pracovní stroje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ČERPADLA   A KOMPRESORY</dc:title>
  <dc:creator>Ing Pecher Daniel</dc:creator>
  <cp:lastModifiedBy>Petra Kundeliusová</cp:lastModifiedBy>
  <cp:revision>35</cp:revision>
  <dcterms:created xsi:type="dcterms:W3CDTF">2008-06-09T18:53:57Z</dcterms:created>
  <dcterms:modified xsi:type="dcterms:W3CDTF">2020-03-27T12:46:28Z</dcterms:modified>
</cp:coreProperties>
</file>