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6" r:id="rId1"/>
    <p:sldMasterId id="2147483928" r:id="rId2"/>
  </p:sldMasterIdLst>
  <p:sldIdLst>
    <p:sldId id="292" r:id="rId3"/>
    <p:sldId id="256" r:id="rId4"/>
    <p:sldId id="287" r:id="rId5"/>
    <p:sldId id="288" r:id="rId6"/>
    <p:sldId id="257" r:id="rId7"/>
    <p:sldId id="281" r:id="rId8"/>
    <p:sldId id="282" r:id="rId9"/>
    <p:sldId id="283" r:id="rId10"/>
    <p:sldId id="284" r:id="rId11"/>
    <p:sldId id="272" r:id="rId12"/>
    <p:sldId id="289" r:id="rId13"/>
    <p:sldId id="290" r:id="rId14"/>
    <p:sldId id="291" r:id="rId15"/>
  </p:sldIdLst>
  <p:sldSz cx="12190413" cy="6859588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544251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08850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63275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17700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721254" algn="l" defTabSz="1088502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3265505" algn="l" defTabSz="1088502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809756" algn="l" defTabSz="1088502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4354007" algn="l" defTabSz="1088502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1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Rg st="1" end="15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F1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15" autoAdjust="0"/>
    <p:restoredTop sz="94576" autoAdjust="0"/>
  </p:normalViewPr>
  <p:slideViewPr>
    <p:cSldViewPr>
      <p:cViewPr varScale="1">
        <p:scale>
          <a:sx n="69" d="100"/>
          <a:sy n="69" d="100"/>
        </p:scale>
        <p:origin x="870" y="66"/>
      </p:cViewPr>
      <p:guideLst>
        <p:guide orient="horz" pos="2160"/>
        <p:guide pos="2880"/>
        <p:guide orient="horz" pos="2161"/>
        <p:guide pos="3840"/>
      </p:guideLst>
    </p:cSldViewPr>
  </p:slideViewPr>
  <p:outlineViewPr>
    <p:cViewPr>
      <p:scale>
        <a:sx n="33" d="100"/>
        <a:sy n="33" d="100"/>
      </p:scale>
      <p:origin x="36" y="121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1122623"/>
            <a:ext cx="10361851" cy="2388153"/>
          </a:xfrm>
        </p:spPr>
        <p:txBody>
          <a:bodyPr anchor="b"/>
          <a:lstStyle>
            <a:lvl1pPr algn="ctr">
              <a:defRPr sz="7100"/>
            </a:lvl1pPr>
          </a:lstStyle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802" y="3602872"/>
            <a:ext cx="9142810" cy="1656145"/>
          </a:xfrm>
        </p:spPr>
        <p:txBody>
          <a:bodyPr/>
          <a:lstStyle>
            <a:lvl1pPr marL="0" indent="0" algn="ctr">
              <a:buNone/>
              <a:defRPr sz="2900"/>
            </a:lvl1pPr>
            <a:lvl2pPr marL="544251" indent="0" algn="ctr">
              <a:buNone/>
              <a:defRPr sz="2400"/>
            </a:lvl2pPr>
            <a:lvl3pPr marL="1088502" indent="0" algn="ctr">
              <a:buNone/>
              <a:defRPr sz="2100"/>
            </a:lvl3pPr>
            <a:lvl4pPr marL="1632753" indent="0" algn="ctr">
              <a:buNone/>
              <a:defRPr sz="1900"/>
            </a:lvl4pPr>
            <a:lvl5pPr marL="2177004" indent="0" algn="ctr">
              <a:buNone/>
              <a:defRPr sz="1900"/>
            </a:lvl5pPr>
            <a:lvl6pPr marL="2721254" indent="0" algn="ctr">
              <a:buNone/>
              <a:defRPr sz="1900"/>
            </a:lvl6pPr>
            <a:lvl7pPr marL="3265505" indent="0" algn="ctr">
              <a:buNone/>
              <a:defRPr sz="1900"/>
            </a:lvl7pPr>
            <a:lvl8pPr marL="3809756" indent="0" algn="ctr">
              <a:buNone/>
              <a:defRPr sz="1900"/>
            </a:lvl8pPr>
            <a:lvl9pPr marL="4354007" indent="0" algn="ctr">
              <a:buNone/>
              <a:defRPr sz="1900"/>
            </a:lvl9pPr>
          </a:lstStyle>
          <a:p>
            <a:r>
              <a:rPr lang="cs-CZ"/>
              <a:t>Klepnutím lze upravit styl předlohy podnadpisů.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05AB5-485B-4747-A8EB-3E5547DA494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741B7-4E22-41C3-A3FF-3EE5BC97A12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3765" y="365209"/>
            <a:ext cx="2628558" cy="5813184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5DB05-5CC8-4484-BEBD-D35DF714225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A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128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469839" y="431900"/>
            <a:ext cx="0" cy="685959"/>
          </a:xfrm>
          <a:prstGeom prst="line">
            <a:avLst/>
          </a:prstGeom>
          <a:ln w="63500">
            <a:solidFill>
              <a:srgbClr val="2BC3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69839" y="6287956"/>
            <a:ext cx="0" cy="393791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28666" y="536297"/>
            <a:ext cx="11003020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666" b="1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itle 7"/>
          <p:cNvSpPr txBox="1">
            <a:spLocks/>
          </p:cNvSpPr>
          <p:nvPr/>
        </p:nvSpPr>
        <p:spPr>
          <a:xfrm>
            <a:off x="634918" y="6361586"/>
            <a:ext cx="10996768" cy="350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cs-CZ" sz="1866" dirty="0" smtClean="0">
                <a:solidFill>
                  <a:schemeClr val="bg2">
                    <a:lumMod val="85000"/>
                  </a:schemeClr>
                </a:solidFill>
                <a:latin typeface="Arial" panose="020B0604020202020204" pitchFamily="34" charset="0"/>
              </a:rPr>
              <a:t>MOV</a:t>
            </a:r>
            <a:endParaRPr lang="en-US" sz="1866" dirty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77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69839" y="6287956"/>
            <a:ext cx="0" cy="393791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7"/>
          <p:cNvSpPr txBox="1">
            <a:spLocks/>
          </p:cNvSpPr>
          <p:nvPr/>
        </p:nvSpPr>
        <p:spPr>
          <a:xfrm>
            <a:off x="634918" y="6361586"/>
            <a:ext cx="10996768" cy="350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cs-CZ" sz="1866" dirty="0" smtClean="0">
                <a:solidFill>
                  <a:schemeClr val="bg2">
                    <a:lumMod val="85000"/>
                  </a:schemeClr>
                </a:solidFill>
                <a:latin typeface="Arial" panose="020B0604020202020204" pitchFamily="34" charset="0"/>
              </a:rPr>
              <a:t>MOV</a:t>
            </a:r>
            <a:endParaRPr lang="en-US" sz="1866" dirty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079339" y="1651383"/>
            <a:ext cx="1828562" cy="1829223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1333">
                <a:latin typeface="Arial" panose="020B0604020202020204" pitchFamily="34" charset="0"/>
              </a:defRPr>
            </a:lvl1pPr>
          </a:lstStyle>
          <a:p>
            <a:r>
              <a:rPr lang="cs-CZ" dirty="0" smtClean="0"/>
              <a:t>Kliknutím na ikonu přidáte obrázek.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0071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2"/>
          </p:nvPr>
        </p:nvSpPr>
        <p:spPr>
          <a:xfrm>
            <a:off x="-3175" y="0"/>
            <a:ext cx="12190413" cy="6859588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76194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C9D73-5D2E-4193-B068-8C40E08F260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742" y="1710135"/>
            <a:ext cx="10514231" cy="2853398"/>
          </a:xfrm>
        </p:spPr>
        <p:txBody>
          <a:bodyPr anchor="b"/>
          <a:lstStyle>
            <a:lvl1pPr>
              <a:defRPr sz="7100"/>
            </a:lvl1pPr>
          </a:lstStyle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742" y="4590527"/>
            <a:ext cx="10514231" cy="1500534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/>
                </a:solidFill>
              </a:defRPr>
            </a:lvl1pPr>
            <a:lvl2pPr marL="5442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8850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6327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7700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212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6550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0975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5400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F8496-EBFC-471E-9078-52B52E710D5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1015B-45CA-45A9-85E4-253ADC36D84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365211"/>
            <a:ext cx="10514231" cy="132587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680" y="1681552"/>
            <a:ext cx="5157115" cy="824103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680" y="2505655"/>
            <a:ext cx="5157115" cy="3685441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1397" y="1681552"/>
            <a:ext cx="5182513" cy="824103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1397" y="2505655"/>
            <a:ext cx="5182513" cy="3685441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8A8C0-63AF-4805-86A7-D7EAAA37857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95B6C-EB49-40A8-9893-375A72C9E45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13A7F-8BB3-49C0-B342-58370D8A279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2513" y="987655"/>
            <a:ext cx="6171397" cy="4874754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9" y="2057876"/>
            <a:ext cx="3931725" cy="3812471"/>
          </a:xfrm>
        </p:spPr>
        <p:txBody>
          <a:bodyPr/>
          <a:lstStyle>
            <a:lvl1pPr marL="0" indent="0">
              <a:buNone/>
              <a:defRPr sz="1900"/>
            </a:lvl1pPr>
            <a:lvl2pPr marL="544251" indent="0">
              <a:buNone/>
              <a:defRPr sz="1700"/>
            </a:lvl2pPr>
            <a:lvl3pPr marL="1088502" indent="0">
              <a:buNone/>
              <a:defRPr sz="1400"/>
            </a:lvl3pPr>
            <a:lvl4pPr marL="1632753" indent="0">
              <a:buNone/>
              <a:defRPr sz="1200"/>
            </a:lvl4pPr>
            <a:lvl5pPr marL="2177004" indent="0">
              <a:buNone/>
              <a:defRPr sz="1200"/>
            </a:lvl5pPr>
            <a:lvl6pPr marL="2721254" indent="0">
              <a:buNone/>
              <a:defRPr sz="1200"/>
            </a:lvl6pPr>
            <a:lvl7pPr marL="3265505" indent="0">
              <a:buNone/>
              <a:defRPr sz="1200"/>
            </a:lvl7pPr>
            <a:lvl8pPr marL="3809756" indent="0">
              <a:buNone/>
              <a:defRPr sz="1200"/>
            </a:lvl8pPr>
            <a:lvl9pPr marL="4354007" indent="0">
              <a:buNone/>
              <a:defRPr sz="12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CDD3E-58D2-4B53-8C40-F8E104A2624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2513" y="987655"/>
            <a:ext cx="6171397" cy="4874754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44251" indent="0">
              <a:buNone/>
              <a:defRPr sz="3300"/>
            </a:lvl2pPr>
            <a:lvl3pPr marL="1088502" indent="0">
              <a:buNone/>
              <a:defRPr sz="2900"/>
            </a:lvl3pPr>
            <a:lvl4pPr marL="1632753" indent="0">
              <a:buNone/>
              <a:defRPr sz="2400"/>
            </a:lvl4pPr>
            <a:lvl5pPr marL="2177004" indent="0">
              <a:buNone/>
              <a:defRPr sz="2400"/>
            </a:lvl5pPr>
            <a:lvl6pPr marL="2721254" indent="0">
              <a:buNone/>
              <a:defRPr sz="2400"/>
            </a:lvl6pPr>
            <a:lvl7pPr marL="3265505" indent="0">
              <a:buNone/>
              <a:defRPr sz="2400"/>
            </a:lvl7pPr>
            <a:lvl8pPr marL="3809756" indent="0">
              <a:buNone/>
              <a:defRPr sz="2400"/>
            </a:lvl8pPr>
            <a:lvl9pPr marL="4354007" indent="0">
              <a:buNone/>
              <a:defRPr sz="2400"/>
            </a:lvl9pPr>
          </a:lstStyle>
          <a:p>
            <a:pPr lvl="0"/>
            <a:r>
              <a:rPr lang="cs-CZ" noProof="0"/>
              <a:t>Klepnutím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9" y="2057876"/>
            <a:ext cx="3931725" cy="3812471"/>
          </a:xfrm>
        </p:spPr>
        <p:txBody>
          <a:bodyPr/>
          <a:lstStyle>
            <a:lvl1pPr marL="0" indent="0">
              <a:buNone/>
              <a:defRPr sz="1900"/>
            </a:lvl1pPr>
            <a:lvl2pPr marL="544251" indent="0">
              <a:buNone/>
              <a:defRPr sz="1700"/>
            </a:lvl2pPr>
            <a:lvl3pPr marL="1088502" indent="0">
              <a:buNone/>
              <a:defRPr sz="1400"/>
            </a:lvl3pPr>
            <a:lvl4pPr marL="1632753" indent="0">
              <a:buNone/>
              <a:defRPr sz="1200"/>
            </a:lvl4pPr>
            <a:lvl5pPr marL="2177004" indent="0">
              <a:buNone/>
              <a:defRPr sz="1200"/>
            </a:lvl5pPr>
            <a:lvl6pPr marL="2721254" indent="0">
              <a:buNone/>
              <a:defRPr sz="1200"/>
            </a:lvl6pPr>
            <a:lvl7pPr marL="3265505" indent="0">
              <a:buNone/>
              <a:defRPr sz="1200"/>
            </a:lvl7pPr>
            <a:lvl8pPr marL="3809756" indent="0">
              <a:buNone/>
              <a:defRPr sz="1200"/>
            </a:lvl8pPr>
            <a:lvl9pPr marL="4354007" indent="0">
              <a:buNone/>
              <a:defRPr sz="12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F1330-E68E-4E0F-A58B-369B9C64FA4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091" y="365210"/>
            <a:ext cx="10514231" cy="1325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850" tIns="54425" rIns="108850" bIns="5442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091" y="1826048"/>
            <a:ext cx="10514231" cy="4352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850" tIns="54425" rIns="108850" bIns="544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091" y="6357822"/>
            <a:ext cx="2742843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l" eaLnBrk="1" hangingPunct="1">
              <a:defRPr sz="1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ctr" eaLnBrk="1" hangingPunct="1">
              <a:defRPr sz="1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479" y="6357822"/>
            <a:ext cx="2742843" cy="365210"/>
          </a:xfrm>
          <a:prstGeom prst="rect">
            <a:avLst/>
          </a:prstGeom>
        </p:spPr>
        <p:txBody>
          <a:bodyPr vert="horz" wrap="square" lIns="108850" tIns="54425" rIns="108850" bIns="5442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6A7C1DF-DA53-4F3B-847E-8EDCB11FF01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itchFamily="34" charset="0"/>
        </a:defRPr>
      </a:lvl5pPr>
      <a:lvl6pPr marL="54425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itchFamily="34" charset="0"/>
        </a:defRPr>
      </a:lvl6pPr>
      <a:lvl7pPr marL="108850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itchFamily="34" charset="0"/>
        </a:defRPr>
      </a:lvl7pPr>
      <a:lvl8pPr marL="163275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itchFamily="34" charset="0"/>
        </a:defRPr>
      </a:lvl8pPr>
      <a:lvl9pPr marL="217700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itchFamily="34" charset="0"/>
        </a:defRPr>
      </a:lvl9pPr>
    </p:titleStyle>
    <p:bodyStyle>
      <a:lvl1pPr marL="272125" indent="-272125" algn="l" rtl="0" eaLnBrk="1" fontAlgn="base" hangingPunct="1">
        <a:lnSpc>
          <a:spcPct val="90000"/>
        </a:lnSpc>
        <a:spcBef>
          <a:spcPts val="1190"/>
        </a:spcBef>
        <a:spcAft>
          <a:spcPct val="0"/>
        </a:spcAft>
        <a:buFont typeface="Arial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indent="-272125" algn="l" rtl="0" eaLnBrk="1" fontAlgn="base" hangingPunct="1">
        <a:lnSpc>
          <a:spcPct val="90000"/>
        </a:lnSpc>
        <a:spcBef>
          <a:spcPts val="595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rtl="0" eaLnBrk="1" fontAlgn="base" hangingPunct="1">
        <a:lnSpc>
          <a:spcPct val="90000"/>
        </a:lnSpc>
        <a:spcBef>
          <a:spcPts val="595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rtl="0" eaLnBrk="1" fontAlgn="base" hangingPunct="1">
        <a:lnSpc>
          <a:spcPct val="90000"/>
        </a:lnSpc>
        <a:spcBef>
          <a:spcPts val="59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rtl="0" eaLnBrk="1" fontAlgn="base" hangingPunct="1">
        <a:lnSpc>
          <a:spcPct val="90000"/>
        </a:lnSpc>
        <a:spcBef>
          <a:spcPts val="59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3427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1649280" y="2667894"/>
            <a:ext cx="8993438" cy="1202980"/>
            <a:chOff x="4205" y="3032"/>
            <a:chExt cx="3110" cy="41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4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7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49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2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1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84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88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97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00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01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02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05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08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09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11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13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15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17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18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19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21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22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24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25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27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28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29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0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1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2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3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4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5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6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7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8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9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40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41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42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43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44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45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46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47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48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49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50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51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52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53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54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 dirty="0">
                <a:solidFill>
                  <a:srgbClr val="0A091B"/>
                </a:solidFill>
                <a:latin typeface="Arial" panose="020B0604020202020204" pitchFamily="34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521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78582" y="1053530"/>
            <a:ext cx="11462042" cy="5463560"/>
          </a:xfrm>
        </p:spPr>
        <p:txBody>
          <a:bodyPr rtlCol="0">
            <a:normAutofit/>
          </a:bodyPr>
          <a:lstStyle/>
          <a:p>
            <a:pPr lvl="0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s-CZ" sz="4000" dirty="0">
                <a:solidFill>
                  <a:srgbClr val="002060"/>
                </a:solidFill>
              </a:rPr>
              <a:t>  obsluha každého hosta má být kompletní, přílohu i maso podáváme najednou; nesmíme založit všem hostům maso a poté přinést přílohu</a:t>
            </a:r>
          </a:p>
          <a:p>
            <a:pPr lvl="0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s-CZ" sz="4000" dirty="0">
                <a:solidFill>
                  <a:srgbClr val="002060"/>
                </a:solidFill>
              </a:rPr>
              <a:t>  z hygienických důvodů nejprve založíme salát a přílohu vlevo, pak talíř před hosta, případně kompot vpravo</a:t>
            </a:r>
          </a:p>
          <a:p>
            <a:pPr lvl="0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s-CZ" sz="4000" dirty="0">
                <a:solidFill>
                  <a:srgbClr val="002060"/>
                </a:solidFill>
              </a:rPr>
              <a:t>  úprava pokrmu na talíři: maso mírně vpravo, příloha vlevo, ozdoba pod znakem na talíři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altLang="cs-CZ" sz="3800" dirty="0">
              <a:solidFill>
                <a:srgbClr val="00206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71470" y="333450"/>
            <a:ext cx="3469154" cy="463015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6614" y="549474"/>
            <a:ext cx="10514231" cy="129614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4000" b="1" u="sng" dirty="0" smtClean="0">
                <a:ln w="3175" cmpd="sng">
                  <a:noFill/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Zdroje:</a:t>
            </a:r>
            <a:endParaRPr lang="cs-CZ" altLang="cs-CZ" sz="4000" b="1" u="sng" dirty="0">
              <a:ln w="3175" cmpd="sng">
                <a:noFill/>
              </a:ln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766614" y="2133650"/>
            <a:ext cx="10873208" cy="4383440"/>
          </a:xfrm>
        </p:spPr>
        <p:txBody>
          <a:bodyPr rtlCol="0">
            <a:normAutofit/>
          </a:bodyPr>
          <a:lstStyle/>
          <a:p>
            <a:r>
              <a:rPr lang="cs-CZ" sz="3000" dirty="0" smtClean="0">
                <a:solidFill>
                  <a:srgbClr val="002060"/>
                </a:solidFill>
              </a:rPr>
              <a:t>SALAČ G</a:t>
            </a:r>
            <a:r>
              <a:rPr lang="cs-CZ" sz="3000" dirty="0">
                <a:solidFill>
                  <a:srgbClr val="002060"/>
                </a:solidFill>
              </a:rPr>
              <a:t>.: </a:t>
            </a:r>
            <a:r>
              <a:rPr lang="cs-CZ" sz="3000" i="1" dirty="0">
                <a:solidFill>
                  <a:srgbClr val="002060"/>
                </a:solidFill>
              </a:rPr>
              <a:t>Stolničení.</a:t>
            </a:r>
            <a:r>
              <a:rPr lang="cs-CZ" sz="3000" dirty="0">
                <a:solidFill>
                  <a:srgbClr val="002060"/>
                </a:solidFill>
              </a:rPr>
              <a:t> Fortuna, Praha, </a:t>
            </a:r>
            <a:r>
              <a:rPr lang="cs-CZ" sz="3000" dirty="0" smtClean="0">
                <a:solidFill>
                  <a:srgbClr val="002060"/>
                </a:solidFill>
              </a:rPr>
              <a:t>2001</a:t>
            </a:r>
            <a:r>
              <a:rPr lang="cs-CZ" sz="3000" dirty="0">
                <a:solidFill>
                  <a:srgbClr val="002060"/>
                </a:solidFill>
              </a:rPr>
              <a:t>. ISBN 80-7168-752-9</a:t>
            </a:r>
          </a:p>
          <a:p>
            <a:r>
              <a:rPr lang="cs-CZ" sz="3000" dirty="0">
                <a:solidFill>
                  <a:srgbClr val="002060"/>
                </a:solidFill>
              </a:rPr>
              <a:t>BUREŠOVÁ P., ZIMÁKOVÁ B.: </a:t>
            </a:r>
            <a:r>
              <a:rPr lang="cs-CZ" sz="3000" i="1" dirty="0">
                <a:solidFill>
                  <a:srgbClr val="002060"/>
                </a:solidFill>
              </a:rPr>
              <a:t>Gastronomické služby-servis. </a:t>
            </a:r>
            <a:r>
              <a:rPr lang="cs-CZ" sz="3000" dirty="0">
                <a:solidFill>
                  <a:srgbClr val="002060"/>
                </a:solidFill>
              </a:rPr>
              <a:t>Praha: Vysoká škola hotelová v Praze 8, spol. s.r.o</a:t>
            </a:r>
            <a:r>
              <a:rPr lang="cs-CZ" sz="3000">
                <a:solidFill>
                  <a:srgbClr val="002060"/>
                </a:solidFill>
              </a:rPr>
              <a:t>., </a:t>
            </a:r>
            <a:r>
              <a:rPr lang="cs-CZ" sz="3000" smtClean="0">
                <a:solidFill>
                  <a:srgbClr val="002060"/>
                </a:solidFill>
              </a:rPr>
              <a:t>2010</a:t>
            </a:r>
            <a:r>
              <a:rPr lang="cs-CZ" sz="3000" dirty="0">
                <a:solidFill>
                  <a:srgbClr val="002060"/>
                </a:solidFill>
              </a:rPr>
              <a:t>.</a:t>
            </a:r>
            <a:r>
              <a:rPr lang="cs-CZ" sz="3000" smtClean="0">
                <a:solidFill>
                  <a:srgbClr val="002060"/>
                </a:solidFill>
              </a:rPr>
              <a:t> </a:t>
            </a:r>
            <a:r>
              <a:rPr lang="cs-CZ" sz="3000" dirty="0">
                <a:solidFill>
                  <a:srgbClr val="002060"/>
                </a:solidFill>
              </a:rPr>
              <a:t>ISBN </a:t>
            </a:r>
            <a:r>
              <a:rPr lang="cs-CZ" sz="3000" dirty="0" smtClean="0">
                <a:solidFill>
                  <a:srgbClr val="002060"/>
                </a:solidFill>
              </a:rPr>
              <a:t>978-80-87411-06-3</a:t>
            </a:r>
            <a:r>
              <a:rPr lang="cs-CZ" sz="3000" dirty="0">
                <a:solidFill>
                  <a:srgbClr val="002060"/>
                </a:solidFill>
              </a:rPr>
              <a:t> </a:t>
            </a:r>
          </a:p>
          <a:p>
            <a:pPr marL="0" indent="0">
              <a:buNone/>
            </a:pPr>
            <a:endParaRPr lang="cs-CZ" altLang="cs-CZ" sz="3000" dirty="0">
              <a:solidFill>
                <a:srgbClr val="00206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71470" y="333450"/>
            <a:ext cx="3469154" cy="46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123863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7060280" y="5283520"/>
            <a:ext cx="4215851" cy="707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1333" b="1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Národní pedagogický institut České republiky </a:t>
            </a:r>
            <a:r>
              <a:rPr lang="cs-CZ" sz="13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333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333" dirty="0">
                <a:solidFill>
                  <a:srgbClr val="858591"/>
                </a:solidFill>
                <a:latin typeface="Arial"/>
                <a:cs typeface="+mn-cs"/>
              </a:rPr>
              <a:t>modernizace </a:t>
            </a:r>
            <a:r>
              <a:rPr lang="cs-CZ" sz="1333" dirty="0">
                <a:solidFill>
                  <a:srgbClr val="858591"/>
                </a:solidFill>
                <a:latin typeface="Arial"/>
                <a:cs typeface="+mn-cs"/>
              </a:rPr>
              <a:t>odborného vzdělávání </a:t>
            </a:r>
            <a:endParaRPr lang="cs-CZ" sz="1333" dirty="0">
              <a:solidFill>
                <a:srgbClr val="858591"/>
              </a:solidFill>
              <a:latin typeface="Arial"/>
              <a:cs typeface="Arial" panose="020B0604020202020204" pitchFamily="34" charset="0"/>
            </a:endParaRPr>
          </a:p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1333" b="1" dirty="0">
                <a:solidFill>
                  <a:srgbClr val="8585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www.projektmov.cz</a:t>
            </a:r>
            <a:endParaRPr lang="cs-CZ" sz="1333" b="1" dirty="0">
              <a:solidFill>
                <a:srgbClr val="8585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45" y="4902802"/>
            <a:ext cx="1334396" cy="133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5728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1649280" y="2667894"/>
            <a:ext cx="8993438" cy="1202980"/>
            <a:chOff x="4205" y="3032"/>
            <a:chExt cx="3110" cy="41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0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9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52" tIns="30476" rIns="60952" bIns="30476" numCol="1" anchor="t" anchorCtr="0" compatLnSpc="1">
              <a:prstTxWarp prst="textNoShape">
                <a:avLst/>
              </a:prstTxWarp>
            </a:bodyPr>
            <a:lstStyle/>
            <a:p>
              <a:pPr defTabSz="91430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5" name="Obdélník 154"/>
          <p:cNvSpPr/>
          <p:nvPr/>
        </p:nvSpPr>
        <p:spPr>
          <a:xfrm>
            <a:off x="1645134" y="5512323"/>
            <a:ext cx="90612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1600" dirty="0">
                <a:solidFill>
                  <a:srgbClr val="0A091B"/>
                </a:solidFill>
                <a:latin typeface="Arial"/>
                <a:cs typeface="+mn-cs"/>
              </a:rPr>
              <a:t>Projekt Modernizace odborného vzdělávání (MOV) rozvíjí kvalitu odborného vzdělávání </a:t>
            </a:r>
            <a:r>
              <a:rPr lang="cs-CZ" sz="1600" dirty="0">
                <a:solidFill>
                  <a:srgbClr val="0A091B"/>
                </a:solidFill>
                <a:latin typeface="Arial"/>
                <a:cs typeface="+mn-cs"/>
              </a:rPr>
              <a:t/>
            </a:r>
            <a:br>
              <a:rPr lang="cs-CZ" sz="1600" dirty="0">
                <a:solidFill>
                  <a:srgbClr val="0A091B"/>
                </a:solidFill>
                <a:latin typeface="Arial"/>
                <a:cs typeface="+mn-cs"/>
              </a:rPr>
            </a:br>
            <a:r>
              <a:rPr lang="cs-CZ" sz="1600" dirty="0">
                <a:solidFill>
                  <a:srgbClr val="0A091B"/>
                </a:solidFill>
                <a:latin typeface="Arial"/>
                <a:cs typeface="+mn-cs"/>
              </a:rPr>
              <a:t>a </a:t>
            </a:r>
            <a:r>
              <a:rPr lang="cs-CZ" sz="1600" dirty="0">
                <a:solidFill>
                  <a:srgbClr val="0A091B"/>
                </a:solidFill>
                <a:latin typeface="Arial"/>
                <a:cs typeface="+mn-cs"/>
              </a:rPr>
              <a:t>podporuje uplatnitelnost absolventů na trhu práce. Je financován z Evropských strukturálních </a:t>
            </a:r>
            <a:r>
              <a:rPr lang="cs-CZ" sz="1600" dirty="0">
                <a:solidFill>
                  <a:srgbClr val="0A091B"/>
                </a:solidFill>
                <a:latin typeface="Arial"/>
                <a:cs typeface="+mn-cs"/>
              </a:rPr>
              <a:t/>
            </a:r>
            <a:br>
              <a:rPr lang="cs-CZ" sz="1600" dirty="0">
                <a:solidFill>
                  <a:srgbClr val="0A091B"/>
                </a:solidFill>
                <a:latin typeface="Arial"/>
                <a:cs typeface="+mn-cs"/>
              </a:rPr>
            </a:br>
            <a:r>
              <a:rPr lang="cs-CZ" sz="1600" dirty="0">
                <a:solidFill>
                  <a:srgbClr val="0A091B"/>
                </a:solidFill>
                <a:latin typeface="Arial"/>
                <a:cs typeface="+mn-cs"/>
              </a:rPr>
              <a:t>a </a:t>
            </a:r>
            <a:r>
              <a:rPr lang="cs-CZ" sz="1600" dirty="0">
                <a:solidFill>
                  <a:srgbClr val="0A091B"/>
                </a:solidFill>
                <a:latin typeface="Arial"/>
                <a:cs typeface="+mn-cs"/>
              </a:rPr>
              <a:t>investičních fondů a jeho realizaci zajišťuje Národní pedagogický institut České </a:t>
            </a:r>
            <a:r>
              <a:rPr lang="cs-CZ" sz="1600" dirty="0">
                <a:solidFill>
                  <a:srgbClr val="0A091B"/>
                </a:solidFill>
                <a:latin typeface="Arial"/>
                <a:cs typeface="+mn-cs"/>
              </a:rPr>
              <a:t>republiky.</a:t>
            </a:r>
            <a:endParaRPr lang="en-US" sz="1866" dirty="0">
              <a:solidFill>
                <a:srgbClr val="858591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9811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838091" y="836906"/>
            <a:ext cx="10514231" cy="3168952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altLang="cs-CZ" sz="5400" b="1" cap="all" dirty="0">
                <a:ln w="3175" cmpd="sng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SERVIS POKRMŮ JEDNODUCHOU OBSLUHOU 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38091" y="4294090"/>
            <a:ext cx="10514231" cy="1884302"/>
          </a:xfrm>
        </p:spPr>
        <p:txBody>
          <a:bodyPr/>
          <a:lstStyle/>
          <a:p>
            <a:pPr marL="0" indent="0" algn="ctr">
              <a:buNone/>
            </a:pPr>
            <a:r>
              <a:rPr lang="cs-CZ" sz="4000" b="1" u="sng" cap="all" dirty="0">
                <a:ln w="3175" cmpd="sng">
                  <a:noFill/>
                </a:ln>
                <a:solidFill>
                  <a:srgbClr val="C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ZÁKLADNÍ PRAVIDLA SERVISU POKRMŮ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85632" y="317882"/>
            <a:ext cx="3469154" cy="463015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6614" y="621482"/>
            <a:ext cx="10514231" cy="1368152"/>
          </a:xfrm>
        </p:spPr>
        <p:txBody>
          <a:bodyPr/>
          <a:lstStyle/>
          <a:p>
            <a:pPr algn="ctr"/>
            <a:r>
              <a:rPr lang="cs-CZ" sz="3600" b="1" u="sng" cap="all" dirty="0">
                <a:ln w="3175" cmpd="sng">
                  <a:noFill/>
                </a:ln>
                <a:solidFill>
                  <a:srgbClr val="C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Prostření </a:t>
            </a:r>
            <a:r>
              <a:rPr lang="cs-CZ" sz="3600" b="1" u="sng" cap="all" dirty="0" smtClean="0">
                <a:ln w="3175" cmpd="sng">
                  <a:noFill/>
                </a:ln>
                <a:solidFill>
                  <a:srgbClr val="C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stolu na sv. Valentýna</a:t>
            </a:r>
            <a:endParaRPr lang="cs-CZ" sz="3600" b="1" u="sng" cap="all" dirty="0">
              <a:ln w="3175" cmpd="sng">
                <a:noFill/>
              </a:ln>
              <a:solidFill>
                <a:srgbClr val="C00000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71470" y="333450"/>
            <a:ext cx="3469154" cy="463015"/>
          </a:xfrm>
          <a:prstGeom prst="rect">
            <a:avLst/>
          </a:prstGeom>
        </p:spPr>
      </p:pic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5970"/>
          <a:stretch/>
        </p:blipFill>
        <p:spPr>
          <a:xfrm>
            <a:off x="2422798" y="1845618"/>
            <a:ext cx="7128792" cy="4536503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422798" y="6382122"/>
            <a:ext cx="16606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latin typeface="+mn-lt"/>
                <a:cs typeface="Times New Roman" panose="02020603050405020304" pitchFamily="18" charset="0"/>
              </a:rPr>
              <a:t>© Vladimíra Hlaváčková</a:t>
            </a:r>
            <a:endParaRPr lang="cs-CZ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6399327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6615" y="261442"/>
            <a:ext cx="4824535" cy="1152128"/>
          </a:xfrm>
        </p:spPr>
        <p:txBody>
          <a:bodyPr/>
          <a:lstStyle/>
          <a:p>
            <a:r>
              <a:rPr lang="cs-CZ" sz="3600" b="1" u="sng" cap="all" dirty="0">
                <a:ln w="3175" cmpd="sng">
                  <a:noFill/>
                </a:ln>
                <a:solidFill>
                  <a:srgbClr val="C0000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Prostření stolu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71470" y="333450"/>
            <a:ext cx="3469154" cy="46301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230" y="981522"/>
            <a:ext cx="5112568" cy="5582770"/>
          </a:xfrm>
          <a:prstGeom prst="rect">
            <a:avLst/>
          </a:prstGeom>
        </p:spPr>
      </p:pic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06574" y="1845618"/>
            <a:ext cx="5544616" cy="4176464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406573" y="5998824"/>
            <a:ext cx="19442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latin typeface="+mn-lt"/>
                <a:cs typeface="Times New Roman" panose="02020603050405020304" pitchFamily="18" charset="0"/>
              </a:rPr>
              <a:t>© Vladimíra Hlaváčková</a:t>
            </a:r>
            <a:endParaRPr lang="cs-CZ" sz="1200" dirty="0">
              <a:latin typeface="+mn-lt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9839622" y="6564292"/>
            <a:ext cx="1728192" cy="287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latin typeface="+mn-lt"/>
                <a:cs typeface="Times New Roman" panose="02020603050405020304" pitchFamily="18" charset="0"/>
              </a:rPr>
              <a:t>© Vladimíra Hlaváčková</a:t>
            </a:r>
            <a:endParaRPr lang="cs-CZ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1744177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22598" y="1197546"/>
            <a:ext cx="11161240" cy="5472607"/>
          </a:xfrm>
        </p:spPr>
        <p:txBody>
          <a:bodyPr rtlCol="0">
            <a:normAutofit/>
          </a:bodyPr>
          <a:lstStyle/>
          <a:p>
            <a:pPr marL="0" lvl="0" indent="0" fontAlgn="auto">
              <a:spcAft>
                <a:spcPts val="0"/>
              </a:spcAft>
              <a:buNone/>
              <a:defRPr/>
            </a:pPr>
            <a:r>
              <a:rPr lang="cs-CZ" sz="4000" b="1" dirty="0">
                <a:solidFill>
                  <a:srgbClr val="002060"/>
                </a:solidFill>
              </a:rPr>
              <a:t>Při servisu pokrmů je nutno postupovat</a:t>
            </a:r>
          </a:p>
          <a:p>
            <a:pPr lvl="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4000" dirty="0" smtClean="0">
                <a:solidFill>
                  <a:srgbClr val="002060"/>
                </a:solidFill>
              </a:rPr>
              <a:t>profesionálně</a:t>
            </a:r>
            <a:endParaRPr lang="cs-CZ" sz="4000" dirty="0">
              <a:solidFill>
                <a:srgbClr val="002060"/>
              </a:solidFill>
            </a:endParaRPr>
          </a:p>
          <a:p>
            <a:pPr lvl="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4000" dirty="0">
                <a:solidFill>
                  <a:srgbClr val="002060"/>
                </a:solidFill>
              </a:rPr>
              <a:t>používat vhodný </a:t>
            </a:r>
            <a:r>
              <a:rPr lang="cs-CZ" sz="4000" dirty="0" smtClean="0">
                <a:solidFill>
                  <a:srgbClr val="002060"/>
                </a:solidFill>
              </a:rPr>
              <a:t>inventář</a:t>
            </a:r>
          </a:p>
          <a:p>
            <a:pPr lvl="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4000" dirty="0" smtClean="0">
                <a:solidFill>
                  <a:srgbClr val="002060"/>
                </a:solidFill>
              </a:rPr>
              <a:t>dodržovat hygienu osobní, čistotu a hygienu  inventáře i pracovního prostředí </a:t>
            </a:r>
            <a:endParaRPr lang="cs-CZ" sz="4000" dirty="0">
              <a:solidFill>
                <a:srgbClr val="002060"/>
              </a:solidFill>
            </a:endParaRPr>
          </a:p>
          <a:p>
            <a:pPr lvl="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4000" dirty="0">
                <a:solidFill>
                  <a:srgbClr val="002060"/>
                </a:solidFill>
              </a:rPr>
              <a:t>uplatňovat správné postupy a návyky, které vedou k vytvoření příjemného prostředí pro hosta a k dobrému výkonu práce ze strany obsluhy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altLang="cs-CZ" sz="3800" dirty="0">
              <a:solidFill>
                <a:srgbClr val="00206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71470" y="333450"/>
            <a:ext cx="3469154" cy="463015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622" y="765498"/>
            <a:ext cx="10514231" cy="108012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4000" b="1" u="sng" dirty="0">
                <a:ln w="3175" cmpd="sng">
                  <a:noFill/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Zásady servisu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31744" y="1989634"/>
            <a:ext cx="11352094" cy="446449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s-CZ" altLang="cs-CZ" sz="3800" dirty="0">
                <a:solidFill>
                  <a:srgbClr val="002060"/>
                </a:solidFill>
              </a:rPr>
              <a:t> z kuchyně transportujeme pokrmy na platech, vozících,  malé množství v rukách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s-CZ" altLang="cs-CZ" sz="3800" dirty="0">
                <a:solidFill>
                  <a:srgbClr val="002060"/>
                </a:solidFill>
              </a:rPr>
              <a:t> pokrmy rovnáme na plato nejvýše ve 2 vrstvách, takže nepřečnívají přes okraj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s-CZ" altLang="cs-CZ" sz="3800" dirty="0">
                <a:solidFill>
                  <a:srgbClr val="002060"/>
                </a:solidFill>
              </a:rPr>
              <a:t> v rukách nosíme maximálně 4 talíře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s-CZ" altLang="cs-CZ" sz="3800" dirty="0">
                <a:solidFill>
                  <a:srgbClr val="002060"/>
                </a:solidFill>
              </a:rPr>
              <a:t> při servisu nebo </a:t>
            </a:r>
            <a:r>
              <a:rPr lang="cs-CZ" altLang="cs-CZ" sz="3800" dirty="0" err="1">
                <a:solidFill>
                  <a:srgbClr val="002060"/>
                </a:solidFill>
              </a:rPr>
              <a:t>debarasu</a:t>
            </a:r>
            <a:r>
              <a:rPr lang="cs-CZ" altLang="cs-CZ" sz="3800" dirty="0">
                <a:solidFill>
                  <a:srgbClr val="002060"/>
                </a:solidFill>
              </a:rPr>
              <a:t> používáme dvou a </a:t>
            </a:r>
            <a:r>
              <a:rPr lang="cs-CZ" altLang="cs-CZ" sz="3800" dirty="0" err="1">
                <a:solidFill>
                  <a:srgbClr val="002060"/>
                </a:solidFill>
              </a:rPr>
              <a:t>třítalířový</a:t>
            </a:r>
            <a:r>
              <a:rPr lang="cs-CZ" altLang="cs-CZ" sz="3800" dirty="0">
                <a:solidFill>
                  <a:srgbClr val="002060"/>
                </a:solidFill>
              </a:rPr>
              <a:t> způsob uchopení (levá ruka nosí, pravá dává)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71470" y="333450"/>
            <a:ext cx="3469154" cy="46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627399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78582" y="1243265"/>
            <a:ext cx="11462042" cy="528287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s-CZ" altLang="cs-CZ" sz="3800" dirty="0">
                <a:solidFill>
                  <a:srgbClr val="002060"/>
                </a:solidFill>
              </a:rPr>
              <a:t> plata s pokrmy odkládáme na příruční stůl nebo </a:t>
            </a:r>
            <a:r>
              <a:rPr lang="cs-CZ" altLang="cs-CZ" sz="3800" dirty="0" err="1">
                <a:solidFill>
                  <a:srgbClr val="002060"/>
                </a:solidFill>
              </a:rPr>
              <a:t>keridon</a:t>
            </a:r>
            <a:r>
              <a:rPr lang="cs-CZ" altLang="cs-CZ" sz="3800" dirty="0">
                <a:solidFill>
                  <a:srgbClr val="002060"/>
                </a:solidFill>
              </a:rPr>
              <a:t> (servis přímo z plata přípustný pouze při zvýšeném provozu)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s-CZ" altLang="cs-CZ" sz="3800" dirty="0" smtClean="0">
                <a:solidFill>
                  <a:srgbClr val="002060"/>
                </a:solidFill>
              </a:rPr>
              <a:t>při </a:t>
            </a:r>
            <a:r>
              <a:rPr lang="cs-CZ" altLang="cs-CZ" sz="3800" dirty="0">
                <a:solidFill>
                  <a:srgbClr val="002060"/>
                </a:solidFill>
              </a:rPr>
              <a:t>restaurační a kavárenské obsluze podáváme pokrmy zprava, při překládání z mís zleva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s-CZ" altLang="cs-CZ" sz="3800" dirty="0">
                <a:solidFill>
                  <a:srgbClr val="002060"/>
                </a:solidFill>
              </a:rPr>
              <a:t> není-li obsluha zprava technicky možná, obsluhujeme zleva případně z jednoho </a:t>
            </a:r>
            <a:r>
              <a:rPr lang="cs-CZ" altLang="cs-CZ" sz="3800" dirty="0" smtClean="0">
                <a:solidFill>
                  <a:srgbClr val="002060"/>
                </a:solidFill>
              </a:rPr>
              <a:t>místa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s-CZ" altLang="cs-CZ" sz="3800" dirty="0">
                <a:solidFill>
                  <a:srgbClr val="002060"/>
                </a:solidFill>
              </a:rPr>
              <a:t> respektujeme společenská pravidla týkající se pořadí obsluhovaných hostů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cs-CZ" altLang="cs-CZ" sz="3800" dirty="0">
              <a:solidFill>
                <a:srgbClr val="00206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71470" y="333450"/>
            <a:ext cx="3469154" cy="46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638391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78582" y="981523"/>
            <a:ext cx="11462042" cy="587806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s-CZ" altLang="cs-CZ" sz="3800" dirty="0" smtClean="0">
                <a:solidFill>
                  <a:srgbClr val="002060"/>
                </a:solidFill>
              </a:rPr>
              <a:t>hosty </a:t>
            </a:r>
            <a:r>
              <a:rPr lang="cs-CZ" altLang="cs-CZ" sz="3800" dirty="0">
                <a:solidFill>
                  <a:srgbClr val="002060"/>
                </a:solidFill>
              </a:rPr>
              <a:t>při jídle nerušíme, obsluhujeme i sklízíme najednou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s-CZ" altLang="cs-CZ" sz="3800" dirty="0">
                <a:solidFill>
                  <a:srgbClr val="002060"/>
                </a:solidFill>
              </a:rPr>
              <a:t> studené přílohy (kompoty, saláty) můžeme založit předem (saláty nalevo, kompoty se lžičkou napravo)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s-CZ" altLang="cs-CZ" sz="3800" dirty="0">
                <a:solidFill>
                  <a:srgbClr val="002060"/>
                </a:solidFill>
              </a:rPr>
              <a:t> omáčníky se lžičkou vlevo, bez lžičky </a:t>
            </a:r>
            <a:r>
              <a:rPr lang="cs-CZ" altLang="cs-CZ" sz="3800" dirty="0" smtClean="0">
                <a:solidFill>
                  <a:srgbClr val="002060"/>
                </a:solidFill>
              </a:rPr>
              <a:t>vpravo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s-CZ" altLang="cs-CZ" sz="3800" dirty="0">
                <a:solidFill>
                  <a:srgbClr val="002060"/>
                </a:solidFill>
              </a:rPr>
              <a:t> </a:t>
            </a:r>
            <a:r>
              <a:rPr lang="cs-CZ" altLang="cs-CZ" sz="3800" dirty="0" smtClean="0">
                <a:solidFill>
                  <a:srgbClr val="002060"/>
                </a:solidFill>
              </a:rPr>
              <a:t>při práci používáme </a:t>
            </a:r>
            <a:r>
              <a:rPr lang="cs-CZ" altLang="cs-CZ" sz="3800" dirty="0" err="1" smtClean="0">
                <a:solidFill>
                  <a:srgbClr val="002060"/>
                </a:solidFill>
              </a:rPr>
              <a:t>příručník</a:t>
            </a:r>
            <a:r>
              <a:rPr lang="cs-CZ" altLang="cs-CZ" sz="3800" dirty="0" smtClean="0">
                <a:solidFill>
                  <a:srgbClr val="002060"/>
                </a:solidFill>
              </a:rPr>
              <a:t> (bílý plátěný ubrousek)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sz="3800" dirty="0">
                <a:solidFill>
                  <a:srgbClr val="002060"/>
                </a:solidFill>
              </a:rPr>
              <a:t> </a:t>
            </a:r>
            <a:r>
              <a:rPr lang="cs-CZ" altLang="cs-CZ" sz="3800" dirty="0" smtClean="0">
                <a:solidFill>
                  <a:srgbClr val="002060"/>
                </a:solidFill>
              </a:rPr>
              <a:t>    - ochrana rukou při servisu pokrmů na horkých talířích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sz="3800" dirty="0">
                <a:solidFill>
                  <a:srgbClr val="002060"/>
                </a:solidFill>
              </a:rPr>
              <a:t> </a:t>
            </a:r>
            <a:r>
              <a:rPr lang="cs-CZ" altLang="cs-CZ" sz="3800" dirty="0" smtClean="0">
                <a:solidFill>
                  <a:srgbClr val="002060"/>
                </a:solidFill>
              </a:rPr>
              <a:t>    - při servisu pokrmů a nápojů má hygienickou funkci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sz="3800" dirty="0">
                <a:solidFill>
                  <a:srgbClr val="002060"/>
                </a:solidFill>
              </a:rPr>
              <a:t> </a:t>
            </a:r>
            <a:r>
              <a:rPr lang="cs-CZ" altLang="cs-CZ" sz="3800" dirty="0" smtClean="0">
                <a:solidFill>
                  <a:srgbClr val="002060"/>
                </a:solidFill>
              </a:rPr>
              <a:t>    - při úklidu stolu (smetení drobečků ze stolu)</a:t>
            </a:r>
            <a:endParaRPr lang="cs-CZ" altLang="cs-CZ" sz="3800" dirty="0">
              <a:solidFill>
                <a:srgbClr val="00206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71470" y="333450"/>
            <a:ext cx="3469154" cy="46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424268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622" y="621482"/>
            <a:ext cx="10514231" cy="115212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4000" b="1" u="sng" dirty="0">
                <a:ln w="3175" cmpd="sng">
                  <a:noFill/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Základní pravidla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78582" y="2061642"/>
            <a:ext cx="11462042" cy="4464496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s-CZ" altLang="cs-CZ" sz="3800" dirty="0">
                <a:solidFill>
                  <a:srgbClr val="002060"/>
                </a:solidFill>
              </a:rPr>
              <a:t>  talíř před hosta klademe tak, aby byl znak čitelný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s-CZ" altLang="cs-CZ" sz="3800" dirty="0">
                <a:solidFill>
                  <a:srgbClr val="002060"/>
                </a:solidFill>
              </a:rPr>
              <a:t>  pokrmy, které si bude host překládat zakládáme co nejblíže k talíři, přílohy na levou stranu, mísy s masem nad talíř nebo mírně vlevo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s-CZ" altLang="cs-CZ" sz="3800" dirty="0">
                <a:solidFill>
                  <a:srgbClr val="002060"/>
                </a:solidFill>
              </a:rPr>
              <a:t>  k přílohám na překládání založíme lžíci, k pokrmům klips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s-CZ" altLang="cs-CZ" sz="3800" dirty="0">
                <a:solidFill>
                  <a:srgbClr val="002060"/>
                </a:solidFill>
              </a:rPr>
              <a:t>  dbáme, aby dochucovací prostředky byly v bezvadném stavu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71470" y="333450"/>
            <a:ext cx="3469154" cy="46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677887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Zakládání a uspořádání inventáře na tabuli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NARAL LAYOUTS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Vlastní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bg2">
                <a:lumMod val="7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IMPLICITY - Bright Blue">
    <a:dk1>
      <a:srgbClr val="0A091B"/>
    </a:dk1>
    <a:lt1>
      <a:srgbClr val="F2F2F5"/>
    </a:lt1>
    <a:dk2>
      <a:srgbClr val="858591"/>
    </a:dk2>
    <a:lt2>
      <a:srgbClr val="FFFFFF"/>
    </a:lt2>
    <a:accent1>
      <a:srgbClr val="00B0F0"/>
    </a:accent1>
    <a:accent2>
      <a:srgbClr val="C0C0C8"/>
    </a:accent2>
    <a:accent3>
      <a:srgbClr val="00B0F0"/>
    </a:accent3>
    <a:accent4>
      <a:srgbClr val="00B0F0"/>
    </a:accent4>
    <a:accent5>
      <a:srgbClr val="00B0F0"/>
    </a:accent5>
    <a:accent6>
      <a:srgbClr val="00B0F0"/>
    </a:accent6>
    <a:hlink>
      <a:srgbClr val="0084B4"/>
    </a:hlink>
    <a:folHlink>
      <a:srgbClr val="5CD3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Zakládání a uspořádání inventáře na tabuli</Template>
  <TotalTime>894</TotalTime>
  <Words>427</Words>
  <Application>Microsoft Office PowerPoint</Application>
  <PresentationFormat>Vlastní</PresentationFormat>
  <Paragraphs>42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Roboto Condensed</vt:lpstr>
      <vt:lpstr>Times New Roman</vt:lpstr>
      <vt:lpstr>Wingdings</vt:lpstr>
      <vt:lpstr>Zakládání a uspořádání inventáře na tabuli</vt:lpstr>
      <vt:lpstr>GENARAL LAYOUTS</vt:lpstr>
      <vt:lpstr>Prezentace aplikace PowerPoint</vt:lpstr>
      <vt:lpstr>SERVIS POKRMŮ JEDNODUCHOU OBSLUHOU </vt:lpstr>
      <vt:lpstr>Prostření stolu na sv. Valentýna</vt:lpstr>
      <vt:lpstr>Prostření stolu</vt:lpstr>
      <vt:lpstr>Prezentace aplikace PowerPoint</vt:lpstr>
      <vt:lpstr>Zásady servisu</vt:lpstr>
      <vt:lpstr>Prezentace aplikace PowerPoint</vt:lpstr>
      <vt:lpstr>Prezentace aplikace PowerPoint</vt:lpstr>
      <vt:lpstr>Základní pravidla</vt:lpstr>
      <vt:lpstr>Prezentace aplikace PowerPoint</vt:lpstr>
      <vt:lpstr>Zdroje: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Zakládání a uspořádání inventáře</dc:title>
  <dc:creator>Vladimira</dc:creator>
  <cp:lastModifiedBy>Eva Kejkulová</cp:lastModifiedBy>
  <cp:revision>94</cp:revision>
  <dcterms:created xsi:type="dcterms:W3CDTF">2018-06-18T18:01:29Z</dcterms:created>
  <dcterms:modified xsi:type="dcterms:W3CDTF">2020-04-03T06:47:25Z</dcterms:modified>
</cp:coreProperties>
</file>