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63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03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652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566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33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007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76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4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363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17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49669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6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32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44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03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7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7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3A93-7EB8-4921-809F-8E4EC2865E3F}" type="datetimeFigureOut">
              <a:rPr lang="cs-CZ" smtClean="0"/>
              <a:t>08.04.2020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F17D25-5A88-4517-ACA5-E7375247D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01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00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40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DPH v deníku příjmů a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 smtClean="0"/>
              <a:t>Do deníku příjmů a výdajů se DPH zapisuje až v okamžiku proběhnutí platby. Z hlediska evidence DPH je zpravidla rozhodující datum uskutečnění zdanitelného plnění.</a:t>
            </a:r>
          </a:p>
          <a:p>
            <a:pPr marL="0" indent="0" algn="just">
              <a:buNone/>
            </a:pPr>
            <a:r>
              <a:rPr lang="cs-CZ" sz="2000" dirty="0" smtClean="0"/>
              <a:t>Hodnota DPH je v deníku </a:t>
            </a:r>
            <a:r>
              <a:rPr lang="cs-CZ" sz="2000" dirty="0"/>
              <a:t>e</a:t>
            </a:r>
            <a:r>
              <a:rPr lang="cs-CZ" sz="2000" dirty="0" smtClean="0"/>
              <a:t>vidována jako </a:t>
            </a:r>
            <a:r>
              <a:rPr lang="cs-CZ" sz="2000" dirty="0" smtClean="0">
                <a:solidFill>
                  <a:srgbClr val="FF0000"/>
                </a:solidFill>
              </a:rPr>
              <a:t>nedaňový </a:t>
            </a:r>
            <a:r>
              <a:rPr lang="cs-CZ" sz="2000" dirty="0" smtClean="0"/>
              <a:t>příjem či výdej.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71536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Záznamní evidence DPH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929913"/>
              </p:ext>
            </p:extLst>
          </p:nvPr>
        </p:nvGraphicFramePr>
        <p:xfrm>
          <a:off x="580021" y="1930400"/>
          <a:ext cx="5881370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7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Zdanitelná plnění z nákupu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 daně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DPH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 daně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DPH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455313" y="-11041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Záznamní evidence DPH - Zdanitelná plnění z nákupu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342678"/>
              </p:ext>
            </p:extLst>
          </p:nvPr>
        </p:nvGraphicFramePr>
        <p:xfrm>
          <a:off x="580021" y="4507706"/>
          <a:ext cx="5881370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76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Zdanitelná plnění z prodeje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15%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21%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 daně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DPH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 daně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DPH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95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061200" y="5282968"/>
            <a:ext cx="4216400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46"/>
            <a:r>
              <a:rPr lang="cs-CZ" sz="1333" b="1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r>
              <a:rPr lang="cs-CZ" sz="1333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33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rgbClr val="858591"/>
                </a:solidFill>
                <a:latin typeface="Arial"/>
              </a:rPr>
              <a:t>modernizace </a:t>
            </a:r>
            <a:r>
              <a:rPr lang="cs-CZ" sz="1333" dirty="0">
                <a:solidFill>
                  <a:srgbClr val="858591"/>
                </a:solidFill>
                <a:latin typeface="Arial"/>
              </a:rPr>
              <a:t>odborného vzdělávání </a:t>
            </a:r>
            <a:endParaRPr lang="cs-CZ" sz="1333" dirty="0">
              <a:solidFill>
                <a:srgbClr val="858591"/>
              </a:solidFill>
              <a:latin typeface="Arial"/>
              <a:cs typeface="Arial" panose="020B0604020202020204" pitchFamily="34" charset="0"/>
            </a:endParaRPr>
          </a:p>
          <a:p>
            <a:pPr defTabSz="914446"/>
            <a:r>
              <a:rPr lang="cs-CZ" sz="1333" b="1" dirty="0">
                <a:solidFill>
                  <a:srgbClr val="858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  <a:endParaRPr lang="cs-CZ" sz="1333" b="1" dirty="0">
              <a:solidFill>
                <a:srgbClr val="858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28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pPr defTabSz="914446"/>
              <a:endParaRPr lang="cs-CZ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46"/>
            <a:r>
              <a:rPr lang="cs-CZ" sz="1600" dirty="0">
                <a:solidFill>
                  <a:srgbClr val="0A091B"/>
                </a:solidFill>
                <a:latin typeface="Arial"/>
              </a:rPr>
              <a:t>Projekt Modernizace odborného vzdělávání (MOV) rozvíjí kvalitu odborného vzdělávání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600" dirty="0">
                <a:solidFill>
                  <a:srgbClr val="0A091B"/>
                </a:solidFill>
                <a:latin typeface="Arial"/>
              </a:rPr>
            </a:br>
            <a:r>
              <a:rPr lang="cs-CZ" sz="16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podporuje uplatnitelnost absolventů na trhu práce. Je financován z Evropských strukturálních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600" dirty="0">
                <a:solidFill>
                  <a:srgbClr val="0A091B"/>
                </a:solidFill>
                <a:latin typeface="Arial"/>
              </a:rPr>
            </a:br>
            <a:r>
              <a:rPr lang="cs-CZ" sz="16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investičních fondů a jeho realizaci zajišťuje Národní pedagogický institut České </a:t>
            </a:r>
            <a:r>
              <a:rPr lang="cs-CZ" sz="1600" dirty="0">
                <a:solidFill>
                  <a:srgbClr val="0A091B"/>
                </a:solidFill>
                <a:latin typeface="Arial"/>
              </a:rPr>
              <a:t>republiky.</a:t>
            </a:r>
            <a:endParaRPr lang="en-US" sz="1867" dirty="0">
              <a:solidFill>
                <a:srgbClr val="85859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35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4650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Daňová evidence plátce DPH</a:t>
            </a:r>
            <a:br>
              <a:rPr lang="cs-CZ" sz="4000" b="1" dirty="0" smtClean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endParaRPr lang="cs-CZ" sz="40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98377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Daňová evidence </a:t>
            </a:r>
            <a:r>
              <a:rPr lang="cs-CZ" sz="2000" dirty="0" smtClean="0"/>
              <a:t>– jeden ze způsobů evidence podnikatelské činnosti.</a:t>
            </a:r>
          </a:p>
          <a:p>
            <a:pPr marL="0" indent="0" algn="just">
              <a:buNone/>
            </a:pPr>
            <a:r>
              <a:rPr lang="cs-CZ" sz="2000" dirty="0" smtClean="0"/>
              <a:t>Daňovou evidenci vede fyzická osoba, jež dosahuje příjmů z podnikání a jiné samostatné výdělečné činnosti, nemá povinnost vést účetnictví a nebo se nerozhodla dobrovolně vést účetnictví.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Úkolem daňové evidence je poskytnout informace o:</a:t>
            </a:r>
          </a:p>
          <a:p>
            <a:pPr marL="457200" indent="-457200" algn="just">
              <a:buAutoNum type="alphaLcParenR"/>
            </a:pPr>
            <a:r>
              <a:rPr lang="cs-CZ" sz="2000" dirty="0" smtClean="0"/>
              <a:t>příjmech a výdajích v členění pro stanovení základu daně</a:t>
            </a:r>
          </a:p>
          <a:p>
            <a:pPr marL="457200" indent="-457200" algn="just">
              <a:buAutoNum type="alphaLcParenR"/>
            </a:pPr>
            <a:r>
              <a:rPr lang="cs-CZ" sz="2000" dirty="0" smtClean="0"/>
              <a:t>majetku a závazcích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Cílem daňové evidence je:</a:t>
            </a:r>
          </a:p>
          <a:p>
            <a:pPr marL="0" indent="0" algn="just">
              <a:buNone/>
            </a:pPr>
            <a:r>
              <a:rPr lang="cs-CZ" sz="2000" dirty="0" smtClean="0"/>
              <a:t>Zajistit správné podklady pro výpočet základu daně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186631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příjmů a výdajů dle ZDP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daňové evidenci rozlišujeme příjmy: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ahrnované </a:t>
            </a:r>
            <a:r>
              <a:rPr lang="cs-CZ" dirty="0" smtClean="0"/>
              <a:t>do základu daně (např. příjem z prodeje zboží, výrobků a služeb)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ezahrnované</a:t>
            </a:r>
            <a:r>
              <a:rPr lang="cs-CZ" dirty="0" smtClean="0"/>
              <a:t> do základu daně (např. osobní vklad podnikatele,…)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daňové evidenci rozlišujeme výdaje: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aňově odčitatelné </a:t>
            </a:r>
            <a:r>
              <a:rPr lang="cs-CZ" dirty="0" smtClean="0"/>
              <a:t>– výdaje na dosažení, zajištění a udržení zdanitelných příjmů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aňově neodčitatelné </a:t>
            </a:r>
            <a:r>
              <a:rPr lang="cs-CZ" dirty="0" smtClean="0"/>
              <a:t>– např. výdaje na osobní potřebu podnikatele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71536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hospodaření (hospodářský výsledek) v daňové evidenci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61135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 smtClean="0"/>
              <a:t>HV se zjišťuje jako rozdíl mezi </a:t>
            </a:r>
          </a:p>
          <a:p>
            <a:pPr marL="0" indent="0" algn="ctr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PŘÍJMY zahrnovanými do základu daně</a:t>
            </a:r>
            <a:r>
              <a:rPr lang="cs-CZ" sz="2000" dirty="0" smtClean="0"/>
              <a:t> a </a:t>
            </a:r>
            <a:r>
              <a:rPr lang="cs-CZ" sz="2000" dirty="0" smtClean="0">
                <a:solidFill>
                  <a:srgbClr val="FF0000"/>
                </a:solidFill>
              </a:rPr>
              <a:t>daňově uznatelnými VÝDAJI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113648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/>
          <a:lstStyle/>
          <a:p>
            <a:r>
              <a:rPr lang="cs-CZ" dirty="0" smtClean="0"/>
              <a:t>Deník příjmů a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Deník příjmů a výdajů </a:t>
            </a:r>
            <a:r>
              <a:rPr lang="cs-CZ" dirty="0" smtClean="0"/>
              <a:t>(peněžní deník) – nejdůležitější kniha daňové evidence, v níž se evidují hospodářské operace, vyjadřující příjem nebo výdej peněžních prostředků.</a:t>
            </a:r>
          </a:p>
          <a:p>
            <a:pPr mar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Průběžné položky </a:t>
            </a:r>
            <a:r>
              <a:rPr lang="cs-CZ" dirty="0" smtClean="0"/>
              <a:t>– slouží k zachycení převodu peněžních prostředků podnikatele z pokladny na bankovní účet a naopak, případně účty k pohybu peněz mezi více běžnými účty podnikatele.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512593"/>
            <a:ext cx="8409517" cy="30453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526" y="92999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evidence plátce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 smtClean="0"/>
              <a:t>Daň – povinná, zákonem stanovené částka odváděná do státního rozpočtu.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DPH </a:t>
            </a:r>
            <a:r>
              <a:rPr lang="cs-CZ" sz="2000" dirty="0" smtClean="0"/>
              <a:t>- </a:t>
            </a:r>
            <a:r>
              <a:rPr lang="cs-CZ" sz="2000" b="1" dirty="0"/>
              <a:t>nepřímá daň</a:t>
            </a:r>
            <a:r>
              <a:rPr lang="cs-CZ" sz="2000" dirty="0"/>
              <a:t>, zahrnutá v ceně zboží či </a:t>
            </a:r>
            <a:r>
              <a:rPr lang="cs-CZ" sz="2000" dirty="0" smtClean="0"/>
              <a:t>služeb.</a:t>
            </a:r>
          </a:p>
          <a:p>
            <a:pPr marL="0" indent="0" algn="just">
              <a:buNone/>
            </a:pPr>
            <a:r>
              <a:rPr lang="cs-CZ" sz="2000" dirty="0" smtClean="0"/>
              <a:t>Poplatník daně – osoba daní zatížená</a:t>
            </a:r>
          </a:p>
          <a:p>
            <a:pPr marL="0" indent="0" algn="just">
              <a:buNone/>
            </a:pPr>
            <a:r>
              <a:rPr lang="cs-CZ" sz="2000" dirty="0" smtClean="0"/>
              <a:t>Plátce daně – osoba povinná převzít daň od poplatníka a následně ji odvést správci daně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Plátce DPH </a:t>
            </a:r>
            <a:r>
              <a:rPr lang="cs-CZ" sz="2000" dirty="0" smtClean="0">
                <a:solidFill>
                  <a:schemeClr val="tx1"/>
                </a:solidFill>
              </a:rPr>
              <a:t>– fyzická nebo právnická osoba, uskutečňující ekonomickou činnost.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71536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Plátce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 smtClean="0"/>
              <a:t>Plátci DPH se registrují u finančního úřadu. Jejich registrace je buď: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FF0000"/>
                </a:solidFill>
              </a:rPr>
              <a:t>povinná</a:t>
            </a:r>
            <a:r>
              <a:rPr lang="cs-CZ" sz="2000" dirty="0" smtClean="0"/>
              <a:t> – zejména při překročení obratu, tj. pokud obrat za posledních 12 bezprostředně předcházejících po sobě jdoucích kalendářních měsíců přesáhne částku 1 mil. Kč.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</a:rPr>
              <a:t>d</a:t>
            </a:r>
            <a:r>
              <a:rPr lang="cs-CZ" sz="2000" dirty="0" smtClean="0">
                <a:solidFill>
                  <a:srgbClr val="FF0000"/>
                </a:solidFill>
              </a:rPr>
              <a:t>obrovolná</a:t>
            </a:r>
            <a:r>
              <a:rPr lang="cs-CZ" sz="2000" dirty="0" smtClean="0"/>
              <a:t> – na základě vlastní žádosti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71536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r>
              <a:rPr lang="cs-CZ" dirty="0" smtClean="0"/>
              <a:t>Způsob výpočtu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780383"/>
            <a:ext cx="8596668" cy="791617"/>
          </a:xfrm>
        </p:spPr>
        <p:txBody>
          <a:bodyPr/>
          <a:lstStyle/>
          <a:p>
            <a:pPr marL="0" indent="0" algn="just">
              <a:buNone/>
            </a:pPr>
            <a:r>
              <a:rPr lang="cs-CZ" sz="3200" b="1" dirty="0" smtClean="0"/>
              <a:t>částka </a:t>
            </a:r>
            <a:r>
              <a:rPr lang="cs-CZ" sz="3200" b="1" dirty="0"/>
              <a:t>bez DPH x % sazba </a:t>
            </a:r>
            <a:r>
              <a:rPr lang="cs-CZ" sz="3200" b="1" dirty="0" smtClean="0"/>
              <a:t>(10%, 15</a:t>
            </a:r>
            <a:r>
              <a:rPr lang="cs-CZ" sz="3200" b="1" dirty="0"/>
              <a:t>%, 21</a:t>
            </a:r>
            <a:r>
              <a:rPr lang="cs-CZ" sz="3200" b="1" dirty="0" smtClean="0"/>
              <a:t>%)</a:t>
            </a:r>
            <a:endParaRPr lang="cs-CZ" sz="3200" b="1" dirty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5526" y="90388"/>
            <a:ext cx="3596952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414</Words>
  <Application>Microsoft Office PowerPoint</Application>
  <PresentationFormat>Širokoúhlá obrazovka</PresentationFormat>
  <Paragraphs>132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Roboto Condensed</vt:lpstr>
      <vt:lpstr>Times New Roman</vt:lpstr>
      <vt:lpstr>Trebuchet MS</vt:lpstr>
      <vt:lpstr>Wingdings</vt:lpstr>
      <vt:lpstr>Wingdings 3</vt:lpstr>
      <vt:lpstr>Faseta</vt:lpstr>
      <vt:lpstr>GENARAL LAYOUTS</vt:lpstr>
      <vt:lpstr>Prezentace aplikace PowerPoint</vt:lpstr>
      <vt:lpstr>   Daňová evidence plátce DPH   </vt:lpstr>
      <vt:lpstr>Základní charakteristika</vt:lpstr>
      <vt:lpstr>Evidence příjmů a výdajů dle ZDP</vt:lpstr>
      <vt:lpstr>Výsledek hospodaření (hospodářský výsledek) v daňové evidenci</vt:lpstr>
      <vt:lpstr>Deník příjmů a výdajů</vt:lpstr>
      <vt:lpstr>Daňová evidence plátce DPH</vt:lpstr>
      <vt:lpstr>Plátce DPH</vt:lpstr>
      <vt:lpstr>Způsob výpočtu DPH</vt:lpstr>
      <vt:lpstr>Evidence DPH v deníku příjmů a výdajů</vt:lpstr>
      <vt:lpstr>Záznamní evidence DPH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 Prausová</dc:creator>
  <cp:lastModifiedBy>Eva Kejkulová</cp:lastModifiedBy>
  <cp:revision>43</cp:revision>
  <dcterms:created xsi:type="dcterms:W3CDTF">2018-05-29T15:03:04Z</dcterms:created>
  <dcterms:modified xsi:type="dcterms:W3CDTF">2020-04-08T07:27:13Z</dcterms:modified>
</cp:coreProperties>
</file>