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1" r:id="rId2"/>
  </p:sldMasterIdLst>
  <p:sldIdLst>
    <p:sldId id="324" r:id="rId3"/>
    <p:sldId id="256" r:id="rId4"/>
    <p:sldId id="25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4" r:id="rId13"/>
    <p:sldId id="651" r:id="rId14"/>
    <p:sldId id="65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93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02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52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59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66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267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631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22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63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279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101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8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762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86485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37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09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9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9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2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24A0-62EF-4B5D-9F8B-0EC661EFB1F0}" type="datetimeFigureOut">
              <a:rPr lang="cs-CZ" smtClean="0"/>
              <a:t>13.04.20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A76A-4CFB-4DEA-91B5-2758FBC13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905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25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970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Základní zabezpečení aktivních prvků a přístup přes protokol SSH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4971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ZABEZPEČENÍ AKTIVNÍCH PRVKŮ NEZAPOMEŇTE NA:</a:t>
            </a:r>
          </a:p>
          <a:p>
            <a:r>
              <a:rPr lang="cs-CZ" dirty="0">
                <a:solidFill>
                  <a:schemeClr val="bg1"/>
                </a:solidFill>
              </a:rPr>
              <a:t>KONFIGURACE HESEL NA MOŽNÉ VSTUPY (CONSOLE, VTY, AUX APOD.)</a:t>
            </a:r>
          </a:p>
          <a:p>
            <a:r>
              <a:rPr lang="cs-CZ" dirty="0">
                <a:solidFill>
                  <a:schemeClr val="bg1"/>
                </a:solidFill>
              </a:rPr>
              <a:t>ZAŠIFROVÁNÍ HESEL (SECRET, PASSWORD ENCRYPTION APOD.)</a:t>
            </a:r>
          </a:p>
          <a:p>
            <a:r>
              <a:rPr lang="cs-CZ" dirty="0">
                <a:solidFill>
                  <a:schemeClr val="bg1"/>
                </a:solidFill>
              </a:rPr>
              <a:t>MANAGEMENT IP ADRESY</a:t>
            </a:r>
          </a:p>
          <a:p>
            <a:r>
              <a:rPr lang="cs-CZ" dirty="0">
                <a:solidFill>
                  <a:schemeClr val="bg1"/>
                </a:solidFill>
              </a:rPr>
              <a:t>SSH PŘÍSTUP (UŽIVATEL, HESLO, PŘÍSTUP NA VTY, RSA, …)</a:t>
            </a:r>
          </a:p>
          <a:p>
            <a:r>
              <a:rPr lang="cs-CZ" dirty="0">
                <a:solidFill>
                  <a:schemeClr val="bg1"/>
                </a:solidFill>
              </a:rPr>
              <a:t>KONTROLA PŘÍSTUPU Z PC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66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Návrh implementace bezpečnosti datové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bg1"/>
                </a:solidFill>
              </a:rPr>
              <a:t>DOTAZY, NÁVRHY, MOŽNÉ POSTUPY?</a:t>
            </a:r>
          </a:p>
        </p:txBody>
      </p:sp>
    </p:spTree>
    <p:extLst>
      <p:ext uri="{BB962C8B-B14F-4D97-AF65-F5344CB8AC3E}">
        <p14:creationId xmlns:p14="http://schemas.microsoft.com/office/powerpoint/2010/main" val="652943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03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63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Návrh implementace bezpečnosti datové sítě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Pracovn</a:t>
            </a:r>
            <a:r>
              <a:rPr lang="cs-CZ" dirty="0"/>
              <a:t>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9819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Zadání komplexní úlohy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>
                <a:solidFill>
                  <a:schemeClr val="bg1"/>
                </a:solidFill>
              </a:rPr>
              <a:t>Výběr vhodných síťových prvků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Zapojení jednotlivých prvků vhodnými přenosovými médii</a:t>
            </a:r>
          </a:p>
          <a:p>
            <a:r>
              <a:rPr lang="cs-CZ" dirty="0">
                <a:solidFill>
                  <a:schemeClr val="bg1"/>
                </a:solidFill>
              </a:rPr>
              <a:t>Základní konfigurace koncových zařízení a mezilehlých prvků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cs-CZ" dirty="0">
                <a:solidFill>
                  <a:schemeClr val="bg1"/>
                </a:solidFill>
              </a:rPr>
              <a:t>Rozdělení sítě do podsítí – IP adresace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Základní konfigurace směrovačů a přepínačů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Konfigurace virtuálních sítí</a:t>
            </a:r>
          </a:p>
          <a:p>
            <a:r>
              <a:rPr lang="cs-CZ" dirty="0">
                <a:solidFill>
                  <a:schemeClr val="bg1"/>
                </a:solidFill>
              </a:rPr>
              <a:t>Základní zabezpečení aktivních prvků a přístup přes protokol SSH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99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VÝBĚR VHODNÝCH SÍŤOVÝCH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>
                <a:solidFill>
                  <a:schemeClr val="bg1"/>
                </a:solidFill>
              </a:rPr>
              <a:t>VÝBĚR VHODNÉHO PŘEPÍNAČE (SWITCH) A SMĚROVAČE (ROUTER) DLE NÁSLEDUJÍCÍCH KRITÉRIÍ:</a:t>
            </a:r>
          </a:p>
          <a:p>
            <a:r>
              <a:rPr lang="cs-CZ" dirty="0">
                <a:solidFill>
                  <a:schemeClr val="bg1"/>
                </a:solidFill>
              </a:rPr>
              <a:t>TYPY SÍŤOVÝCH ROZHRANÍ PRO PROPOJENÍ MEZI SEBOU</a:t>
            </a:r>
          </a:p>
          <a:p>
            <a:r>
              <a:rPr lang="cs-CZ" dirty="0">
                <a:solidFill>
                  <a:schemeClr val="bg1"/>
                </a:solidFill>
              </a:rPr>
              <a:t>RYCHLOST SÍŤOVÝCH ROZHRANÍ</a:t>
            </a:r>
          </a:p>
          <a:p>
            <a:r>
              <a:rPr lang="cs-CZ" dirty="0">
                <a:solidFill>
                  <a:schemeClr val="bg1"/>
                </a:solidFill>
              </a:rPr>
              <a:t>POČET SÍŤOVÝCH ROZHRANÍ</a:t>
            </a:r>
          </a:p>
          <a:p>
            <a:r>
              <a:rPr lang="cs-CZ" dirty="0">
                <a:solidFill>
                  <a:schemeClr val="bg1"/>
                </a:solidFill>
              </a:rPr>
              <a:t>ATD.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39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ZAPOJENÍ JEDNOTLIVÝCH PRVKŮ VHODNÝMI PŘENOSOVÝMI MÉDII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VÝBĚR VHODNÝCH PŘENOSOVÝCH MÉDIÍ DLE NÁSLEDUJÍCÍCH KRITÉRIÍ:</a:t>
            </a:r>
          </a:p>
          <a:p>
            <a:r>
              <a:rPr lang="cs-CZ" dirty="0">
                <a:solidFill>
                  <a:schemeClr val="bg1"/>
                </a:solidFill>
              </a:rPr>
              <a:t>TYP PŘENOSOVÉHO MÉDIA </a:t>
            </a:r>
            <a:r>
              <a:rPr lang="cs-CZ">
                <a:solidFill>
                  <a:schemeClr val="bg1"/>
                </a:solidFill>
              </a:rPr>
              <a:t>(METALICKÁ, </a:t>
            </a:r>
            <a:r>
              <a:rPr lang="cs-CZ" dirty="0">
                <a:solidFill>
                  <a:schemeClr val="bg1"/>
                </a:solidFill>
              </a:rPr>
              <a:t>OPTIKA</a:t>
            </a:r>
            <a:r>
              <a:rPr lang="cs-CZ">
                <a:solidFill>
                  <a:schemeClr val="bg1"/>
                </a:solidFill>
              </a:rPr>
              <a:t>, BEZDRÁTOVÁ)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RYCHLOST PŘENOSOVÉHO MÉDIA</a:t>
            </a:r>
          </a:p>
          <a:p>
            <a:r>
              <a:rPr lang="cs-CZ" dirty="0">
                <a:solidFill>
                  <a:schemeClr val="bg1"/>
                </a:solidFill>
              </a:rPr>
              <a:t>SPECIFIKACE KABELÁŽE (PŘÍMÝ, KŘÍŽENÝ APOD.)</a:t>
            </a:r>
          </a:p>
          <a:p>
            <a:r>
              <a:rPr lang="cs-CZ" dirty="0">
                <a:solidFill>
                  <a:schemeClr val="bg1"/>
                </a:solidFill>
              </a:rPr>
              <a:t>ATD.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69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Základní konfigurace koncových zařízení a mezilehlých prvků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KONFIGURACI NEZAPOMENOUT NA NÁSLEDUJÍCÍ OBLASTI:</a:t>
            </a:r>
          </a:p>
          <a:p>
            <a:r>
              <a:rPr lang="cs-CZ" dirty="0">
                <a:solidFill>
                  <a:schemeClr val="bg1"/>
                </a:solidFill>
              </a:rPr>
              <a:t>SPRÁVNÁ VOLBA KONCOVÝCH ZAŘÍZENÍ (PC, NOTEBOOK APOD.)</a:t>
            </a:r>
          </a:p>
          <a:p>
            <a:r>
              <a:rPr lang="cs-CZ" dirty="0">
                <a:solidFill>
                  <a:schemeClr val="bg1"/>
                </a:solidFill>
              </a:rPr>
              <a:t>POJMENOVÁNÍ MEZILEHLÝCH PRVKŮ</a:t>
            </a:r>
          </a:p>
          <a:p>
            <a:r>
              <a:rPr lang="cs-CZ" dirty="0">
                <a:solidFill>
                  <a:schemeClr val="bg1"/>
                </a:solidFill>
              </a:rPr>
              <a:t>PŘÍPRAVA ROZHRANÍ (ZAPOJENÍ KABELÁŽE, SPUŠTĚNÍ APOD.)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8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Rozdělení sítě do podsítí – </a:t>
            </a:r>
            <a:r>
              <a:rPr lang="cs-CZ" dirty="0" err="1">
                <a:solidFill>
                  <a:schemeClr val="bg1"/>
                </a:solidFill>
              </a:rPr>
              <a:t>ip</a:t>
            </a:r>
            <a:r>
              <a:rPr lang="cs-CZ" dirty="0">
                <a:solidFill>
                  <a:schemeClr val="bg1"/>
                </a:solidFill>
              </a:rPr>
              <a:t> adresace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>
                <a:solidFill>
                  <a:schemeClr val="bg1"/>
                </a:solidFill>
              </a:rPr>
              <a:t>PŘI ROZDĚLENÍ SÍTĚ DO PODSÍTÍ DÁT POZOR NA NÁSLEDUJÍCÍ CHYBY:</a:t>
            </a:r>
          </a:p>
          <a:p>
            <a:r>
              <a:rPr lang="cs-CZ" dirty="0">
                <a:solidFill>
                  <a:schemeClr val="bg1"/>
                </a:solidFill>
              </a:rPr>
              <a:t>VOLBA ROZSAHU PODSÍTĚ (DOSTATEČNÝ ADRESNÍ PROSTOR)</a:t>
            </a:r>
          </a:p>
          <a:p>
            <a:r>
              <a:rPr lang="cs-CZ" dirty="0">
                <a:solidFill>
                  <a:schemeClr val="bg1"/>
                </a:solidFill>
              </a:rPr>
              <a:t>VHODNÁ VOLBA VÝCHOZÍ BRÁNY</a:t>
            </a:r>
          </a:p>
          <a:p>
            <a:r>
              <a:rPr lang="cs-CZ" dirty="0">
                <a:solidFill>
                  <a:schemeClr val="bg1"/>
                </a:solidFill>
              </a:rPr>
              <a:t>SPRÁVNOST ROZDĚLENÍ SÍTĚ (ADRESNÍ PROSTOR, MASKA PODSÍTĚ, VÝCHOZÍ BRÁNA, UNIKÁTNOST IP ADRES APOD.)</a:t>
            </a:r>
          </a:p>
          <a:p>
            <a:r>
              <a:rPr lang="cs-CZ" dirty="0">
                <a:solidFill>
                  <a:schemeClr val="bg1"/>
                </a:solidFill>
              </a:rPr>
              <a:t>NEPLÝTVAT ADRESNÍM PROSTOREM</a:t>
            </a:r>
          </a:p>
        </p:txBody>
      </p:sp>
    </p:spTree>
    <p:extLst>
      <p:ext uri="{BB962C8B-B14F-4D97-AF65-F5344CB8AC3E}">
        <p14:creationId xmlns:p14="http://schemas.microsoft.com/office/powerpoint/2010/main" val="274012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solidFill>
                  <a:schemeClr val="bg1"/>
                </a:solidFill>
              </a:rPr>
              <a:t>Základní konfigurace směrovačů a přepínačů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KONFIGURACI PRVKŮ DBEJTE NA: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VOLBA SÍŤOVÝCH ROZHRANÍ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PŘIDĚLĚNÍ IP ADRES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ČASOVÁNÍ, RYCHLOST ROZHRANÍ (SERIOVÉ LINKY APOD.)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POVOLENÍ SÍŤOVÝCH ROZHRANÍ (NO SHUTDOWN APOD.)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22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>
                <a:solidFill>
                  <a:schemeClr val="bg1"/>
                </a:solidFill>
              </a:rPr>
              <a:t>Konfigurace virtuálních sítí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4971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PŘI KONFIGURACI VLAN NEZAPOMEŇTE NA:</a:t>
            </a:r>
          </a:p>
          <a:p>
            <a:r>
              <a:rPr lang="cs-CZ" dirty="0">
                <a:solidFill>
                  <a:schemeClr val="bg1"/>
                </a:solidFill>
              </a:rPr>
              <a:t>VLASTNOSTI VLAN (POČET, POJMENOVÁNÍ, APOD.)</a:t>
            </a:r>
          </a:p>
          <a:p>
            <a:r>
              <a:rPr lang="cs-CZ" dirty="0">
                <a:solidFill>
                  <a:schemeClr val="bg1"/>
                </a:solidFill>
              </a:rPr>
              <a:t>PŘIŘAZENÍ ROZHRANÍ DO VLAN</a:t>
            </a:r>
          </a:p>
          <a:p>
            <a:r>
              <a:rPr lang="cs-CZ" dirty="0">
                <a:solidFill>
                  <a:schemeClr val="bg1"/>
                </a:solidFill>
              </a:rPr>
              <a:t>SPRÁVNÁ VOLBA TYPŮ PORTŮ (ACCESS, TRUNK)</a:t>
            </a:r>
          </a:p>
          <a:p>
            <a:r>
              <a:rPr lang="cs-CZ" dirty="0">
                <a:solidFill>
                  <a:schemeClr val="bg1"/>
                </a:solidFill>
              </a:rPr>
              <a:t>POVOLENÍ VLAN MEZI PŘEPÍNAČI</a:t>
            </a:r>
          </a:p>
          <a:p>
            <a:r>
              <a:rPr lang="cs-CZ" dirty="0">
                <a:solidFill>
                  <a:schemeClr val="bg1"/>
                </a:solidFill>
              </a:rPr>
              <a:t>KONFIGURACE SMĚROVÁNÍ MEZI VLANY (ROUTER ON A STICK, LEGACY,…)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536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2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3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118</TotalTime>
  <Words>415</Words>
  <Application>Microsoft Macintosh PowerPoint</Application>
  <PresentationFormat>Širokoúhlá obrazovka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Tw Cen MT</vt:lpstr>
      <vt:lpstr>Obvod</vt:lpstr>
      <vt:lpstr>GENARAL LAYOUTS</vt:lpstr>
      <vt:lpstr>Prezentace aplikace PowerPoint</vt:lpstr>
      <vt:lpstr>Návrh implementace bezpečnosti datové sítě</vt:lpstr>
      <vt:lpstr>Zadání komplexní úlohy</vt:lpstr>
      <vt:lpstr>VÝBĚR VHODNÝCH SÍŤOVÝCH PRVKŮ</vt:lpstr>
      <vt:lpstr>ZAPOJENÍ JEDNOTLIVÝCH PRVKŮ VHODNÝMI PŘENOSOVÝMI MÉDII</vt:lpstr>
      <vt:lpstr>Základní konfigurace koncových zařízení a mezilehlých prvků</vt:lpstr>
      <vt:lpstr>Rozdělení sítě do podsítí – ip adresace</vt:lpstr>
      <vt:lpstr>Základní konfigurace směrovačů a přepínačů</vt:lpstr>
      <vt:lpstr>Konfigurace virtuálních sítí</vt:lpstr>
      <vt:lpstr>Základní zabezpečení aktivních prvků a přístup přes protokol SSH</vt:lpstr>
      <vt:lpstr>Návrh implementace bezpečnosti datové sítě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návrhu směrované sítě</dc:title>
  <dc:creator>Miloslav Penc</dc:creator>
  <cp:lastModifiedBy>Luboš Tonhauser</cp:lastModifiedBy>
  <cp:revision>37</cp:revision>
  <dcterms:created xsi:type="dcterms:W3CDTF">2018-10-28T17:42:20Z</dcterms:created>
  <dcterms:modified xsi:type="dcterms:W3CDTF">2020-04-13T18:28:11Z</dcterms:modified>
</cp:coreProperties>
</file>