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84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83" r:id="rId26"/>
    <p:sldId id="285" r:id="rId27"/>
    <p:sldId id="286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 smtClean="0">
                <a:solidFill>
                  <a:srgbClr val="F8F8F8"/>
                </a:solidFill>
              </a:defRPr>
            </a:lvl1pPr>
          </a:lstStyle>
          <a:p>
            <a:fld id="{28628CDE-4BF4-469B-9615-61BCC01E938A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 smtClean="0">
                <a:solidFill>
                  <a:srgbClr val="F8F8F8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 smtClean="0">
                <a:solidFill>
                  <a:srgbClr val="F8F8F8"/>
                </a:solidFill>
              </a:defRPr>
            </a:lvl1pPr>
          </a:lstStyle>
          <a:p>
            <a:fld id="{2F139748-9D2F-4EA6-ACF9-386558DF650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628CDE-4BF4-469B-9615-61BCC01E938A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139748-9D2F-4EA6-ACF9-386558DF650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00850" y="274638"/>
            <a:ext cx="188595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38"/>
            <a:ext cx="550545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628CDE-4BF4-469B-9615-61BCC01E938A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139748-9D2F-4EA6-ACF9-386558DF650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3418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352425" y="431800"/>
            <a:ext cx="0" cy="685800"/>
          </a:xfrm>
          <a:prstGeom prst="line">
            <a:avLst/>
          </a:prstGeom>
          <a:ln w="63500">
            <a:solidFill>
              <a:srgbClr val="2BC3E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52425" y="6286500"/>
            <a:ext cx="0" cy="39370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71561" y="536173"/>
            <a:ext cx="8253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000" b="1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uk-UA" dirty="0"/>
          </a:p>
        </p:txBody>
      </p:sp>
      <p:sp>
        <p:nvSpPr>
          <p:cNvPr id="10" name="Title 7"/>
          <p:cNvSpPr txBox="1">
            <a:spLocks/>
          </p:cNvSpPr>
          <p:nvPr/>
        </p:nvSpPr>
        <p:spPr>
          <a:xfrm>
            <a:off x="476250" y="6360113"/>
            <a:ext cx="824865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1400" dirty="0" smtClean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MOV</a:t>
            </a:r>
            <a:endParaRPr lang="en-US" sz="1400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52425" y="6286500"/>
            <a:ext cx="0" cy="39370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7"/>
          <p:cNvSpPr txBox="1">
            <a:spLocks/>
          </p:cNvSpPr>
          <p:nvPr/>
        </p:nvSpPr>
        <p:spPr>
          <a:xfrm>
            <a:off x="476250" y="6360113"/>
            <a:ext cx="824865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1400" dirty="0" smtClean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MOV</a:t>
            </a:r>
            <a:endParaRPr lang="en-US" sz="1400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810000" y="1651000"/>
            <a:ext cx="1371600" cy="18288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1000">
                <a:latin typeface="Arial" panose="020B0604020202020204" pitchFamily="34" charset="0"/>
              </a:defRPr>
            </a:lvl1pPr>
          </a:lstStyle>
          <a:p>
            <a:r>
              <a:rPr lang="cs-CZ" dirty="0" smtClean="0"/>
              <a:t>Kliknutím na ikonu přidáte obrázek.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7751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BRA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"/>
          <p:cNvSpPr>
            <a:spLocks noGrp="1"/>
          </p:cNvSpPr>
          <p:nvPr>
            <p:ph type="pic" sz="quarter" idx="12"/>
          </p:nvPr>
        </p:nvSpPr>
        <p:spPr>
          <a:xfrm>
            <a:off x="-2382" y="0"/>
            <a:ext cx="9144000" cy="6858000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922004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628CDE-4BF4-469B-9615-61BCC01E938A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139748-9D2F-4EA6-ACF9-386558DF650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628CDE-4BF4-469B-9615-61BCC01E938A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139748-9D2F-4EA6-ACF9-386558DF650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43000" y="1600200"/>
            <a:ext cx="3695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91100" y="1600200"/>
            <a:ext cx="3695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628CDE-4BF4-469B-9615-61BCC01E938A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139748-9D2F-4EA6-ACF9-386558DF650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628CDE-4BF4-469B-9615-61BCC01E938A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139748-9D2F-4EA6-ACF9-386558DF650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628CDE-4BF4-469B-9615-61BCC01E938A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139748-9D2F-4EA6-ACF9-386558DF650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628CDE-4BF4-469B-9615-61BCC01E938A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139748-9D2F-4EA6-ACF9-386558DF650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628CDE-4BF4-469B-9615-61BCC01E938A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139748-9D2F-4EA6-ACF9-386558DF650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628CDE-4BF4-469B-9615-61BCC01E938A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139748-9D2F-4EA6-ACF9-386558DF650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74638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Po kliknutí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600200"/>
            <a:ext cx="7543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Po kliknutí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j-lt"/>
                <a:cs typeface="+mn-cs"/>
              </a:defRPr>
            </a:lvl1pPr>
          </a:lstStyle>
          <a:p>
            <a:fld id="{28628CDE-4BF4-469B-9615-61BCC01E938A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j-lt"/>
                <a:cs typeface="+mn-cs"/>
              </a:defRPr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j-lt"/>
                <a:cs typeface="+mn-cs"/>
              </a:defRPr>
            </a:lvl1pPr>
          </a:lstStyle>
          <a:p>
            <a:fld id="{2F139748-9D2F-4EA6-ACF9-386558DF650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213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Aerifikace" TargetMode="External"/><Relationship Id="rId2" Type="http://schemas.openxmlformats.org/officeDocument/2006/relationships/hyperlink" Target="http://cs.wikipedia.org/wiki/Vertikutace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237122" y="2857500"/>
            <a:ext cx="6745957" cy="902353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 dirty="0">
                <a:solidFill>
                  <a:srgbClr val="0A091B"/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072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/>
              <a:t>jeteloviny </a:t>
            </a:r>
            <a:endParaRPr lang="cs-CZ" dirty="0"/>
          </a:p>
          <a:p>
            <a:pPr lvl="1"/>
            <a:r>
              <a:rPr lang="cs-CZ" dirty="0"/>
              <a:t>tolice dětelová</a:t>
            </a:r>
          </a:p>
          <a:p>
            <a:pPr lvl="1"/>
            <a:r>
              <a:rPr lang="cs-CZ" dirty="0"/>
              <a:t>jetel luční</a:t>
            </a:r>
          </a:p>
          <a:p>
            <a:pPr lvl="1"/>
            <a:r>
              <a:rPr lang="cs-CZ" dirty="0"/>
              <a:t>jetel plazivý (při kosení rychle obrůstá a zabraňuje vypalování trávníků sluncem). Do travní směsi dáváme nejvíce 5%.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Založení trávníku výsevem: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i="1" u="sng" dirty="0"/>
              <a:t>Příprava půdy:</a:t>
            </a:r>
            <a:endParaRPr lang="cs-CZ" dirty="0"/>
          </a:p>
          <a:p>
            <a:pPr lvl="0"/>
            <a:r>
              <a:rPr lang="cs-CZ" dirty="0"/>
              <a:t>na podzim půdu zoráme nebo poryjeme</a:t>
            </a:r>
          </a:p>
          <a:p>
            <a:pPr lvl="0"/>
            <a:r>
              <a:rPr lang="cs-CZ" dirty="0"/>
              <a:t>čerstvě zkypřenou půdu utužíme válcem nebo zálivkou</a:t>
            </a:r>
          </a:p>
          <a:p>
            <a:pPr lvl="0"/>
            <a:r>
              <a:rPr lang="cs-CZ" dirty="0"/>
              <a:t>důkladně vybereme vytrvalý plevel</a:t>
            </a:r>
          </a:p>
          <a:p>
            <a:pPr lvl="0"/>
            <a:r>
              <a:rPr lang="cs-CZ" dirty="0"/>
              <a:t>prokypřenou půdu urovnáme, uhrabeme, vylepšíme kompostem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i="1" u="sng" dirty="0"/>
              <a:t>Doba výsevu</a:t>
            </a:r>
            <a:r>
              <a:rPr lang="cs-CZ" i="1" dirty="0"/>
              <a:t>:</a:t>
            </a:r>
            <a:endParaRPr lang="cs-CZ" dirty="0"/>
          </a:p>
          <a:p>
            <a:pPr lvl="0"/>
            <a:r>
              <a:rPr lang="cs-CZ" dirty="0"/>
              <a:t>1. jarní výsev </a:t>
            </a:r>
            <a:r>
              <a:rPr lang="cs-CZ" b="1" dirty="0"/>
              <a:t>od ½ dubna do konce května</a:t>
            </a:r>
            <a:endParaRPr lang="cs-CZ" dirty="0"/>
          </a:p>
          <a:p>
            <a:pPr lvl="0"/>
            <a:r>
              <a:rPr lang="cs-CZ" dirty="0"/>
              <a:t>2. </a:t>
            </a:r>
            <a:r>
              <a:rPr lang="cs-CZ" smtClean="0"/>
              <a:t>podzimní </a:t>
            </a:r>
            <a:r>
              <a:rPr lang="cs-CZ" dirty="0"/>
              <a:t>výsev </a:t>
            </a:r>
            <a:r>
              <a:rPr lang="cs-CZ" b="1" dirty="0"/>
              <a:t>od ½ srpna do ½ září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i="1" u="sng" dirty="0"/>
              <a:t>Způsob výsevu</a:t>
            </a:r>
            <a:r>
              <a:rPr lang="cs-CZ" dirty="0"/>
              <a:t>:</a:t>
            </a:r>
          </a:p>
          <a:p>
            <a:pPr lvl="0"/>
            <a:r>
              <a:rPr lang="cs-CZ" dirty="0"/>
              <a:t>průměrný výsevek je </a:t>
            </a:r>
            <a:r>
              <a:rPr lang="cs-CZ" b="1" dirty="0"/>
              <a:t>20 – 25 g na 1m²</a:t>
            </a:r>
            <a:r>
              <a:rPr lang="cs-CZ" dirty="0"/>
              <a:t>.</a:t>
            </a:r>
          </a:p>
          <a:p>
            <a:pPr lvl="0"/>
            <a:r>
              <a:rPr lang="cs-CZ" dirty="0"/>
              <a:t>ručně (malé plochy) nebo secím strojem</a:t>
            </a:r>
          </a:p>
          <a:p>
            <a:pPr lvl="0"/>
            <a:r>
              <a:rPr lang="cs-CZ" dirty="0"/>
              <a:t>stejnoměrného výsevu docílíme, když si plochu i semena rozdělíme na několik dílů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na dosev necháme asi 10% osiva</a:t>
            </a:r>
          </a:p>
          <a:p>
            <a:pPr lvl="0"/>
            <a:r>
              <a:rPr lang="cs-CZ" dirty="0"/>
              <a:t>semeno zapravujeme do hloubky 2 cm železnými hráběmi, semeno na lukách zapravuje zavláčením</a:t>
            </a:r>
          </a:p>
          <a:p>
            <a:pPr lvl="0"/>
            <a:r>
              <a:rPr lang="cs-CZ" dirty="0"/>
              <a:t>celou plochu utužíme válením a pak zavlažíme</a:t>
            </a:r>
          </a:p>
          <a:p>
            <a:pPr lvl="0"/>
            <a:r>
              <a:rPr lang="cs-CZ" dirty="0"/>
              <a:t>rychlé založení trávníku se provádí </a:t>
            </a:r>
            <a:r>
              <a:rPr lang="cs-CZ" b="1" dirty="0"/>
              <a:t>drnováním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Založení trávníku drnováním: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používáme tam, kde chceme rychle zatravnit plochu</a:t>
            </a:r>
          </a:p>
          <a:p>
            <a:pPr lvl="0"/>
            <a:r>
              <a:rPr lang="cs-CZ" dirty="0"/>
              <a:t>drnové plástve se pěstují na jutové tkanině</a:t>
            </a:r>
          </a:p>
          <a:p>
            <a:pPr lvl="0"/>
            <a:r>
              <a:rPr lang="cs-CZ" dirty="0"/>
              <a:t>automatický skupovač připraví drny o šířce 30 cm, délce od 30 do 300 cm a síle 3-5 cm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sloupnutý pruh se sbalí do rolí</a:t>
            </a:r>
          </a:p>
          <a:p>
            <a:pPr lvl="0"/>
            <a:r>
              <a:rPr lang="cs-CZ" dirty="0"/>
              <a:t>klademe na připravený pozemek a vážeme jako cihly, spáry zasypeme zemí</a:t>
            </a:r>
          </a:p>
          <a:p>
            <a:pPr lvl="0"/>
            <a:r>
              <a:rPr lang="cs-CZ" dirty="0"/>
              <a:t>uválcujeme a zavlažíme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Náhrada trávníku: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používáme tam, kde by se trávníku nedařilo, do stínu, na výpal, do písčitých půd apod.</a:t>
            </a:r>
          </a:p>
          <a:p>
            <a:pPr lvl="0"/>
            <a:r>
              <a:rPr lang="cs-CZ" dirty="0"/>
              <a:t>do stínu – určité druhy skalníku, brslenu, brčál, konvalinku, břečtan aj.</a:t>
            </a:r>
          </a:p>
          <a:p>
            <a:pPr lvl="0"/>
            <a:r>
              <a:rPr lang="cs-CZ" dirty="0"/>
              <a:t>na slunce – určité druhy jalovce, skalníku, mochen aj.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Ošetření trávníku: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i="1" u="sng" dirty="0"/>
              <a:t>ničení plevelů</a:t>
            </a:r>
            <a:r>
              <a:rPr lang="cs-CZ" dirty="0"/>
              <a:t> </a:t>
            </a:r>
          </a:p>
          <a:p>
            <a:pPr lvl="0">
              <a:buNone/>
            </a:pPr>
            <a:r>
              <a:rPr lang="cs-CZ" dirty="0"/>
              <a:t>	- jednoletých – vyžínáním</a:t>
            </a:r>
          </a:p>
          <a:p>
            <a:pPr>
              <a:buNone/>
            </a:pPr>
            <a:r>
              <a:rPr lang="cs-CZ" dirty="0"/>
              <a:t>	- vytrvalých – vypichováním, vybráním      			nebo herbicidy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u="sng" dirty="0"/>
              <a:t>vyžínání</a:t>
            </a:r>
            <a:r>
              <a:rPr lang="cs-CZ" u="sng" dirty="0"/>
              <a:t> </a:t>
            </a:r>
            <a:r>
              <a:rPr lang="cs-CZ" dirty="0"/>
              <a:t>– důležitá místa (kolem budov) se kosí každé 2 – 3 týdny. </a:t>
            </a:r>
          </a:p>
          <a:p>
            <a:r>
              <a:rPr lang="cs-CZ" dirty="0"/>
              <a:t>Naposledy koncem října a začátkem listopadu, aby trávy obrazily a nevymrzly. (kosa, žací stroje).</a:t>
            </a:r>
          </a:p>
          <a:p>
            <a:r>
              <a:rPr lang="cs-CZ" dirty="0"/>
              <a:t>Parkové louky kosíme 2x do roka.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356992"/>
            <a:ext cx="7772400" cy="1470025"/>
          </a:xfrm>
        </p:spPr>
        <p:txBody>
          <a:bodyPr/>
          <a:lstStyle/>
          <a:p>
            <a:r>
              <a:rPr lang="cs-CZ" b="1" u="sng" dirty="0"/>
              <a:t>ZALOŽENÍ A OŠETŘOVÁNÍ TRÁVNÍKU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u="sng" dirty="0"/>
              <a:t>válení</a:t>
            </a:r>
            <a:r>
              <a:rPr lang="cs-CZ" dirty="0"/>
              <a:t> – hlavně z jara, aby se upevnila mrazem zvednutá půda a odstranily se nerovnosti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i="1" u="sng" dirty="0"/>
              <a:t>zavlažování </a:t>
            </a:r>
            <a:r>
              <a:rPr lang="cs-CZ" dirty="0"/>
              <a:t>– hlavně u parkových trávníků a travnatých hřišť v době letního sucha. Nezavlažuje často, ale vydatně.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i="1" u="sng" dirty="0"/>
              <a:t>přihnojování</a:t>
            </a:r>
            <a:r>
              <a:rPr lang="cs-CZ" dirty="0"/>
              <a:t> – nejlepším hnojivem je živný kompost – na podzim. Během vegetace přihnojujeme hnojivy dusíkatými a draselnými.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i="1" u="sng" dirty="0"/>
              <a:t>vyhrabávání nebo vyvláčení </a:t>
            </a:r>
            <a:r>
              <a:rPr lang="cs-CZ" dirty="0"/>
              <a:t>– na podzim, z jara.</a:t>
            </a:r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Vertikutace a Aerifikace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/>
          </a:p>
          <a:p>
            <a:r>
              <a:rPr lang="cs-CZ" u="sng" dirty="0">
                <a:hlinkClick r:id="rId2"/>
              </a:rPr>
              <a:t>http://cs.wikipedia.org/wiki/Vertikutace</a:t>
            </a:r>
            <a:endParaRPr lang="cs-CZ" dirty="0"/>
          </a:p>
          <a:p>
            <a:r>
              <a:rPr lang="cs-CZ" u="sng" dirty="0">
                <a:hlinkClick r:id="rId3"/>
              </a:rPr>
              <a:t>http://cs.wikipedia.org/wiki/Aerifikace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53190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5295900" y="4819476"/>
            <a:ext cx="31623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/>
            <a:r>
              <a:rPr lang="cs-CZ" sz="1000" b="1" dirty="0">
                <a:solidFill>
                  <a:srgbClr val="85859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Národní pedagogický institut České republiky </a:t>
            </a:r>
            <a:r>
              <a:rPr lang="cs-CZ" sz="1000" dirty="0">
                <a:solidFill>
                  <a:srgbClr val="85859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000" dirty="0">
                <a:solidFill>
                  <a:srgbClr val="85859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000" dirty="0">
                <a:solidFill>
                  <a:srgbClr val="858591"/>
                </a:solidFill>
                <a:latin typeface="Arial"/>
              </a:rPr>
              <a:t>modernizace </a:t>
            </a:r>
            <a:r>
              <a:rPr lang="cs-CZ" sz="1000" dirty="0">
                <a:solidFill>
                  <a:srgbClr val="858591"/>
                </a:solidFill>
                <a:latin typeface="Arial"/>
              </a:rPr>
              <a:t>odborného vzdělávání </a:t>
            </a:r>
            <a:endParaRPr lang="cs-CZ" sz="1000" dirty="0">
              <a:solidFill>
                <a:srgbClr val="858591"/>
              </a:solidFill>
              <a:latin typeface="Arial"/>
              <a:cs typeface="Arial" panose="020B0604020202020204" pitchFamily="34" charset="0"/>
            </a:endParaRPr>
          </a:p>
          <a:p>
            <a:pPr defTabSz="685800"/>
            <a:r>
              <a:rPr lang="cs-CZ" sz="1000" b="1" dirty="0">
                <a:solidFill>
                  <a:srgbClr val="8585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www.projektmov.cz</a:t>
            </a:r>
            <a:endParaRPr lang="cs-CZ" sz="1000" b="1" dirty="0">
              <a:solidFill>
                <a:srgbClr val="8585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01" y="4533900"/>
            <a:ext cx="1000927" cy="100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7207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237122" y="2857500"/>
            <a:ext cx="6745957" cy="902353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cs-CZ" sz="1350">
                <a:solidFill>
                  <a:srgbClr val="0A091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5" name="Obdélník 154"/>
          <p:cNvSpPr/>
          <p:nvPr/>
        </p:nvSpPr>
        <p:spPr>
          <a:xfrm>
            <a:off x="1234011" y="4991100"/>
            <a:ext cx="67967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/>
            <a:r>
              <a:rPr lang="cs-CZ" sz="1200" dirty="0">
                <a:solidFill>
                  <a:srgbClr val="0A091B"/>
                </a:solidFill>
                <a:latin typeface="Arial"/>
              </a:rPr>
              <a:t>Projekt Modernizace odborného vzdělávání (MOV) rozvíjí kvalitu odborného vzdělávání </a:t>
            </a:r>
            <a:r>
              <a:rPr lang="cs-CZ" sz="1200" dirty="0">
                <a:solidFill>
                  <a:srgbClr val="0A091B"/>
                </a:solidFill>
                <a:latin typeface="Arial"/>
              </a:rPr>
              <a:t/>
            </a:r>
            <a:br>
              <a:rPr lang="cs-CZ" sz="1200" dirty="0">
                <a:solidFill>
                  <a:srgbClr val="0A091B"/>
                </a:solidFill>
                <a:latin typeface="Arial"/>
              </a:rPr>
            </a:br>
            <a:r>
              <a:rPr lang="cs-CZ" sz="1200" dirty="0">
                <a:solidFill>
                  <a:srgbClr val="0A091B"/>
                </a:solidFill>
                <a:latin typeface="Arial"/>
              </a:rPr>
              <a:t>a </a:t>
            </a:r>
            <a:r>
              <a:rPr lang="cs-CZ" sz="1200" dirty="0">
                <a:solidFill>
                  <a:srgbClr val="0A091B"/>
                </a:solidFill>
                <a:latin typeface="Arial"/>
              </a:rPr>
              <a:t>podporuje uplatnitelnost absolventů na trhu práce. Je financován z Evropských strukturálních </a:t>
            </a:r>
            <a:r>
              <a:rPr lang="cs-CZ" sz="1200" dirty="0">
                <a:solidFill>
                  <a:srgbClr val="0A091B"/>
                </a:solidFill>
                <a:latin typeface="Arial"/>
              </a:rPr>
              <a:t/>
            </a:r>
            <a:br>
              <a:rPr lang="cs-CZ" sz="1200" dirty="0">
                <a:solidFill>
                  <a:srgbClr val="0A091B"/>
                </a:solidFill>
                <a:latin typeface="Arial"/>
              </a:rPr>
            </a:br>
            <a:r>
              <a:rPr lang="cs-CZ" sz="1200" dirty="0">
                <a:solidFill>
                  <a:srgbClr val="0A091B"/>
                </a:solidFill>
                <a:latin typeface="Arial"/>
              </a:rPr>
              <a:t>a </a:t>
            </a:r>
            <a:r>
              <a:rPr lang="cs-CZ" sz="1200" dirty="0">
                <a:solidFill>
                  <a:srgbClr val="0A091B"/>
                </a:solidFill>
                <a:latin typeface="Arial"/>
              </a:rPr>
              <a:t>investičních fondů a jeho realizaci zajišťuje Národní pedagogický institut České </a:t>
            </a:r>
            <a:r>
              <a:rPr lang="cs-CZ" sz="1200" dirty="0">
                <a:solidFill>
                  <a:srgbClr val="0A091B"/>
                </a:solidFill>
                <a:latin typeface="Arial"/>
              </a:rPr>
              <a:t>republiky.</a:t>
            </a:r>
            <a:endParaRPr lang="en-US" sz="1400" dirty="0">
              <a:solidFill>
                <a:srgbClr val="858591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1068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Trávník je důležitý sadovnický prvek, doplňuje a zdůrazňuje krásu dřevin, květin a budov.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Podle estetického uplatnění, způsobu údržby a založení rozeznáváme trávníky: </a:t>
            </a:r>
          </a:p>
          <a:p>
            <a:pPr lvl="0">
              <a:buFont typeface="Wingdings" pitchFamily="2" charset="2"/>
              <a:buChar char="Ø"/>
            </a:pPr>
            <a:r>
              <a:rPr lang="cs-CZ" b="1" dirty="0"/>
              <a:t>nízké </a:t>
            </a:r>
            <a:r>
              <a:rPr lang="cs-CZ" dirty="0"/>
              <a:t>trávníky (kobercové)</a:t>
            </a:r>
          </a:p>
          <a:p>
            <a:pPr lvl="1"/>
            <a:r>
              <a:rPr lang="cs-CZ" dirty="0"/>
              <a:t>doplňují květinové ornamentální výsadby, rámují květinové záhony</a:t>
            </a:r>
          </a:p>
          <a:p>
            <a:pPr lvl="1"/>
            <a:r>
              <a:rPr lang="cs-CZ" dirty="0"/>
              <a:t>jsou vysoké 4 - 7 cm</a:t>
            </a:r>
          </a:p>
          <a:p>
            <a:pPr lvl="1"/>
            <a:r>
              <a:rPr lang="cs-CZ" dirty="0"/>
              <a:t>jsou nejnáročnější na údržbu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cs-CZ" b="1" dirty="0"/>
              <a:t>středně vysoké</a:t>
            </a:r>
            <a:r>
              <a:rPr lang="cs-CZ" dirty="0"/>
              <a:t> trávníky (parkové)</a:t>
            </a:r>
          </a:p>
          <a:p>
            <a:pPr lvl="1"/>
            <a:r>
              <a:rPr lang="cs-CZ" dirty="0"/>
              <a:t>nejčastěji zakládané</a:t>
            </a:r>
          </a:p>
          <a:p>
            <a:pPr lvl="1"/>
            <a:r>
              <a:rPr lang="cs-CZ" dirty="0"/>
              <a:t>vsazují se do nich někdy tulipány, šafrány, ladoňky apod. </a:t>
            </a:r>
          </a:p>
          <a:p>
            <a:pPr lvl="1"/>
            <a:r>
              <a:rPr lang="cs-CZ" dirty="0"/>
              <a:t>jsou vysoké 10 cm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cs-CZ" b="1" dirty="0"/>
              <a:t>parkové louky</a:t>
            </a:r>
            <a:endParaRPr lang="cs-CZ" dirty="0"/>
          </a:p>
          <a:p>
            <a:pPr lvl="1"/>
            <a:r>
              <a:rPr lang="cs-CZ" dirty="0"/>
              <a:t>zakládají se v odlehlých částech sadových úprav</a:t>
            </a:r>
          </a:p>
          <a:p>
            <a:pPr lvl="1"/>
            <a:r>
              <a:rPr lang="cs-CZ" dirty="0"/>
              <a:t>kosí se 2 – 3 do roka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Trávy rozdělujeme na </a:t>
            </a:r>
          </a:p>
          <a:p>
            <a:pPr>
              <a:buNone/>
            </a:pPr>
            <a:r>
              <a:rPr lang="cs-CZ" b="1" dirty="0"/>
              <a:t>            trsnaté</a:t>
            </a:r>
            <a:r>
              <a:rPr lang="cs-CZ" dirty="0"/>
              <a:t> a </a:t>
            </a:r>
            <a:r>
              <a:rPr lang="cs-CZ" b="1" dirty="0"/>
              <a:t>výběžkat</a:t>
            </a:r>
            <a:r>
              <a:rPr lang="cs-CZ" dirty="0"/>
              <a:t>é.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Hlavní druhy trav: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/>
              <a:t>trávy nízké</a:t>
            </a:r>
            <a:r>
              <a:rPr lang="cs-CZ" dirty="0"/>
              <a:t> – spodní</a:t>
            </a:r>
          </a:p>
          <a:p>
            <a:pPr lvl="1"/>
            <a:r>
              <a:rPr lang="cs-CZ" dirty="0"/>
              <a:t>jílek vytrvalý (anglický) (trsnatá)</a:t>
            </a:r>
          </a:p>
          <a:p>
            <a:pPr lvl="1"/>
            <a:r>
              <a:rPr lang="cs-CZ" dirty="0"/>
              <a:t>kostřava červená</a:t>
            </a:r>
          </a:p>
          <a:p>
            <a:pPr lvl="1"/>
            <a:r>
              <a:rPr lang="cs-CZ" dirty="0"/>
              <a:t>kostřava ovčí (trsnatá)</a:t>
            </a:r>
          </a:p>
          <a:p>
            <a:pPr lvl="1"/>
            <a:r>
              <a:rPr lang="cs-CZ" dirty="0"/>
              <a:t>lipnice luční (výběžkatá)</a:t>
            </a:r>
          </a:p>
          <a:p>
            <a:pPr lvl="1"/>
            <a:r>
              <a:rPr lang="cs-CZ" dirty="0"/>
              <a:t>lipnice hajní (trsnatá)</a:t>
            </a:r>
          </a:p>
          <a:p>
            <a:pPr lvl="1"/>
            <a:r>
              <a:rPr lang="cs-CZ" dirty="0"/>
              <a:t>psineček výběžkatý (výběžkatá)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/>
              <a:t>trávy vysoké </a:t>
            </a:r>
            <a:endParaRPr lang="cs-CZ" dirty="0"/>
          </a:p>
          <a:p>
            <a:pPr lvl="1"/>
            <a:r>
              <a:rPr lang="cs-CZ" dirty="0"/>
              <a:t>bojínek luční </a:t>
            </a:r>
          </a:p>
          <a:p>
            <a:pPr lvl="1"/>
            <a:r>
              <a:rPr lang="cs-CZ" dirty="0"/>
              <a:t>kostřava luční</a:t>
            </a:r>
          </a:p>
          <a:p>
            <a:pPr lvl="1"/>
            <a:r>
              <a:rPr lang="cs-CZ" dirty="0"/>
              <a:t>psárka luční</a:t>
            </a:r>
          </a:p>
          <a:p>
            <a:pPr lvl="1"/>
            <a:r>
              <a:rPr lang="cs-CZ" dirty="0"/>
              <a:t>srha říznačka</a:t>
            </a:r>
          </a:p>
          <a:p>
            <a:pPr lvl="1"/>
            <a:r>
              <a:rPr lang="cs-CZ" dirty="0"/>
              <a:t>ovsík vyvýšený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Motiv sady Office 13">
      <a:dk1>
        <a:srgbClr val="000000"/>
      </a:dk1>
      <a:lt1>
        <a:srgbClr val="E1F3BC"/>
      </a:lt1>
      <a:dk2>
        <a:srgbClr val="078F48"/>
      </a:dk2>
      <a:lt2>
        <a:srgbClr val="969696"/>
      </a:lt2>
      <a:accent1>
        <a:srgbClr val="7BD163"/>
      </a:accent1>
      <a:accent2>
        <a:srgbClr val="8EC4F9"/>
      </a:accent2>
      <a:accent3>
        <a:srgbClr val="EEF8DA"/>
      </a:accent3>
      <a:accent4>
        <a:srgbClr val="000000"/>
      </a:accent4>
      <a:accent5>
        <a:srgbClr val="BFE5B7"/>
      </a:accent5>
      <a:accent6>
        <a:srgbClr val="80B1E2"/>
      </a:accent6>
      <a:hlink>
        <a:srgbClr val="779AB6"/>
      </a:hlink>
      <a:folHlink>
        <a:srgbClr val="107D4B"/>
      </a:folHlink>
    </a:clrScheme>
    <a:fontScheme name="Motiv sady Office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3">
        <a:dk1>
          <a:srgbClr val="000000"/>
        </a:dk1>
        <a:lt1>
          <a:srgbClr val="E1F3BC"/>
        </a:lt1>
        <a:dk2>
          <a:srgbClr val="078F48"/>
        </a:dk2>
        <a:lt2>
          <a:srgbClr val="969696"/>
        </a:lt2>
        <a:accent1>
          <a:srgbClr val="7BD163"/>
        </a:accent1>
        <a:accent2>
          <a:srgbClr val="8EC4F9"/>
        </a:accent2>
        <a:accent3>
          <a:srgbClr val="EEF8DA"/>
        </a:accent3>
        <a:accent4>
          <a:srgbClr val="000000"/>
        </a:accent4>
        <a:accent5>
          <a:srgbClr val="BFE5B7"/>
        </a:accent5>
        <a:accent6>
          <a:srgbClr val="80B1E2"/>
        </a:accent6>
        <a:hlink>
          <a:srgbClr val="779AB6"/>
        </a:hlink>
        <a:folHlink>
          <a:srgbClr val="107D4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ENARAL LAYOUTS">
  <a:themeElements>
    <a:clrScheme name="SIMPLICITY - Bright Blu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00B0F0"/>
      </a:accent1>
      <a:accent2>
        <a:srgbClr val="C0C0C8"/>
      </a:accent2>
      <a:accent3>
        <a:srgbClr val="00B0F0"/>
      </a:accent3>
      <a:accent4>
        <a:srgbClr val="00B0F0"/>
      </a:accent4>
      <a:accent5>
        <a:srgbClr val="00B0F0"/>
      </a:accent5>
      <a:accent6>
        <a:srgbClr val="00B0F0"/>
      </a:accent6>
      <a:hlink>
        <a:srgbClr val="0084B4"/>
      </a:hlink>
      <a:folHlink>
        <a:srgbClr val="5CD3FF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bg2">
                <a:lumMod val="7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IMPLICITY - Bright Blue">
    <a:dk1>
      <a:srgbClr val="0A091B"/>
    </a:dk1>
    <a:lt1>
      <a:srgbClr val="F2F2F5"/>
    </a:lt1>
    <a:dk2>
      <a:srgbClr val="858591"/>
    </a:dk2>
    <a:lt2>
      <a:srgbClr val="FFFFFF"/>
    </a:lt2>
    <a:accent1>
      <a:srgbClr val="00B0F0"/>
    </a:accent1>
    <a:accent2>
      <a:srgbClr val="C0C0C8"/>
    </a:accent2>
    <a:accent3>
      <a:srgbClr val="00B0F0"/>
    </a:accent3>
    <a:accent4>
      <a:srgbClr val="00B0F0"/>
    </a:accent4>
    <a:accent5>
      <a:srgbClr val="00B0F0"/>
    </a:accent5>
    <a:accent6>
      <a:srgbClr val="00B0F0"/>
    </a:accent6>
    <a:hlink>
      <a:srgbClr val="0084B4"/>
    </a:hlink>
    <a:folHlink>
      <a:srgbClr val="5CD3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112</TotalTime>
  <Words>512</Words>
  <Application>Microsoft Office PowerPoint</Application>
  <PresentationFormat>Předvádění na obrazovce (4:3)</PresentationFormat>
  <Paragraphs>83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Roboto Condensed</vt:lpstr>
      <vt:lpstr>Trebuchet MS</vt:lpstr>
      <vt:lpstr>Wingdings</vt:lpstr>
      <vt:lpstr>Motiv1</vt:lpstr>
      <vt:lpstr>GENARAL LAYOUTS</vt:lpstr>
      <vt:lpstr>Prezentace aplikace PowerPoint</vt:lpstr>
      <vt:lpstr>ZALOŽENÍ A OŠETŘOVÁNÍ TRÁVNÍKU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Hlavní druhy trav:</vt:lpstr>
      <vt:lpstr>Prezentace aplikace PowerPoint</vt:lpstr>
      <vt:lpstr>Prezentace aplikace PowerPoint</vt:lpstr>
      <vt:lpstr>Založení trávníku výsevem:</vt:lpstr>
      <vt:lpstr>Prezentace aplikace PowerPoint</vt:lpstr>
      <vt:lpstr>Prezentace aplikace PowerPoint</vt:lpstr>
      <vt:lpstr>Prezentace aplikace PowerPoint</vt:lpstr>
      <vt:lpstr>Založení trávníku drnováním:</vt:lpstr>
      <vt:lpstr>Prezentace aplikace PowerPoint</vt:lpstr>
      <vt:lpstr>Náhrada trávníku:</vt:lpstr>
      <vt:lpstr>Ošetření trávníku: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Vertikutace a Aerifikace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ZALOŽENÍ A OŠETŘOVÁNÍ TRÁVNÍKU</dc:title>
  <dc:creator>Jirka</dc:creator>
  <cp:lastModifiedBy>Eva Kejkulová</cp:lastModifiedBy>
  <cp:revision>13</cp:revision>
  <dcterms:created xsi:type="dcterms:W3CDTF">2013-01-23T17:54:17Z</dcterms:created>
  <dcterms:modified xsi:type="dcterms:W3CDTF">2020-04-24T06:44:50Z</dcterms:modified>
</cp:coreProperties>
</file>