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84" r:id="rId3"/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83" r:id="rId26"/>
    <p:sldId id="285" r:id="rId27"/>
    <p:sldId id="286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135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b="1" smtClean="0">
                <a:solidFill>
                  <a:srgbClr val="F8F8F8"/>
                </a:solidFill>
              </a:defRPr>
            </a:lvl1pPr>
          </a:lstStyle>
          <a:p>
            <a:fld id="{28628CDE-4BF4-469B-9615-61BCC01E938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b="1" smtClean="0">
                <a:solidFill>
                  <a:srgbClr val="F8F8F8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 smtClean="0">
                <a:solidFill>
                  <a:srgbClr val="F8F8F8"/>
                </a:solidFill>
              </a:defRPr>
            </a:lvl1pPr>
          </a:lstStyle>
          <a:p>
            <a:fld id="{2F139748-9D2F-4EA6-ACF9-386558DF65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28CDE-4BF4-469B-9615-61BCC01E938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39748-9D2F-4EA6-ACF9-386558DF65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00850" y="274638"/>
            <a:ext cx="188595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38"/>
            <a:ext cx="550545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28CDE-4BF4-469B-9615-61BCC01E938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39748-9D2F-4EA6-ACF9-386558DF65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RA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3418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Straight Connector 1"/>
          <p:cNvCxnSpPr/>
          <p:nvPr/>
        </p:nvCxnSpPr>
        <p:spPr>
          <a:xfrm>
            <a:off x="352425" y="431800"/>
            <a:ext cx="0" cy="685800"/>
          </a:xfrm>
          <a:prstGeom prst="line">
            <a:avLst/>
          </a:prstGeom>
          <a:ln w="63500">
            <a:solidFill>
              <a:srgbClr val="2BC3E1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352425" y="6286500"/>
            <a:ext cx="0" cy="393700"/>
          </a:xfrm>
          <a:prstGeom prst="line">
            <a:avLst/>
          </a:prstGeom>
          <a:ln w="63500">
            <a:solidFill>
              <a:schemeClr val="bg2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71561" y="536173"/>
            <a:ext cx="8253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>
              <a:defRPr lang="uk-UA" sz="2000" b="1">
                <a:solidFill>
                  <a:srgbClr val="2BC3E1"/>
                </a:solidFill>
                <a:latin typeface="Arial" panose="020B0604020202020204" pitchFamily="34" charset="0"/>
                <a:ea typeface="Roboto Condensed" panose="02000000000000000000" pitchFamily="2" charset="0"/>
                <a:cs typeface="+mn-cs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uk-UA" dirty="0"/>
          </a:p>
        </p:txBody>
      </p:sp>
      <p:sp>
        <p:nvSpPr>
          <p:cNvPr id="10" name="Title 7"/>
          <p:cNvSpPr txBox="1">
            <a:spLocks/>
          </p:cNvSpPr>
          <p:nvPr/>
        </p:nvSpPr>
        <p:spPr>
          <a:xfrm>
            <a:off x="476250" y="6360113"/>
            <a:ext cx="824865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000" b="1" kern="1200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cs-CZ" sz="1400" dirty="0" smtClean="0">
                <a:solidFill>
                  <a:schemeClr val="bg2">
                    <a:lumMod val="85000"/>
                  </a:schemeClr>
                </a:solidFill>
                <a:latin typeface="Arial" panose="020B0604020202020204" pitchFamily="34" charset="0"/>
              </a:rPr>
              <a:t>MOV</a:t>
            </a:r>
            <a:endParaRPr lang="en-US" sz="1400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352425" y="6286500"/>
            <a:ext cx="0" cy="393700"/>
          </a:xfrm>
          <a:prstGeom prst="line">
            <a:avLst/>
          </a:prstGeom>
          <a:ln w="63500">
            <a:solidFill>
              <a:schemeClr val="bg2">
                <a:lumMod val="85000"/>
              </a:schemeClr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itle 7"/>
          <p:cNvSpPr txBox="1">
            <a:spLocks/>
          </p:cNvSpPr>
          <p:nvPr/>
        </p:nvSpPr>
        <p:spPr>
          <a:xfrm>
            <a:off x="476250" y="6360113"/>
            <a:ext cx="8248650" cy="2862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l" defTabSz="13716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uk-UA" sz="4000" b="1" kern="1200">
                <a:solidFill>
                  <a:schemeClr val="tx1"/>
                </a:solidFill>
                <a:latin typeface="+mn-lt"/>
                <a:ea typeface="Roboto Condensed" panose="02000000000000000000" pitchFamily="2" charset="0"/>
                <a:cs typeface="+mn-cs"/>
              </a:defRPr>
            </a:lvl1pPr>
          </a:lstStyle>
          <a:p>
            <a:r>
              <a:rPr lang="cs-CZ" sz="1400" dirty="0" smtClean="0">
                <a:solidFill>
                  <a:schemeClr val="bg2">
                    <a:lumMod val="85000"/>
                  </a:schemeClr>
                </a:solidFill>
                <a:latin typeface="Arial" panose="020B0604020202020204" pitchFamily="34" charset="0"/>
              </a:rPr>
              <a:t>MOV</a:t>
            </a:r>
            <a:endParaRPr lang="en-US" sz="1400" dirty="0">
              <a:solidFill>
                <a:schemeClr val="bg2">
                  <a:lumMod val="8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18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3810000" y="1651000"/>
            <a:ext cx="1371600" cy="1828800"/>
          </a:xfrm>
          <a:prstGeom prst="ellipse">
            <a:avLst/>
          </a:prstGeom>
          <a:ln w="25400">
            <a:solidFill>
              <a:schemeClr val="accent1"/>
            </a:solidFill>
          </a:ln>
        </p:spPr>
        <p:txBody>
          <a:bodyPr/>
          <a:lstStyle>
            <a:lvl1pPr>
              <a:defRPr sz="1000">
                <a:latin typeface="Arial" panose="020B0604020202020204" pitchFamily="34" charset="0"/>
              </a:defRPr>
            </a:lvl1pPr>
          </a:lstStyle>
          <a:p>
            <a:r>
              <a:rPr lang="cs-CZ" dirty="0" smtClean="0"/>
              <a:t>Kliknutím na ikonu přidáte obrázek.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77513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BRA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1"/>
          <p:cNvSpPr>
            <a:spLocks noGrp="1"/>
          </p:cNvSpPr>
          <p:nvPr>
            <p:ph type="pic" sz="quarter" idx="12"/>
          </p:nvPr>
        </p:nvSpPr>
        <p:spPr>
          <a:xfrm>
            <a:off x="-2382" y="0"/>
            <a:ext cx="9144000" cy="6858000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922004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28CDE-4BF4-469B-9615-61BCC01E938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39748-9D2F-4EA6-ACF9-386558DF65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28CDE-4BF4-469B-9615-61BCC01E938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39748-9D2F-4EA6-ACF9-386558DF65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43000" y="1600200"/>
            <a:ext cx="3695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991100" y="1600200"/>
            <a:ext cx="3695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28CDE-4BF4-469B-9615-61BCC01E938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39748-9D2F-4EA6-ACF9-386558DF65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28CDE-4BF4-469B-9615-61BCC01E938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39748-9D2F-4EA6-ACF9-386558DF65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28CDE-4BF4-469B-9615-61BCC01E938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39748-9D2F-4EA6-ACF9-386558DF65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28CDE-4BF4-469B-9615-61BCC01E938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39748-9D2F-4EA6-ACF9-386558DF65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28CDE-4BF4-469B-9615-61BCC01E938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39748-9D2F-4EA6-ACF9-386558DF65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8628CDE-4BF4-469B-9615-61BCC01E938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139748-9D2F-4EA6-ACF9-386558DF650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74638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Po kliknutí lze upravit styl předlohy nadpisů.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600200"/>
            <a:ext cx="7543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Po kliknutí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j-lt"/>
                <a:cs typeface="+mn-cs"/>
              </a:defRPr>
            </a:lvl1pPr>
          </a:lstStyle>
          <a:p>
            <a:fld id="{28628CDE-4BF4-469B-9615-61BCC01E938A}" type="datetimeFigureOut">
              <a:rPr lang="cs-CZ" smtClean="0"/>
              <a:t>24.04.2020</a:t>
            </a:fld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j-lt"/>
                <a:cs typeface="+mn-cs"/>
              </a:defRPr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2"/>
                </a:solidFill>
                <a:latin typeface="+mj-lt"/>
                <a:cs typeface="+mn-cs"/>
              </a:defRPr>
            </a:lvl1pPr>
          </a:lstStyle>
          <a:p>
            <a:fld id="{2F139748-9D2F-4EA6-ACF9-386558DF650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213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mc:AlternateContent xmlns:mc="http://schemas.openxmlformats.org/markup-compatibility/2006" xmlns:p14="http://schemas.microsoft.com/office/powerpoint/2010/main">
    <mc:Choice Requires="p14">
      <p:transition spd="slow" p14:dur="1750">
        <p14:flip dir="r"/>
      </p:transition>
    </mc:Choice>
    <mc:Fallback xmlns="">
      <p:transition spd="slow">
        <p:fade/>
      </p:transition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Aerifikace" TargetMode="External"/><Relationship Id="rId2" Type="http://schemas.openxmlformats.org/officeDocument/2006/relationships/hyperlink" Target="http://cs.wikipedia.org/wiki/Vertikutace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1237122" y="2857500"/>
            <a:ext cx="6745957" cy="902353"/>
            <a:chOff x="4205" y="3032"/>
            <a:chExt cx="3110" cy="416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6783" y="3049"/>
              <a:ext cx="366" cy="252"/>
            </a:xfrm>
            <a:custGeom>
              <a:avLst/>
              <a:gdLst>
                <a:gd name="T0" fmla="*/ 1108 w 1597"/>
                <a:gd name="T1" fmla="*/ 588 h 1077"/>
                <a:gd name="T2" fmla="*/ 1108 w 1597"/>
                <a:gd name="T3" fmla="*/ 479 h 1077"/>
                <a:gd name="T4" fmla="*/ 992 w 1597"/>
                <a:gd name="T5" fmla="*/ 479 h 1077"/>
                <a:gd name="T6" fmla="*/ 897 w 1597"/>
                <a:gd name="T7" fmla="*/ 603 h 1077"/>
                <a:gd name="T8" fmla="*/ 795 w 1597"/>
                <a:gd name="T9" fmla="*/ 548 h 1077"/>
                <a:gd name="T10" fmla="*/ 747 w 1597"/>
                <a:gd name="T11" fmla="*/ 566 h 1077"/>
                <a:gd name="T12" fmla="*/ 878 w 1597"/>
                <a:gd name="T13" fmla="*/ 626 h 1077"/>
                <a:gd name="T14" fmla="*/ 695 w 1597"/>
                <a:gd name="T15" fmla="*/ 864 h 1077"/>
                <a:gd name="T16" fmla="*/ 692 w 1597"/>
                <a:gd name="T17" fmla="*/ 864 h 1077"/>
                <a:gd name="T18" fmla="*/ 394 w 1597"/>
                <a:gd name="T19" fmla="*/ 484 h 1077"/>
                <a:gd name="T20" fmla="*/ 732 w 1597"/>
                <a:gd name="T21" fmla="*/ 54 h 1077"/>
                <a:gd name="T22" fmla="*/ 732 w 1597"/>
                <a:gd name="T23" fmla="*/ 471 h 1077"/>
                <a:gd name="T24" fmla="*/ 831 w 1597"/>
                <a:gd name="T25" fmla="*/ 471 h 1077"/>
                <a:gd name="T26" fmla="*/ 831 w 1597"/>
                <a:gd name="T27" fmla="*/ 357 h 1077"/>
                <a:gd name="T28" fmla="*/ 1029 w 1597"/>
                <a:gd name="T29" fmla="*/ 408 h 1077"/>
                <a:gd name="T30" fmla="*/ 1169 w 1597"/>
                <a:gd name="T31" fmla="*/ 512 h 1077"/>
                <a:gd name="T32" fmla="*/ 1108 w 1597"/>
                <a:gd name="T33" fmla="*/ 588 h 1077"/>
                <a:gd name="T34" fmla="*/ 1146 w 1597"/>
                <a:gd name="T35" fmla="*/ 615 h 1077"/>
                <a:gd name="T36" fmla="*/ 1277 w 1597"/>
                <a:gd name="T37" fmla="*/ 497 h 1077"/>
                <a:gd name="T38" fmla="*/ 1094 w 1597"/>
                <a:gd name="T39" fmla="*/ 368 h 1077"/>
                <a:gd name="T40" fmla="*/ 855 w 1597"/>
                <a:gd name="T41" fmla="*/ 263 h 1077"/>
                <a:gd name="T42" fmla="*/ 852 w 1597"/>
                <a:gd name="T43" fmla="*/ 245 h 1077"/>
                <a:gd name="T44" fmla="*/ 1020 w 1597"/>
                <a:gd name="T45" fmla="*/ 146 h 1077"/>
                <a:gd name="T46" fmla="*/ 1202 w 1597"/>
                <a:gd name="T47" fmla="*/ 204 h 1077"/>
                <a:gd name="T48" fmla="*/ 1246 w 1597"/>
                <a:gd name="T49" fmla="*/ 190 h 1077"/>
                <a:gd name="T50" fmla="*/ 1020 w 1597"/>
                <a:gd name="T51" fmla="*/ 126 h 1077"/>
                <a:gd name="T52" fmla="*/ 831 w 1597"/>
                <a:gd name="T53" fmla="*/ 162 h 1077"/>
                <a:gd name="T54" fmla="*/ 831 w 1597"/>
                <a:gd name="T55" fmla="*/ 0 h 1077"/>
                <a:gd name="T56" fmla="*/ 715 w 1597"/>
                <a:gd name="T57" fmla="*/ 0 h 1077"/>
                <a:gd name="T58" fmla="*/ 418 w 1597"/>
                <a:gd name="T59" fmla="*/ 385 h 1077"/>
                <a:gd name="T60" fmla="*/ 416 w 1597"/>
                <a:gd name="T61" fmla="*/ 385 h 1077"/>
                <a:gd name="T62" fmla="*/ 113 w 1597"/>
                <a:gd name="T63" fmla="*/ 0 h 1077"/>
                <a:gd name="T64" fmla="*/ 0 w 1597"/>
                <a:gd name="T65" fmla="*/ 0 h 1077"/>
                <a:gd name="T66" fmla="*/ 0 w 1597"/>
                <a:gd name="T67" fmla="*/ 471 h 1077"/>
                <a:gd name="T68" fmla="*/ 55 w 1597"/>
                <a:gd name="T69" fmla="*/ 471 h 1077"/>
                <a:gd name="T70" fmla="*/ 55 w 1597"/>
                <a:gd name="T71" fmla="*/ 60 h 1077"/>
                <a:gd name="T72" fmla="*/ 387 w 1597"/>
                <a:gd name="T73" fmla="*/ 479 h 1077"/>
                <a:gd name="T74" fmla="*/ 285 w 1597"/>
                <a:gd name="T75" fmla="*/ 479 h 1077"/>
                <a:gd name="T76" fmla="*/ 285 w 1597"/>
                <a:gd name="T77" fmla="*/ 951 h 1077"/>
                <a:gd name="T78" fmla="*/ 332 w 1597"/>
                <a:gd name="T79" fmla="*/ 951 h 1077"/>
                <a:gd name="T80" fmla="*/ 332 w 1597"/>
                <a:gd name="T81" fmla="*/ 539 h 1077"/>
                <a:gd name="T82" fmla="*/ 668 w 1597"/>
                <a:gd name="T83" fmla="*/ 964 h 1077"/>
                <a:gd name="T84" fmla="*/ 670 w 1597"/>
                <a:gd name="T85" fmla="*/ 964 h 1077"/>
                <a:gd name="T86" fmla="*/ 1009 w 1597"/>
                <a:gd name="T87" fmla="*/ 533 h 1077"/>
                <a:gd name="T88" fmla="*/ 1009 w 1597"/>
                <a:gd name="T89" fmla="*/ 951 h 1077"/>
                <a:gd name="T90" fmla="*/ 1108 w 1597"/>
                <a:gd name="T91" fmla="*/ 951 h 1077"/>
                <a:gd name="T92" fmla="*/ 1108 w 1597"/>
                <a:gd name="T93" fmla="*/ 637 h 1077"/>
                <a:gd name="T94" fmla="*/ 1284 w 1597"/>
                <a:gd name="T95" fmla="*/ 637 h 1077"/>
                <a:gd name="T96" fmla="*/ 1284 w 1597"/>
                <a:gd name="T97" fmla="*/ 1077 h 1077"/>
                <a:gd name="T98" fmla="*/ 1386 w 1597"/>
                <a:gd name="T99" fmla="*/ 1077 h 1077"/>
                <a:gd name="T100" fmla="*/ 1386 w 1597"/>
                <a:gd name="T101" fmla="*/ 637 h 1077"/>
                <a:gd name="T102" fmla="*/ 1597 w 1597"/>
                <a:gd name="T103" fmla="*/ 637 h 1077"/>
                <a:gd name="T104" fmla="*/ 1597 w 1597"/>
                <a:gd name="T105" fmla="*/ 615 h 1077"/>
                <a:gd name="T106" fmla="*/ 1146 w 1597"/>
                <a:gd name="T107" fmla="*/ 615 h 1077"/>
                <a:gd name="T108" fmla="*/ 1068 w 1597"/>
                <a:gd name="T109" fmla="*/ 96 h 1077"/>
                <a:gd name="T110" fmla="*/ 1229 w 1597"/>
                <a:gd name="T111" fmla="*/ 0 h 1077"/>
                <a:gd name="T112" fmla="*/ 1178 w 1597"/>
                <a:gd name="T113" fmla="*/ 0 h 1077"/>
                <a:gd name="T114" fmla="*/ 1030 w 1597"/>
                <a:gd name="T115" fmla="*/ 67 h 1077"/>
                <a:gd name="T116" fmla="*/ 879 w 1597"/>
                <a:gd name="T117" fmla="*/ 0 h 1077"/>
                <a:gd name="T118" fmla="*/ 831 w 1597"/>
                <a:gd name="T119" fmla="*/ 0 h 1077"/>
                <a:gd name="T120" fmla="*/ 994 w 1597"/>
                <a:gd name="T121" fmla="*/ 96 h 1077"/>
                <a:gd name="T122" fmla="*/ 1068 w 1597"/>
                <a:gd name="T123" fmla="*/ 9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7" h="1077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6588" y="3329"/>
              <a:ext cx="39" cy="35"/>
            </a:xfrm>
            <a:custGeom>
              <a:avLst/>
              <a:gdLst>
                <a:gd name="T0" fmla="*/ 0 w 172"/>
                <a:gd name="T1" fmla="*/ 0 h 149"/>
                <a:gd name="T2" fmla="*/ 23 w 172"/>
                <a:gd name="T3" fmla="*/ 0 h 149"/>
                <a:gd name="T4" fmla="*/ 86 w 172"/>
                <a:gd name="T5" fmla="*/ 135 h 149"/>
                <a:gd name="T6" fmla="*/ 150 w 172"/>
                <a:gd name="T7" fmla="*/ 0 h 149"/>
                <a:gd name="T8" fmla="*/ 172 w 172"/>
                <a:gd name="T9" fmla="*/ 0 h 149"/>
                <a:gd name="T10" fmla="*/ 172 w 172"/>
                <a:gd name="T11" fmla="*/ 149 h 149"/>
                <a:gd name="T12" fmla="*/ 157 w 172"/>
                <a:gd name="T13" fmla="*/ 149 h 149"/>
                <a:gd name="T14" fmla="*/ 158 w 172"/>
                <a:gd name="T15" fmla="*/ 13 h 149"/>
                <a:gd name="T16" fmla="*/ 95 w 172"/>
                <a:gd name="T17" fmla="*/ 149 h 149"/>
                <a:gd name="T18" fmla="*/ 78 w 172"/>
                <a:gd name="T19" fmla="*/ 149 h 149"/>
                <a:gd name="T20" fmla="*/ 13 w 172"/>
                <a:gd name="T21" fmla="*/ 13 h 149"/>
                <a:gd name="T22" fmla="*/ 14 w 172"/>
                <a:gd name="T23" fmla="*/ 149 h 149"/>
                <a:gd name="T24" fmla="*/ 0 w 172"/>
                <a:gd name="T25" fmla="*/ 149 h 149"/>
                <a:gd name="T26" fmla="*/ 0 w 172"/>
                <a:gd name="T2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149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6657" y="3329"/>
              <a:ext cx="31" cy="35"/>
            </a:xfrm>
            <a:custGeom>
              <a:avLst/>
              <a:gdLst>
                <a:gd name="T0" fmla="*/ 0 w 138"/>
                <a:gd name="T1" fmla="*/ 0 h 149"/>
                <a:gd name="T2" fmla="*/ 19 w 138"/>
                <a:gd name="T3" fmla="*/ 0 h 149"/>
                <a:gd name="T4" fmla="*/ 123 w 138"/>
                <a:gd name="T5" fmla="*/ 134 h 149"/>
                <a:gd name="T6" fmla="*/ 123 w 138"/>
                <a:gd name="T7" fmla="*/ 0 h 149"/>
                <a:gd name="T8" fmla="*/ 138 w 138"/>
                <a:gd name="T9" fmla="*/ 0 h 149"/>
                <a:gd name="T10" fmla="*/ 138 w 138"/>
                <a:gd name="T11" fmla="*/ 149 h 149"/>
                <a:gd name="T12" fmla="*/ 118 w 138"/>
                <a:gd name="T13" fmla="*/ 149 h 149"/>
                <a:gd name="T14" fmla="*/ 15 w 138"/>
                <a:gd name="T15" fmla="*/ 16 h 149"/>
                <a:gd name="T16" fmla="*/ 15 w 138"/>
                <a:gd name="T17" fmla="*/ 149 h 149"/>
                <a:gd name="T18" fmla="*/ 0 w 138"/>
                <a:gd name="T19" fmla="*/ 149 h 149"/>
                <a:gd name="T20" fmla="*/ 0 w 138"/>
                <a:gd name="T2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149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6716" y="3328"/>
              <a:ext cx="29" cy="37"/>
            </a:xfrm>
            <a:custGeom>
              <a:avLst/>
              <a:gdLst>
                <a:gd name="T0" fmla="*/ 16 w 125"/>
                <a:gd name="T1" fmla="*/ 103 h 156"/>
                <a:gd name="T2" fmla="*/ 16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2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6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6752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6791" y="3329"/>
              <a:ext cx="26" cy="35"/>
            </a:xfrm>
            <a:custGeom>
              <a:avLst/>
              <a:gdLst>
                <a:gd name="T0" fmla="*/ 0 w 115"/>
                <a:gd name="T1" fmla="*/ 0 h 149"/>
                <a:gd name="T2" fmla="*/ 115 w 115"/>
                <a:gd name="T3" fmla="*/ 0 h 149"/>
                <a:gd name="T4" fmla="*/ 115 w 115"/>
                <a:gd name="T5" fmla="*/ 14 h 149"/>
                <a:gd name="T6" fmla="*/ 15 w 115"/>
                <a:gd name="T7" fmla="*/ 14 h 149"/>
                <a:gd name="T8" fmla="*/ 15 w 115"/>
                <a:gd name="T9" fmla="*/ 66 h 149"/>
                <a:gd name="T10" fmla="*/ 107 w 115"/>
                <a:gd name="T11" fmla="*/ 66 h 149"/>
                <a:gd name="T12" fmla="*/ 107 w 115"/>
                <a:gd name="T13" fmla="*/ 80 h 149"/>
                <a:gd name="T14" fmla="*/ 15 w 115"/>
                <a:gd name="T15" fmla="*/ 80 h 149"/>
                <a:gd name="T16" fmla="*/ 15 w 115"/>
                <a:gd name="T17" fmla="*/ 135 h 149"/>
                <a:gd name="T18" fmla="*/ 115 w 115"/>
                <a:gd name="T19" fmla="*/ 135 h 149"/>
                <a:gd name="T20" fmla="*/ 115 w 115"/>
                <a:gd name="T21" fmla="*/ 149 h 149"/>
                <a:gd name="T22" fmla="*/ 0 w 115"/>
                <a:gd name="T23" fmla="*/ 149 h 149"/>
                <a:gd name="T24" fmla="*/ 0 w 115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49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6828" y="3329"/>
              <a:ext cx="30" cy="35"/>
            </a:xfrm>
            <a:custGeom>
              <a:avLst/>
              <a:gdLst>
                <a:gd name="T0" fmla="*/ 15 w 129"/>
                <a:gd name="T1" fmla="*/ 14 h 149"/>
                <a:gd name="T2" fmla="*/ 15 w 129"/>
                <a:gd name="T3" fmla="*/ 71 h 149"/>
                <a:gd name="T4" fmla="*/ 70 w 129"/>
                <a:gd name="T5" fmla="*/ 71 h 149"/>
                <a:gd name="T6" fmla="*/ 110 w 129"/>
                <a:gd name="T7" fmla="*/ 43 h 149"/>
                <a:gd name="T8" fmla="*/ 68 w 129"/>
                <a:gd name="T9" fmla="*/ 14 h 149"/>
                <a:gd name="T10" fmla="*/ 15 w 129"/>
                <a:gd name="T11" fmla="*/ 14 h 149"/>
                <a:gd name="T12" fmla="*/ 0 w 129"/>
                <a:gd name="T13" fmla="*/ 0 h 149"/>
                <a:gd name="T14" fmla="*/ 72 w 129"/>
                <a:gd name="T15" fmla="*/ 0 h 149"/>
                <a:gd name="T16" fmla="*/ 125 w 129"/>
                <a:gd name="T17" fmla="*/ 40 h 149"/>
                <a:gd name="T18" fmla="*/ 99 w 129"/>
                <a:gd name="T19" fmla="*/ 78 h 149"/>
                <a:gd name="T20" fmla="*/ 122 w 129"/>
                <a:gd name="T21" fmla="*/ 106 h 149"/>
                <a:gd name="T22" fmla="*/ 129 w 129"/>
                <a:gd name="T23" fmla="*/ 149 h 149"/>
                <a:gd name="T24" fmla="*/ 112 w 129"/>
                <a:gd name="T25" fmla="*/ 149 h 149"/>
                <a:gd name="T26" fmla="*/ 107 w 129"/>
                <a:gd name="T27" fmla="*/ 106 h 149"/>
                <a:gd name="T28" fmla="*/ 78 w 129"/>
                <a:gd name="T29" fmla="*/ 85 h 149"/>
                <a:gd name="T30" fmla="*/ 15 w 129"/>
                <a:gd name="T31" fmla="*/ 85 h 149"/>
                <a:gd name="T32" fmla="*/ 15 w 129"/>
                <a:gd name="T33" fmla="*/ 149 h 149"/>
                <a:gd name="T34" fmla="*/ 0 w 129"/>
                <a:gd name="T35" fmla="*/ 149 h 149"/>
                <a:gd name="T36" fmla="*/ 0 w 129"/>
                <a:gd name="T3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49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6867" y="3328"/>
              <a:ext cx="29" cy="37"/>
            </a:xfrm>
            <a:custGeom>
              <a:avLst/>
              <a:gdLst>
                <a:gd name="T0" fmla="*/ 15 w 125"/>
                <a:gd name="T1" fmla="*/ 103 h 156"/>
                <a:gd name="T2" fmla="*/ 15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1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5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6903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6938" y="3329"/>
              <a:ext cx="35" cy="35"/>
            </a:xfrm>
            <a:custGeom>
              <a:avLst/>
              <a:gdLst>
                <a:gd name="T0" fmla="*/ 0 w 152"/>
                <a:gd name="T1" fmla="*/ 0 h 149"/>
                <a:gd name="T2" fmla="*/ 16 w 152"/>
                <a:gd name="T3" fmla="*/ 0 h 149"/>
                <a:gd name="T4" fmla="*/ 76 w 152"/>
                <a:gd name="T5" fmla="*/ 136 h 149"/>
                <a:gd name="T6" fmla="*/ 135 w 152"/>
                <a:gd name="T7" fmla="*/ 0 h 149"/>
                <a:gd name="T8" fmla="*/ 152 w 152"/>
                <a:gd name="T9" fmla="*/ 0 h 149"/>
                <a:gd name="T10" fmla="*/ 85 w 152"/>
                <a:gd name="T11" fmla="*/ 149 h 149"/>
                <a:gd name="T12" fmla="*/ 66 w 152"/>
                <a:gd name="T13" fmla="*/ 149 h 149"/>
                <a:gd name="T14" fmla="*/ 0 w 152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49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6" name="Freeform 17"/>
            <p:cNvSpPr>
              <a:spLocks noEditPoints="1"/>
            </p:cNvSpPr>
            <p:nvPr/>
          </p:nvSpPr>
          <p:spPr bwMode="auto">
            <a:xfrm>
              <a:off x="6979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7" name="Freeform 18"/>
            <p:cNvSpPr>
              <a:spLocks noEditPoints="1"/>
            </p:cNvSpPr>
            <p:nvPr/>
          </p:nvSpPr>
          <p:spPr bwMode="auto">
            <a:xfrm>
              <a:off x="7045" y="3318"/>
              <a:ext cx="29" cy="47"/>
            </a:xfrm>
            <a:custGeom>
              <a:avLst/>
              <a:gdLst>
                <a:gd name="T0" fmla="*/ 83 w 125"/>
                <a:gd name="T1" fmla="*/ 0 h 198"/>
                <a:gd name="T2" fmla="*/ 99 w 125"/>
                <a:gd name="T3" fmla="*/ 0 h 198"/>
                <a:gd name="T4" fmla="*/ 70 w 125"/>
                <a:gd name="T5" fmla="*/ 30 h 198"/>
                <a:gd name="T6" fmla="*/ 53 w 125"/>
                <a:gd name="T7" fmla="*/ 30 h 198"/>
                <a:gd name="T8" fmla="*/ 25 w 125"/>
                <a:gd name="T9" fmla="*/ 0 h 198"/>
                <a:gd name="T10" fmla="*/ 40 w 125"/>
                <a:gd name="T11" fmla="*/ 0 h 198"/>
                <a:gd name="T12" fmla="*/ 62 w 125"/>
                <a:gd name="T13" fmla="*/ 22 h 198"/>
                <a:gd name="T14" fmla="*/ 83 w 125"/>
                <a:gd name="T15" fmla="*/ 0 h 198"/>
                <a:gd name="T16" fmla="*/ 16 w 125"/>
                <a:gd name="T17" fmla="*/ 145 h 198"/>
                <a:gd name="T18" fmla="*/ 16 w 125"/>
                <a:gd name="T19" fmla="*/ 146 h 198"/>
                <a:gd name="T20" fmla="*/ 63 w 125"/>
                <a:gd name="T21" fmla="*/ 184 h 198"/>
                <a:gd name="T22" fmla="*/ 109 w 125"/>
                <a:gd name="T23" fmla="*/ 153 h 198"/>
                <a:gd name="T24" fmla="*/ 72 w 125"/>
                <a:gd name="T25" fmla="*/ 127 h 198"/>
                <a:gd name="T26" fmla="*/ 40 w 125"/>
                <a:gd name="T27" fmla="*/ 122 h 198"/>
                <a:gd name="T28" fmla="*/ 5 w 125"/>
                <a:gd name="T29" fmla="*/ 85 h 198"/>
                <a:gd name="T30" fmla="*/ 61 w 125"/>
                <a:gd name="T31" fmla="*/ 42 h 198"/>
                <a:gd name="T32" fmla="*/ 120 w 125"/>
                <a:gd name="T33" fmla="*/ 87 h 198"/>
                <a:gd name="T34" fmla="*/ 105 w 125"/>
                <a:gd name="T35" fmla="*/ 87 h 198"/>
                <a:gd name="T36" fmla="*/ 62 w 125"/>
                <a:gd name="T37" fmla="*/ 55 h 198"/>
                <a:gd name="T38" fmla="*/ 20 w 125"/>
                <a:gd name="T39" fmla="*/ 84 h 198"/>
                <a:gd name="T40" fmla="*/ 57 w 125"/>
                <a:gd name="T41" fmla="*/ 109 h 198"/>
                <a:gd name="T42" fmla="*/ 85 w 125"/>
                <a:gd name="T43" fmla="*/ 114 h 198"/>
                <a:gd name="T44" fmla="*/ 125 w 125"/>
                <a:gd name="T45" fmla="*/ 152 h 198"/>
                <a:gd name="T46" fmla="*/ 64 w 125"/>
                <a:gd name="T47" fmla="*/ 198 h 198"/>
                <a:gd name="T48" fmla="*/ 0 w 125"/>
                <a:gd name="T49" fmla="*/ 147 h 198"/>
                <a:gd name="T50" fmla="*/ 0 w 125"/>
                <a:gd name="T51" fmla="*/ 145 h 198"/>
                <a:gd name="T52" fmla="*/ 16 w 125"/>
                <a:gd name="T53" fmla="*/ 14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98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7085" y="3329"/>
              <a:ext cx="29" cy="35"/>
            </a:xfrm>
            <a:custGeom>
              <a:avLst/>
              <a:gdLst>
                <a:gd name="T0" fmla="*/ 0 w 127"/>
                <a:gd name="T1" fmla="*/ 0 h 149"/>
                <a:gd name="T2" fmla="*/ 15 w 127"/>
                <a:gd name="T3" fmla="*/ 0 h 149"/>
                <a:gd name="T4" fmla="*/ 15 w 127"/>
                <a:gd name="T5" fmla="*/ 82 h 149"/>
                <a:gd name="T6" fmla="*/ 107 w 127"/>
                <a:gd name="T7" fmla="*/ 0 h 149"/>
                <a:gd name="T8" fmla="*/ 127 w 127"/>
                <a:gd name="T9" fmla="*/ 0 h 149"/>
                <a:gd name="T10" fmla="*/ 57 w 127"/>
                <a:gd name="T11" fmla="*/ 63 h 149"/>
                <a:gd name="T12" fmla="*/ 127 w 127"/>
                <a:gd name="T13" fmla="*/ 149 h 149"/>
                <a:gd name="T14" fmla="*/ 108 w 127"/>
                <a:gd name="T15" fmla="*/ 149 h 149"/>
                <a:gd name="T16" fmla="*/ 46 w 127"/>
                <a:gd name="T17" fmla="*/ 72 h 149"/>
                <a:gd name="T18" fmla="*/ 15 w 127"/>
                <a:gd name="T19" fmla="*/ 100 h 149"/>
                <a:gd name="T20" fmla="*/ 15 w 127"/>
                <a:gd name="T21" fmla="*/ 149 h 149"/>
                <a:gd name="T22" fmla="*/ 0 w 127"/>
                <a:gd name="T23" fmla="*/ 149 h 149"/>
                <a:gd name="T24" fmla="*/ 0 w 127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49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7120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7167" y="3329"/>
              <a:ext cx="25" cy="35"/>
            </a:xfrm>
            <a:custGeom>
              <a:avLst/>
              <a:gdLst>
                <a:gd name="T0" fmla="*/ 0 w 109"/>
                <a:gd name="T1" fmla="*/ 0 h 149"/>
                <a:gd name="T2" fmla="*/ 15 w 109"/>
                <a:gd name="T3" fmla="*/ 0 h 149"/>
                <a:gd name="T4" fmla="*/ 15 w 109"/>
                <a:gd name="T5" fmla="*/ 135 h 149"/>
                <a:gd name="T6" fmla="*/ 109 w 109"/>
                <a:gd name="T7" fmla="*/ 135 h 149"/>
                <a:gd name="T8" fmla="*/ 109 w 109"/>
                <a:gd name="T9" fmla="*/ 149 h 149"/>
                <a:gd name="T10" fmla="*/ 0 w 109"/>
                <a:gd name="T11" fmla="*/ 149 h 149"/>
                <a:gd name="T12" fmla="*/ 0 w 109"/>
                <a:gd name="T1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49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7200" y="3328"/>
              <a:ext cx="29" cy="37"/>
            </a:xfrm>
            <a:custGeom>
              <a:avLst/>
              <a:gdLst>
                <a:gd name="T0" fmla="*/ 15 w 124"/>
                <a:gd name="T1" fmla="*/ 103 h 156"/>
                <a:gd name="T2" fmla="*/ 15 w 124"/>
                <a:gd name="T3" fmla="*/ 104 h 156"/>
                <a:gd name="T4" fmla="*/ 63 w 124"/>
                <a:gd name="T5" fmla="*/ 142 h 156"/>
                <a:gd name="T6" fmla="*/ 109 w 124"/>
                <a:gd name="T7" fmla="*/ 111 h 156"/>
                <a:gd name="T8" fmla="*/ 72 w 124"/>
                <a:gd name="T9" fmla="*/ 85 h 156"/>
                <a:gd name="T10" fmla="*/ 40 w 124"/>
                <a:gd name="T11" fmla="*/ 80 h 156"/>
                <a:gd name="T12" fmla="*/ 5 w 124"/>
                <a:gd name="T13" fmla="*/ 43 h 156"/>
                <a:gd name="T14" fmla="*/ 61 w 124"/>
                <a:gd name="T15" fmla="*/ 0 h 156"/>
                <a:gd name="T16" fmla="*/ 120 w 124"/>
                <a:gd name="T17" fmla="*/ 45 h 156"/>
                <a:gd name="T18" fmla="*/ 105 w 124"/>
                <a:gd name="T19" fmla="*/ 45 h 156"/>
                <a:gd name="T20" fmla="*/ 62 w 124"/>
                <a:gd name="T21" fmla="*/ 13 h 156"/>
                <a:gd name="T22" fmla="*/ 20 w 124"/>
                <a:gd name="T23" fmla="*/ 42 h 156"/>
                <a:gd name="T24" fmla="*/ 57 w 124"/>
                <a:gd name="T25" fmla="*/ 67 h 156"/>
                <a:gd name="T26" fmla="*/ 85 w 124"/>
                <a:gd name="T27" fmla="*/ 72 h 156"/>
                <a:gd name="T28" fmla="*/ 124 w 124"/>
                <a:gd name="T29" fmla="*/ 110 h 156"/>
                <a:gd name="T30" fmla="*/ 64 w 124"/>
                <a:gd name="T31" fmla="*/ 156 h 156"/>
                <a:gd name="T32" fmla="*/ 0 w 124"/>
                <a:gd name="T33" fmla="*/ 105 h 156"/>
                <a:gd name="T34" fmla="*/ 0 w 124"/>
                <a:gd name="T35" fmla="*/ 103 h 156"/>
                <a:gd name="T36" fmla="*/ 15 w 124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7237" y="3329"/>
              <a:ext cx="29" cy="35"/>
            </a:xfrm>
            <a:custGeom>
              <a:avLst/>
              <a:gdLst>
                <a:gd name="T0" fmla="*/ 57 w 129"/>
                <a:gd name="T1" fmla="*/ 14 h 149"/>
                <a:gd name="T2" fmla="*/ 0 w 129"/>
                <a:gd name="T3" fmla="*/ 14 h 149"/>
                <a:gd name="T4" fmla="*/ 0 w 129"/>
                <a:gd name="T5" fmla="*/ 0 h 149"/>
                <a:gd name="T6" fmla="*/ 129 w 129"/>
                <a:gd name="T7" fmla="*/ 0 h 149"/>
                <a:gd name="T8" fmla="*/ 129 w 129"/>
                <a:gd name="T9" fmla="*/ 14 h 149"/>
                <a:gd name="T10" fmla="*/ 72 w 129"/>
                <a:gd name="T11" fmla="*/ 14 h 149"/>
                <a:gd name="T12" fmla="*/ 72 w 129"/>
                <a:gd name="T13" fmla="*/ 149 h 149"/>
                <a:gd name="T14" fmla="*/ 57 w 129"/>
                <a:gd name="T15" fmla="*/ 149 h 149"/>
                <a:gd name="T16" fmla="*/ 57 w 129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>
              <a:off x="7271" y="3329"/>
              <a:ext cx="35" cy="35"/>
            </a:xfrm>
            <a:custGeom>
              <a:avLst/>
              <a:gdLst>
                <a:gd name="T0" fmla="*/ 0 w 153"/>
                <a:gd name="T1" fmla="*/ 0 h 149"/>
                <a:gd name="T2" fmla="*/ 17 w 153"/>
                <a:gd name="T3" fmla="*/ 0 h 149"/>
                <a:gd name="T4" fmla="*/ 77 w 153"/>
                <a:gd name="T5" fmla="*/ 136 h 149"/>
                <a:gd name="T6" fmla="*/ 136 w 153"/>
                <a:gd name="T7" fmla="*/ 0 h 149"/>
                <a:gd name="T8" fmla="*/ 153 w 153"/>
                <a:gd name="T9" fmla="*/ 0 h 149"/>
                <a:gd name="T10" fmla="*/ 86 w 153"/>
                <a:gd name="T11" fmla="*/ 149 h 149"/>
                <a:gd name="T12" fmla="*/ 67 w 153"/>
                <a:gd name="T13" fmla="*/ 149 h 149"/>
                <a:gd name="T14" fmla="*/ 0 w 153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149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4" name="Freeform 25"/>
            <p:cNvSpPr>
              <a:spLocks noEditPoints="1"/>
            </p:cNvSpPr>
            <p:nvPr/>
          </p:nvSpPr>
          <p:spPr bwMode="auto">
            <a:xfrm>
              <a:off x="7315" y="3318"/>
              <a:ext cx="9" cy="46"/>
            </a:xfrm>
            <a:custGeom>
              <a:avLst/>
              <a:gdLst>
                <a:gd name="T0" fmla="*/ 19 w 38"/>
                <a:gd name="T1" fmla="*/ 0 h 194"/>
                <a:gd name="T2" fmla="*/ 38 w 38"/>
                <a:gd name="T3" fmla="*/ 0 h 194"/>
                <a:gd name="T4" fmla="*/ 14 w 38"/>
                <a:gd name="T5" fmla="*/ 30 h 194"/>
                <a:gd name="T6" fmla="*/ 1 w 38"/>
                <a:gd name="T7" fmla="*/ 30 h 194"/>
                <a:gd name="T8" fmla="*/ 19 w 38"/>
                <a:gd name="T9" fmla="*/ 0 h 194"/>
                <a:gd name="T10" fmla="*/ 0 w 38"/>
                <a:gd name="T11" fmla="*/ 45 h 194"/>
                <a:gd name="T12" fmla="*/ 15 w 38"/>
                <a:gd name="T13" fmla="*/ 45 h 194"/>
                <a:gd name="T14" fmla="*/ 15 w 38"/>
                <a:gd name="T15" fmla="*/ 194 h 194"/>
                <a:gd name="T16" fmla="*/ 0 w 38"/>
                <a:gd name="T17" fmla="*/ 194 h 194"/>
                <a:gd name="T18" fmla="*/ 0 w 38"/>
                <a:gd name="T19" fmla="*/ 4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94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5" name="Freeform 26"/>
            <p:cNvSpPr>
              <a:spLocks/>
            </p:cNvSpPr>
            <p:nvPr/>
          </p:nvSpPr>
          <p:spPr bwMode="auto">
            <a:xfrm>
              <a:off x="7334" y="3359"/>
              <a:ext cx="3" cy="12"/>
            </a:xfrm>
            <a:custGeom>
              <a:avLst/>
              <a:gdLst>
                <a:gd name="T0" fmla="*/ 0 w 17"/>
                <a:gd name="T1" fmla="*/ 0 h 50"/>
                <a:gd name="T2" fmla="*/ 17 w 17"/>
                <a:gd name="T3" fmla="*/ 0 h 50"/>
                <a:gd name="T4" fmla="*/ 17 w 17"/>
                <a:gd name="T5" fmla="*/ 27 h 50"/>
                <a:gd name="T6" fmla="*/ 0 w 17"/>
                <a:gd name="T7" fmla="*/ 50 h 50"/>
                <a:gd name="T8" fmla="*/ 0 w 17"/>
                <a:gd name="T9" fmla="*/ 41 h 50"/>
                <a:gd name="T10" fmla="*/ 7 w 17"/>
                <a:gd name="T11" fmla="*/ 27 h 50"/>
                <a:gd name="T12" fmla="*/ 7 w 17"/>
                <a:gd name="T13" fmla="*/ 18 h 50"/>
                <a:gd name="T14" fmla="*/ 0 w 17"/>
                <a:gd name="T15" fmla="*/ 18 h 50"/>
                <a:gd name="T16" fmla="*/ 0 w 1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50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auto">
            <a:xfrm>
              <a:off x="6646" y="3383"/>
              <a:ext cx="32" cy="29"/>
            </a:xfrm>
            <a:custGeom>
              <a:avLst/>
              <a:gdLst>
                <a:gd name="T0" fmla="*/ 0 w 142"/>
                <a:gd name="T1" fmla="*/ 0 h 123"/>
                <a:gd name="T2" fmla="*/ 19 w 142"/>
                <a:gd name="T3" fmla="*/ 0 h 123"/>
                <a:gd name="T4" fmla="*/ 71 w 142"/>
                <a:gd name="T5" fmla="*/ 112 h 123"/>
                <a:gd name="T6" fmla="*/ 124 w 142"/>
                <a:gd name="T7" fmla="*/ 0 h 123"/>
                <a:gd name="T8" fmla="*/ 142 w 142"/>
                <a:gd name="T9" fmla="*/ 0 h 123"/>
                <a:gd name="T10" fmla="*/ 142 w 142"/>
                <a:gd name="T11" fmla="*/ 123 h 123"/>
                <a:gd name="T12" fmla="*/ 130 w 142"/>
                <a:gd name="T13" fmla="*/ 123 h 123"/>
                <a:gd name="T14" fmla="*/ 131 w 142"/>
                <a:gd name="T15" fmla="*/ 10 h 123"/>
                <a:gd name="T16" fmla="*/ 78 w 142"/>
                <a:gd name="T17" fmla="*/ 123 h 123"/>
                <a:gd name="T18" fmla="*/ 64 w 142"/>
                <a:gd name="T19" fmla="*/ 123 h 123"/>
                <a:gd name="T20" fmla="*/ 10 w 142"/>
                <a:gd name="T21" fmla="*/ 10 h 123"/>
                <a:gd name="T22" fmla="*/ 12 w 142"/>
                <a:gd name="T23" fmla="*/ 123 h 123"/>
                <a:gd name="T24" fmla="*/ 0 w 142"/>
                <a:gd name="T25" fmla="*/ 123 h 123"/>
                <a:gd name="T26" fmla="*/ 0 w 142"/>
                <a:gd name="T2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2" h="123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7" name="Freeform 28"/>
            <p:cNvSpPr>
              <a:spLocks/>
            </p:cNvSpPr>
            <p:nvPr/>
          </p:nvSpPr>
          <p:spPr bwMode="auto">
            <a:xfrm>
              <a:off x="6688" y="3383"/>
              <a:ext cx="21" cy="29"/>
            </a:xfrm>
            <a:custGeom>
              <a:avLst/>
              <a:gdLst>
                <a:gd name="T0" fmla="*/ 0 w 90"/>
                <a:gd name="T1" fmla="*/ 0 h 123"/>
                <a:gd name="T2" fmla="*/ 13 w 90"/>
                <a:gd name="T3" fmla="*/ 0 h 123"/>
                <a:gd name="T4" fmla="*/ 13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8" name="Freeform 29"/>
            <p:cNvSpPr>
              <a:spLocks noEditPoints="1"/>
            </p:cNvSpPr>
            <p:nvPr/>
          </p:nvSpPr>
          <p:spPr bwMode="auto">
            <a:xfrm>
              <a:off x="6713" y="3374"/>
              <a:ext cx="30" cy="38"/>
            </a:xfrm>
            <a:custGeom>
              <a:avLst/>
              <a:gdLst>
                <a:gd name="T0" fmla="*/ 74 w 128"/>
                <a:gd name="T1" fmla="*/ 0 h 161"/>
                <a:gd name="T2" fmla="*/ 89 w 128"/>
                <a:gd name="T3" fmla="*/ 0 h 161"/>
                <a:gd name="T4" fmla="*/ 69 w 128"/>
                <a:gd name="T5" fmla="*/ 25 h 161"/>
                <a:gd name="T6" fmla="*/ 59 w 128"/>
                <a:gd name="T7" fmla="*/ 25 h 161"/>
                <a:gd name="T8" fmla="*/ 74 w 128"/>
                <a:gd name="T9" fmla="*/ 0 h 161"/>
                <a:gd name="T10" fmla="*/ 92 w 128"/>
                <a:gd name="T11" fmla="*/ 111 h 161"/>
                <a:gd name="T12" fmla="*/ 64 w 128"/>
                <a:gd name="T13" fmla="*/ 48 h 161"/>
                <a:gd name="T14" fmla="*/ 36 w 128"/>
                <a:gd name="T15" fmla="*/ 111 h 161"/>
                <a:gd name="T16" fmla="*/ 92 w 128"/>
                <a:gd name="T17" fmla="*/ 111 h 161"/>
                <a:gd name="T18" fmla="*/ 57 w 128"/>
                <a:gd name="T19" fmla="*/ 38 h 161"/>
                <a:gd name="T20" fmla="*/ 71 w 128"/>
                <a:gd name="T21" fmla="*/ 38 h 161"/>
                <a:gd name="T22" fmla="*/ 128 w 128"/>
                <a:gd name="T23" fmla="*/ 161 h 161"/>
                <a:gd name="T24" fmla="*/ 115 w 128"/>
                <a:gd name="T25" fmla="*/ 161 h 161"/>
                <a:gd name="T26" fmla="*/ 98 w 128"/>
                <a:gd name="T27" fmla="*/ 123 h 161"/>
                <a:gd name="T28" fmla="*/ 30 w 128"/>
                <a:gd name="T29" fmla="*/ 123 h 161"/>
                <a:gd name="T30" fmla="*/ 13 w 128"/>
                <a:gd name="T31" fmla="*/ 161 h 161"/>
                <a:gd name="T32" fmla="*/ 0 w 128"/>
                <a:gd name="T33" fmla="*/ 161 h 161"/>
                <a:gd name="T34" fmla="*/ 57 w 128"/>
                <a:gd name="T35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" h="161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6749" y="3383"/>
              <a:ext cx="27" cy="29"/>
            </a:xfrm>
            <a:custGeom>
              <a:avLst/>
              <a:gdLst>
                <a:gd name="T0" fmla="*/ 13 w 116"/>
                <a:gd name="T1" fmla="*/ 11 h 123"/>
                <a:gd name="T2" fmla="*/ 13 w 116"/>
                <a:gd name="T3" fmla="*/ 111 h 123"/>
                <a:gd name="T4" fmla="*/ 45 w 116"/>
                <a:gd name="T5" fmla="*/ 111 h 123"/>
                <a:gd name="T6" fmla="*/ 86 w 116"/>
                <a:gd name="T7" fmla="*/ 103 h 123"/>
                <a:gd name="T8" fmla="*/ 103 w 116"/>
                <a:gd name="T9" fmla="*/ 60 h 123"/>
                <a:gd name="T10" fmla="*/ 86 w 116"/>
                <a:gd name="T11" fmla="*/ 18 h 123"/>
                <a:gd name="T12" fmla="*/ 43 w 116"/>
                <a:gd name="T13" fmla="*/ 11 h 123"/>
                <a:gd name="T14" fmla="*/ 13 w 116"/>
                <a:gd name="T15" fmla="*/ 11 h 123"/>
                <a:gd name="T16" fmla="*/ 96 w 116"/>
                <a:gd name="T17" fmla="*/ 11 h 123"/>
                <a:gd name="T18" fmla="*/ 116 w 116"/>
                <a:gd name="T19" fmla="*/ 61 h 123"/>
                <a:gd name="T20" fmla="*/ 96 w 116"/>
                <a:gd name="T21" fmla="*/ 112 h 123"/>
                <a:gd name="T22" fmla="*/ 45 w 116"/>
                <a:gd name="T23" fmla="*/ 123 h 123"/>
                <a:gd name="T24" fmla="*/ 0 w 116"/>
                <a:gd name="T25" fmla="*/ 123 h 123"/>
                <a:gd name="T26" fmla="*/ 0 w 116"/>
                <a:gd name="T27" fmla="*/ 0 h 123"/>
                <a:gd name="T28" fmla="*/ 45 w 116"/>
                <a:gd name="T29" fmla="*/ 0 h 123"/>
                <a:gd name="T30" fmla="*/ 96 w 116"/>
                <a:gd name="T31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6" h="123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6784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1" name="Freeform 32"/>
            <p:cNvSpPr>
              <a:spLocks noEditPoints="1"/>
            </p:cNvSpPr>
            <p:nvPr/>
          </p:nvSpPr>
          <p:spPr bwMode="auto">
            <a:xfrm>
              <a:off x="6812" y="3374"/>
              <a:ext cx="25" cy="38"/>
            </a:xfrm>
            <a:custGeom>
              <a:avLst/>
              <a:gdLst>
                <a:gd name="T0" fmla="*/ 78 w 108"/>
                <a:gd name="T1" fmla="*/ 0 h 161"/>
                <a:gd name="T2" fmla="*/ 92 w 108"/>
                <a:gd name="T3" fmla="*/ 0 h 161"/>
                <a:gd name="T4" fmla="*/ 68 w 108"/>
                <a:gd name="T5" fmla="*/ 25 h 161"/>
                <a:gd name="T6" fmla="*/ 54 w 108"/>
                <a:gd name="T7" fmla="*/ 25 h 161"/>
                <a:gd name="T8" fmla="*/ 30 w 108"/>
                <a:gd name="T9" fmla="*/ 0 h 161"/>
                <a:gd name="T10" fmla="*/ 43 w 108"/>
                <a:gd name="T11" fmla="*/ 0 h 161"/>
                <a:gd name="T12" fmla="*/ 61 w 108"/>
                <a:gd name="T13" fmla="*/ 18 h 161"/>
                <a:gd name="T14" fmla="*/ 78 w 108"/>
                <a:gd name="T15" fmla="*/ 0 h 161"/>
                <a:gd name="T16" fmla="*/ 0 w 108"/>
                <a:gd name="T17" fmla="*/ 149 h 161"/>
                <a:gd name="T18" fmla="*/ 91 w 108"/>
                <a:gd name="T19" fmla="*/ 49 h 161"/>
                <a:gd name="T20" fmla="*/ 4 w 108"/>
                <a:gd name="T21" fmla="*/ 49 h 161"/>
                <a:gd name="T22" fmla="*/ 4 w 108"/>
                <a:gd name="T23" fmla="*/ 38 h 161"/>
                <a:gd name="T24" fmla="*/ 108 w 108"/>
                <a:gd name="T25" fmla="*/ 38 h 161"/>
                <a:gd name="T26" fmla="*/ 108 w 108"/>
                <a:gd name="T27" fmla="*/ 49 h 161"/>
                <a:gd name="T28" fmla="*/ 15 w 108"/>
                <a:gd name="T29" fmla="*/ 149 h 161"/>
                <a:gd name="T30" fmla="*/ 108 w 108"/>
                <a:gd name="T31" fmla="*/ 149 h 161"/>
                <a:gd name="T32" fmla="*/ 108 w 108"/>
                <a:gd name="T33" fmla="*/ 161 h 161"/>
                <a:gd name="T34" fmla="*/ 0 w 108"/>
                <a:gd name="T35" fmla="*/ 161 h 161"/>
                <a:gd name="T36" fmla="*/ 0 w 108"/>
                <a:gd name="T37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" h="161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845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3" name="Freeform 34"/>
            <p:cNvSpPr>
              <a:spLocks noEditPoints="1"/>
            </p:cNvSpPr>
            <p:nvPr/>
          </p:nvSpPr>
          <p:spPr bwMode="auto">
            <a:xfrm>
              <a:off x="6888" y="3383"/>
              <a:ext cx="29" cy="29"/>
            </a:xfrm>
            <a:custGeom>
              <a:avLst/>
              <a:gdLst>
                <a:gd name="T0" fmla="*/ 92 w 127"/>
                <a:gd name="T1" fmla="*/ 73 h 123"/>
                <a:gd name="T2" fmla="*/ 64 w 127"/>
                <a:gd name="T3" fmla="*/ 10 h 123"/>
                <a:gd name="T4" fmla="*/ 35 w 127"/>
                <a:gd name="T5" fmla="*/ 73 h 123"/>
                <a:gd name="T6" fmla="*/ 92 w 127"/>
                <a:gd name="T7" fmla="*/ 73 h 123"/>
                <a:gd name="T8" fmla="*/ 57 w 127"/>
                <a:gd name="T9" fmla="*/ 0 h 123"/>
                <a:gd name="T10" fmla="*/ 71 w 127"/>
                <a:gd name="T11" fmla="*/ 0 h 123"/>
                <a:gd name="T12" fmla="*/ 127 w 127"/>
                <a:gd name="T13" fmla="*/ 123 h 123"/>
                <a:gd name="T14" fmla="*/ 115 w 127"/>
                <a:gd name="T15" fmla="*/ 123 h 123"/>
                <a:gd name="T16" fmla="*/ 98 w 127"/>
                <a:gd name="T17" fmla="*/ 85 h 123"/>
                <a:gd name="T18" fmla="*/ 30 w 127"/>
                <a:gd name="T19" fmla="*/ 85 h 123"/>
                <a:gd name="T20" fmla="*/ 13 w 127"/>
                <a:gd name="T21" fmla="*/ 123 h 123"/>
                <a:gd name="T22" fmla="*/ 0 w 127"/>
                <a:gd name="T23" fmla="*/ 123 h 123"/>
                <a:gd name="T24" fmla="*/ 57 w 127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3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6936" y="3383"/>
              <a:ext cx="25" cy="29"/>
            </a:xfrm>
            <a:custGeom>
              <a:avLst/>
              <a:gdLst>
                <a:gd name="T0" fmla="*/ 48 w 108"/>
                <a:gd name="T1" fmla="*/ 11 h 123"/>
                <a:gd name="T2" fmla="*/ 0 w 108"/>
                <a:gd name="T3" fmla="*/ 11 h 123"/>
                <a:gd name="T4" fmla="*/ 0 w 108"/>
                <a:gd name="T5" fmla="*/ 0 h 123"/>
                <a:gd name="T6" fmla="*/ 108 w 108"/>
                <a:gd name="T7" fmla="*/ 0 h 123"/>
                <a:gd name="T8" fmla="*/ 108 w 108"/>
                <a:gd name="T9" fmla="*/ 11 h 123"/>
                <a:gd name="T10" fmla="*/ 60 w 108"/>
                <a:gd name="T11" fmla="*/ 11 h 123"/>
                <a:gd name="T12" fmla="*/ 60 w 108"/>
                <a:gd name="T13" fmla="*/ 123 h 123"/>
                <a:gd name="T14" fmla="*/ 48 w 108"/>
                <a:gd name="T15" fmla="*/ 123 h 123"/>
                <a:gd name="T16" fmla="*/ 48 w 108"/>
                <a:gd name="T17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23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6967" y="3374"/>
              <a:ext cx="22" cy="38"/>
            </a:xfrm>
            <a:custGeom>
              <a:avLst/>
              <a:gdLst>
                <a:gd name="T0" fmla="*/ 66 w 95"/>
                <a:gd name="T1" fmla="*/ 0 h 161"/>
                <a:gd name="T2" fmla="*/ 80 w 95"/>
                <a:gd name="T3" fmla="*/ 0 h 161"/>
                <a:gd name="T4" fmla="*/ 56 w 95"/>
                <a:gd name="T5" fmla="*/ 25 h 161"/>
                <a:gd name="T6" fmla="*/ 42 w 95"/>
                <a:gd name="T7" fmla="*/ 25 h 161"/>
                <a:gd name="T8" fmla="*/ 18 w 95"/>
                <a:gd name="T9" fmla="*/ 0 h 161"/>
                <a:gd name="T10" fmla="*/ 31 w 95"/>
                <a:gd name="T11" fmla="*/ 0 h 161"/>
                <a:gd name="T12" fmla="*/ 49 w 95"/>
                <a:gd name="T13" fmla="*/ 18 h 161"/>
                <a:gd name="T14" fmla="*/ 66 w 95"/>
                <a:gd name="T15" fmla="*/ 0 h 161"/>
                <a:gd name="T16" fmla="*/ 0 w 95"/>
                <a:gd name="T17" fmla="*/ 38 h 161"/>
                <a:gd name="T18" fmla="*/ 95 w 95"/>
                <a:gd name="T19" fmla="*/ 38 h 161"/>
                <a:gd name="T20" fmla="*/ 95 w 95"/>
                <a:gd name="T21" fmla="*/ 49 h 161"/>
                <a:gd name="T22" fmla="*/ 13 w 95"/>
                <a:gd name="T23" fmla="*/ 49 h 161"/>
                <a:gd name="T24" fmla="*/ 13 w 95"/>
                <a:gd name="T25" fmla="*/ 92 h 161"/>
                <a:gd name="T26" fmla="*/ 89 w 95"/>
                <a:gd name="T27" fmla="*/ 92 h 161"/>
                <a:gd name="T28" fmla="*/ 89 w 95"/>
                <a:gd name="T29" fmla="*/ 104 h 161"/>
                <a:gd name="T30" fmla="*/ 13 w 95"/>
                <a:gd name="T31" fmla="*/ 104 h 161"/>
                <a:gd name="T32" fmla="*/ 13 w 95"/>
                <a:gd name="T33" fmla="*/ 149 h 161"/>
                <a:gd name="T34" fmla="*/ 95 w 95"/>
                <a:gd name="T35" fmla="*/ 149 h 161"/>
                <a:gd name="T36" fmla="*/ 95 w 95"/>
                <a:gd name="T37" fmla="*/ 161 h 161"/>
                <a:gd name="T38" fmla="*/ 0 w 95"/>
                <a:gd name="T39" fmla="*/ 161 h 161"/>
                <a:gd name="T40" fmla="*/ 0 w 95"/>
                <a:gd name="T41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61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6998" y="3383"/>
              <a:ext cx="20" cy="29"/>
            </a:xfrm>
            <a:custGeom>
              <a:avLst/>
              <a:gdLst>
                <a:gd name="T0" fmla="*/ 0 w 90"/>
                <a:gd name="T1" fmla="*/ 0 h 123"/>
                <a:gd name="T2" fmla="*/ 12 w 90"/>
                <a:gd name="T3" fmla="*/ 0 h 123"/>
                <a:gd name="T4" fmla="*/ 12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7" name="Freeform 38"/>
            <p:cNvSpPr>
              <a:spLocks noEditPoints="1"/>
            </p:cNvSpPr>
            <p:nvPr/>
          </p:nvSpPr>
          <p:spPr bwMode="auto">
            <a:xfrm>
              <a:off x="7021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7056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2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49" name="Freeform 40"/>
            <p:cNvSpPr>
              <a:spLocks noEditPoints="1"/>
            </p:cNvSpPr>
            <p:nvPr/>
          </p:nvSpPr>
          <p:spPr bwMode="auto">
            <a:xfrm>
              <a:off x="7088" y="3374"/>
              <a:ext cx="27" cy="38"/>
            </a:xfrm>
            <a:custGeom>
              <a:avLst/>
              <a:gdLst>
                <a:gd name="T0" fmla="*/ 71 w 118"/>
                <a:gd name="T1" fmla="*/ 0 h 161"/>
                <a:gd name="T2" fmla="*/ 86 w 118"/>
                <a:gd name="T3" fmla="*/ 0 h 161"/>
                <a:gd name="T4" fmla="*/ 66 w 118"/>
                <a:gd name="T5" fmla="*/ 25 h 161"/>
                <a:gd name="T6" fmla="*/ 56 w 118"/>
                <a:gd name="T7" fmla="*/ 25 h 161"/>
                <a:gd name="T8" fmla="*/ 71 w 118"/>
                <a:gd name="T9" fmla="*/ 0 h 161"/>
                <a:gd name="T10" fmla="*/ 53 w 118"/>
                <a:gd name="T11" fmla="*/ 108 h 161"/>
                <a:gd name="T12" fmla="*/ 0 w 118"/>
                <a:gd name="T13" fmla="*/ 38 h 161"/>
                <a:gd name="T14" fmla="*/ 15 w 118"/>
                <a:gd name="T15" fmla="*/ 38 h 161"/>
                <a:gd name="T16" fmla="*/ 59 w 118"/>
                <a:gd name="T17" fmla="*/ 98 h 161"/>
                <a:gd name="T18" fmla="*/ 103 w 118"/>
                <a:gd name="T19" fmla="*/ 38 h 161"/>
                <a:gd name="T20" fmla="*/ 118 w 118"/>
                <a:gd name="T21" fmla="*/ 38 h 161"/>
                <a:gd name="T22" fmla="*/ 65 w 118"/>
                <a:gd name="T23" fmla="*/ 108 h 161"/>
                <a:gd name="T24" fmla="*/ 65 w 118"/>
                <a:gd name="T25" fmla="*/ 161 h 161"/>
                <a:gd name="T26" fmla="*/ 53 w 118"/>
                <a:gd name="T27" fmla="*/ 161 h 161"/>
                <a:gd name="T28" fmla="*/ 53 w 118"/>
                <a:gd name="T29" fmla="*/ 10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61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7121" y="3382"/>
              <a:ext cx="29" cy="31"/>
            </a:xfrm>
            <a:custGeom>
              <a:avLst/>
              <a:gdLst>
                <a:gd name="T0" fmla="*/ 64 w 124"/>
                <a:gd name="T1" fmla="*/ 12 h 130"/>
                <a:gd name="T2" fmla="*/ 12 w 124"/>
                <a:gd name="T3" fmla="*/ 65 h 130"/>
                <a:gd name="T4" fmla="*/ 62 w 124"/>
                <a:gd name="T5" fmla="*/ 118 h 130"/>
                <a:gd name="T6" fmla="*/ 111 w 124"/>
                <a:gd name="T7" fmla="*/ 81 h 130"/>
                <a:gd name="T8" fmla="*/ 124 w 124"/>
                <a:gd name="T9" fmla="*/ 81 h 130"/>
                <a:gd name="T10" fmla="*/ 62 w 124"/>
                <a:gd name="T11" fmla="*/ 130 h 130"/>
                <a:gd name="T12" fmla="*/ 0 w 124"/>
                <a:gd name="T13" fmla="*/ 65 h 130"/>
                <a:gd name="T14" fmla="*/ 65 w 124"/>
                <a:gd name="T15" fmla="*/ 0 h 130"/>
                <a:gd name="T16" fmla="*/ 122 w 124"/>
                <a:gd name="T17" fmla="*/ 44 h 130"/>
                <a:gd name="T18" fmla="*/ 109 w 124"/>
                <a:gd name="T19" fmla="*/ 44 h 130"/>
                <a:gd name="T20" fmla="*/ 64 w 124"/>
                <a:gd name="T21" fmla="*/ 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30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7157" y="3383"/>
              <a:ext cx="24" cy="29"/>
            </a:xfrm>
            <a:custGeom>
              <a:avLst/>
              <a:gdLst>
                <a:gd name="T0" fmla="*/ 0 w 105"/>
                <a:gd name="T1" fmla="*/ 0 h 123"/>
                <a:gd name="T2" fmla="*/ 12 w 105"/>
                <a:gd name="T3" fmla="*/ 0 h 123"/>
                <a:gd name="T4" fmla="*/ 12 w 105"/>
                <a:gd name="T5" fmla="*/ 51 h 123"/>
                <a:gd name="T6" fmla="*/ 93 w 105"/>
                <a:gd name="T7" fmla="*/ 51 h 123"/>
                <a:gd name="T8" fmla="*/ 93 w 105"/>
                <a:gd name="T9" fmla="*/ 0 h 123"/>
                <a:gd name="T10" fmla="*/ 105 w 105"/>
                <a:gd name="T11" fmla="*/ 0 h 123"/>
                <a:gd name="T12" fmla="*/ 105 w 105"/>
                <a:gd name="T13" fmla="*/ 123 h 123"/>
                <a:gd name="T14" fmla="*/ 93 w 105"/>
                <a:gd name="T15" fmla="*/ 123 h 123"/>
                <a:gd name="T16" fmla="*/ 93 w 105"/>
                <a:gd name="T17" fmla="*/ 63 h 123"/>
                <a:gd name="T18" fmla="*/ 12 w 105"/>
                <a:gd name="T19" fmla="*/ 63 h 123"/>
                <a:gd name="T20" fmla="*/ 12 w 105"/>
                <a:gd name="T21" fmla="*/ 123 h 123"/>
                <a:gd name="T22" fmla="*/ 0 w 105"/>
                <a:gd name="T23" fmla="*/ 123 h 123"/>
                <a:gd name="T24" fmla="*/ 0 w 10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3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2" name="Freeform 43"/>
            <p:cNvSpPr>
              <a:spLocks noEditPoints="1"/>
            </p:cNvSpPr>
            <p:nvPr/>
          </p:nvSpPr>
          <p:spPr bwMode="auto">
            <a:xfrm>
              <a:off x="7190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7224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3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7257" y="3383"/>
              <a:ext cx="27" cy="29"/>
            </a:xfrm>
            <a:custGeom>
              <a:avLst/>
              <a:gdLst>
                <a:gd name="T0" fmla="*/ 53 w 118"/>
                <a:gd name="T1" fmla="*/ 70 h 123"/>
                <a:gd name="T2" fmla="*/ 0 w 118"/>
                <a:gd name="T3" fmla="*/ 0 h 123"/>
                <a:gd name="T4" fmla="*/ 15 w 118"/>
                <a:gd name="T5" fmla="*/ 0 h 123"/>
                <a:gd name="T6" fmla="*/ 59 w 118"/>
                <a:gd name="T7" fmla="*/ 60 h 123"/>
                <a:gd name="T8" fmla="*/ 103 w 118"/>
                <a:gd name="T9" fmla="*/ 0 h 123"/>
                <a:gd name="T10" fmla="*/ 118 w 118"/>
                <a:gd name="T11" fmla="*/ 0 h 123"/>
                <a:gd name="T12" fmla="*/ 65 w 118"/>
                <a:gd name="T13" fmla="*/ 70 h 123"/>
                <a:gd name="T14" fmla="*/ 65 w 118"/>
                <a:gd name="T15" fmla="*/ 123 h 123"/>
                <a:gd name="T16" fmla="*/ 53 w 118"/>
                <a:gd name="T17" fmla="*/ 123 h 123"/>
                <a:gd name="T18" fmla="*/ 53 w 118"/>
                <a:gd name="T19" fmla="*/ 7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23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6" name="Rectangle 47"/>
            <p:cNvSpPr>
              <a:spLocks noChangeArrowheads="1"/>
            </p:cNvSpPr>
            <p:nvPr/>
          </p:nvSpPr>
          <p:spPr bwMode="auto"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487" y="3091"/>
              <a:ext cx="40" cy="39"/>
            </a:xfrm>
            <a:custGeom>
              <a:avLst/>
              <a:gdLst>
                <a:gd name="T0" fmla="*/ 33 w 174"/>
                <a:gd name="T1" fmla="*/ 166 h 166"/>
                <a:gd name="T2" fmla="*/ 87 w 174"/>
                <a:gd name="T3" fmla="*/ 127 h 166"/>
                <a:gd name="T4" fmla="*/ 140 w 174"/>
                <a:gd name="T5" fmla="*/ 166 h 166"/>
                <a:gd name="T6" fmla="*/ 120 w 174"/>
                <a:gd name="T7" fmla="*/ 103 h 166"/>
                <a:gd name="T8" fmla="*/ 174 w 174"/>
                <a:gd name="T9" fmla="*/ 64 h 166"/>
                <a:gd name="T10" fmla="*/ 107 w 174"/>
                <a:gd name="T11" fmla="*/ 64 h 166"/>
                <a:gd name="T12" fmla="*/ 87 w 174"/>
                <a:gd name="T13" fmla="*/ 0 h 166"/>
                <a:gd name="T14" fmla="*/ 66 w 174"/>
                <a:gd name="T15" fmla="*/ 64 h 166"/>
                <a:gd name="T16" fmla="*/ 0 w 174"/>
                <a:gd name="T17" fmla="*/ 64 h 166"/>
                <a:gd name="T18" fmla="*/ 54 w 174"/>
                <a:gd name="T19" fmla="*/ 103 h 166"/>
                <a:gd name="T20" fmla="*/ 33 w 174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423" y="3108"/>
              <a:ext cx="40" cy="39"/>
            </a:xfrm>
            <a:custGeom>
              <a:avLst/>
              <a:gdLst>
                <a:gd name="T0" fmla="*/ 34 w 175"/>
                <a:gd name="T1" fmla="*/ 166 h 166"/>
                <a:gd name="T2" fmla="*/ 87 w 175"/>
                <a:gd name="T3" fmla="*/ 127 h 166"/>
                <a:gd name="T4" fmla="*/ 141 w 175"/>
                <a:gd name="T5" fmla="*/ 166 h 166"/>
                <a:gd name="T6" fmla="*/ 120 w 175"/>
                <a:gd name="T7" fmla="*/ 103 h 166"/>
                <a:gd name="T8" fmla="*/ 175 w 175"/>
                <a:gd name="T9" fmla="*/ 64 h 166"/>
                <a:gd name="T10" fmla="*/ 108 w 175"/>
                <a:gd name="T11" fmla="*/ 64 h 166"/>
                <a:gd name="T12" fmla="*/ 87 w 175"/>
                <a:gd name="T13" fmla="*/ 0 h 166"/>
                <a:gd name="T14" fmla="*/ 67 w 175"/>
                <a:gd name="T15" fmla="*/ 64 h 166"/>
                <a:gd name="T16" fmla="*/ 0 w 175"/>
                <a:gd name="T17" fmla="*/ 64 h 166"/>
                <a:gd name="T18" fmla="*/ 54 w 175"/>
                <a:gd name="T19" fmla="*/ 103 h 166"/>
                <a:gd name="T20" fmla="*/ 34 w 175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377" y="3156"/>
              <a:ext cx="40" cy="39"/>
            </a:xfrm>
            <a:custGeom>
              <a:avLst/>
              <a:gdLst>
                <a:gd name="T0" fmla="*/ 88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5 w 175"/>
                <a:gd name="T7" fmla="*/ 103 h 166"/>
                <a:gd name="T8" fmla="*/ 34 w 175"/>
                <a:gd name="T9" fmla="*/ 166 h 166"/>
                <a:gd name="T10" fmla="*/ 88 w 175"/>
                <a:gd name="T11" fmla="*/ 127 h 166"/>
                <a:gd name="T12" fmla="*/ 141 w 175"/>
                <a:gd name="T13" fmla="*/ 166 h 166"/>
                <a:gd name="T14" fmla="*/ 121 w 175"/>
                <a:gd name="T15" fmla="*/ 103 h 166"/>
                <a:gd name="T16" fmla="*/ 175 w 175"/>
                <a:gd name="T17" fmla="*/ 64 h 166"/>
                <a:gd name="T18" fmla="*/ 108 w 175"/>
                <a:gd name="T19" fmla="*/ 64 h 166"/>
                <a:gd name="T20" fmla="*/ 88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4360" y="3221"/>
              <a:ext cx="40" cy="38"/>
            </a:xfrm>
            <a:custGeom>
              <a:avLst/>
              <a:gdLst>
                <a:gd name="T0" fmla="*/ 88 w 175"/>
                <a:gd name="T1" fmla="*/ 127 h 166"/>
                <a:gd name="T2" fmla="*/ 141 w 175"/>
                <a:gd name="T3" fmla="*/ 166 h 166"/>
                <a:gd name="T4" fmla="*/ 121 w 175"/>
                <a:gd name="T5" fmla="*/ 102 h 166"/>
                <a:gd name="T6" fmla="*/ 175 w 175"/>
                <a:gd name="T7" fmla="*/ 63 h 166"/>
                <a:gd name="T8" fmla="*/ 108 w 175"/>
                <a:gd name="T9" fmla="*/ 63 h 166"/>
                <a:gd name="T10" fmla="*/ 88 w 175"/>
                <a:gd name="T11" fmla="*/ 0 h 166"/>
                <a:gd name="T12" fmla="*/ 67 w 175"/>
                <a:gd name="T13" fmla="*/ 64 h 166"/>
                <a:gd name="T14" fmla="*/ 0 w 175"/>
                <a:gd name="T15" fmla="*/ 63 h 166"/>
                <a:gd name="T16" fmla="*/ 54 w 175"/>
                <a:gd name="T17" fmla="*/ 102 h 166"/>
                <a:gd name="T18" fmla="*/ 34 w 175"/>
                <a:gd name="T19" fmla="*/ 166 h 166"/>
                <a:gd name="T20" fmla="*/ 88 w 175"/>
                <a:gd name="T21" fmla="*/ 12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1" name="Freeform 52"/>
            <p:cNvSpPr>
              <a:spLocks/>
            </p:cNvSpPr>
            <p:nvPr/>
          </p:nvSpPr>
          <p:spPr bwMode="auto">
            <a:xfrm>
              <a:off x="4377" y="3285"/>
              <a:ext cx="40" cy="39"/>
            </a:xfrm>
            <a:custGeom>
              <a:avLst/>
              <a:gdLst>
                <a:gd name="T0" fmla="*/ 108 w 175"/>
                <a:gd name="T1" fmla="*/ 64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4 h 166"/>
                <a:gd name="T8" fmla="*/ 55 w 175"/>
                <a:gd name="T9" fmla="*/ 103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3 h 166"/>
                <a:gd name="T18" fmla="*/ 175 w 175"/>
                <a:gd name="T19" fmla="*/ 64 h 166"/>
                <a:gd name="T20" fmla="*/ 108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4423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5 w 175"/>
                <a:gd name="T9" fmla="*/ 102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487" y="3350"/>
              <a:ext cx="40" cy="39"/>
            </a:xfrm>
            <a:custGeom>
              <a:avLst/>
              <a:gdLst>
                <a:gd name="T0" fmla="*/ 107 w 174"/>
                <a:gd name="T1" fmla="*/ 64 h 166"/>
                <a:gd name="T2" fmla="*/ 87 w 174"/>
                <a:gd name="T3" fmla="*/ 0 h 166"/>
                <a:gd name="T4" fmla="*/ 66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0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7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550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7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4 w 175"/>
                <a:gd name="T9" fmla="*/ 102 h 166"/>
                <a:gd name="T10" fmla="*/ 34 w 175"/>
                <a:gd name="T11" fmla="*/ 166 h 166"/>
                <a:gd name="T12" fmla="*/ 87 w 175"/>
                <a:gd name="T13" fmla="*/ 127 h 166"/>
                <a:gd name="T14" fmla="*/ 141 w 175"/>
                <a:gd name="T15" fmla="*/ 166 h 166"/>
                <a:gd name="T16" fmla="*/ 120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5" name="Freeform 56"/>
            <p:cNvSpPr>
              <a:spLocks/>
            </p:cNvSpPr>
            <p:nvPr/>
          </p:nvSpPr>
          <p:spPr bwMode="auto">
            <a:xfrm>
              <a:off x="4596" y="3285"/>
              <a:ext cx="40" cy="39"/>
            </a:xfrm>
            <a:custGeom>
              <a:avLst/>
              <a:gdLst>
                <a:gd name="T0" fmla="*/ 108 w 174"/>
                <a:gd name="T1" fmla="*/ 64 h 166"/>
                <a:gd name="T2" fmla="*/ 87 w 174"/>
                <a:gd name="T3" fmla="*/ 0 h 166"/>
                <a:gd name="T4" fmla="*/ 67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1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8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4613" y="3220"/>
              <a:ext cx="40" cy="39"/>
            </a:xfrm>
            <a:custGeom>
              <a:avLst/>
              <a:gdLst>
                <a:gd name="T0" fmla="*/ 175 w 175"/>
                <a:gd name="T1" fmla="*/ 64 h 166"/>
                <a:gd name="T2" fmla="*/ 108 w 175"/>
                <a:gd name="T3" fmla="*/ 64 h 166"/>
                <a:gd name="T4" fmla="*/ 88 w 175"/>
                <a:gd name="T5" fmla="*/ 0 h 166"/>
                <a:gd name="T6" fmla="*/ 67 w 175"/>
                <a:gd name="T7" fmla="*/ 64 h 166"/>
                <a:gd name="T8" fmla="*/ 0 w 175"/>
                <a:gd name="T9" fmla="*/ 64 h 166"/>
                <a:gd name="T10" fmla="*/ 54 w 175"/>
                <a:gd name="T11" fmla="*/ 103 h 166"/>
                <a:gd name="T12" fmla="*/ 34 w 175"/>
                <a:gd name="T13" fmla="*/ 166 h 166"/>
                <a:gd name="T14" fmla="*/ 88 w 175"/>
                <a:gd name="T15" fmla="*/ 127 h 166"/>
                <a:gd name="T16" fmla="*/ 141 w 175"/>
                <a:gd name="T17" fmla="*/ 166 h 166"/>
                <a:gd name="T18" fmla="*/ 121 w 175"/>
                <a:gd name="T19" fmla="*/ 103 h 166"/>
                <a:gd name="T20" fmla="*/ 175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4596" y="3156"/>
              <a:ext cx="40" cy="38"/>
            </a:xfrm>
            <a:custGeom>
              <a:avLst/>
              <a:gdLst>
                <a:gd name="T0" fmla="*/ 34 w 174"/>
                <a:gd name="T1" fmla="*/ 165 h 165"/>
                <a:gd name="T2" fmla="*/ 87 w 174"/>
                <a:gd name="T3" fmla="*/ 126 h 165"/>
                <a:gd name="T4" fmla="*/ 141 w 174"/>
                <a:gd name="T5" fmla="*/ 165 h 165"/>
                <a:gd name="T6" fmla="*/ 120 w 174"/>
                <a:gd name="T7" fmla="*/ 102 h 165"/>
                <a:gd name="T8" fmla="*/ 174 w 174"/>
                <a:gd name="T9" fmla="*/ 63 h 165"/>
                <a:gd name="T10" fmla="*/ 108 w 174"/>
                <a:gd name="T11" fmla="*/ 63 h 165"/>
                <a:gd name="T12" fmla="*/ 87 w 174"/>
                <a:gd name="T13" fmla="*/ 0 h 165"/>
                <a:gd name="T14" fmla="*/ 67 w 174"/>
                <a:gd name="T15" fmla="*/ 64 h 165"/>
                <a:gd name="T16" fmla="*/ 0 w 174"/>
                <a:gd name="T17" fmla="*/ 63 h 165"/>
                <a:gd name="T18" fmla="*/ 54 w 174"/>
                <a:gd name="T19" fmla="*/ 102 h 165"/>
                <a:gd name="T20" fmla="*/ 34 w 174"/>
                <a:gd name="T2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5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4550" y="3108"/>
              <a:ext cx="40" cy="39"/>
            </a:xfrm>
            <a:custGeom>
              <a:avLst/>
              <a:gdLst>
                <a:gd name="T0" fmla="*/ 87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4 w 175"/>
                <a:gd name="T7" fmla="*/ 103 h 166"/>
                <a:gd name="T8" fmla="*/ 34 w 175"/>
                <a:gd name="T9" fmla="*/ 166 h 166"/>
                <a:gd name="T10" fmla="*/ 87 w 175"/>
                <a:gd name="T11" fmla="*/ 127 h 166"/>
                <a:gd name="T12" fmla="*/ 141 w 175"/>
                <a:gd name="T13" fmla="*/ 166 h 166"/>
                <a:gd name="T14" fmla="*/ 120 w 175"/>
                <a:gd name="T15" fmla="*/ 103 h 166"/>
                <a:gd name="T16" fmla="*/ 175 w 175"/>
                <a:gd name="T17" fmla="*/ 64 h 166"/>
                <a:gd name="T18" fmla="*/ 107 w 175"/>
                <a:gd name="T19" fmla="*/ 64 h 166"/>
                <a:gd name="T20" fmla="*/ 87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4859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30 w 166"/>
                <a:gd name="T5" fmla="*/ 96 h 240"/>
                <a:gd name="T6" fmla="*/ 130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4901" y="3103"/>
              <a:ext cx="51" cy="57"/>
            </a:xfrm>
            <a:custGeom>
              <a:avLst/>
              <a:gdLst>
                <a:gd name="T0" fmla="*/ 123 w 223"/>
                <a:gd name="T1" fmla="*/ 244 h 244"/>
                <a:gd name="T2" fmla="*/ 104 w 223"/>
                <a:gd name="T3" fmla="*/ 244 h 244"/>
                <a:gd name="T4" fmla="*/ 0 w 223"/>
                <a:gd name="T5" fmla="*/ 0 h 244"/>
                <a:gd name="T6" fmla="*/ 42 w 223"/>
                <a:gd name="T7" fmla="*/ 0 h 244"/>
                <a:gd name="T8" fmla="*/ 114 w 223"/>
                <a:gd name="T9" fmla="*/ 177 h 244"/>
                <a:gd name="T10" fmla="*/ 183 w 223"/>
                <a:gd name="T11" fmla="*/ 0 h 244"/>
                <a:gd name="T12" fmla="*/ 223 w 223"/>
                <a:gd name="T13" fmla="*/ 0 h 244"/>
                <a:gd name="T14" fmla="*/ 123 w 22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244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1" name="Freeform 62"/>
            <p:cNvSpPr>
              <a:spLocks noEditPoints="1"/>
            </p:cNvSpPr>
            <p:nvPr/>
          </p:nvSpPr>
          <p:spPr bwMode="auto">
            <a:xfrm>
              <a:off x="4960" y="3102"/>
              <a:ext cx="45" cy="57"/>
            </a:xfrm>
            <a:custGeom>
              <a:avLst/>
              <a:gdLst>
                <a:gd name="T0" fmla="*/ 152 w 196"/>
                <a:gd name="T1" fmla="*/ 243 h 243"/>
                <a:gd name="T2" fmla="*/ 78 w 196"/>
                <a:gd name="T3" fmla="*/ 140 h 243"/>
                <a:gd name="T4" fmla="*/ 38 w 196"/>
                <a:gd name="T5" fmla="*/ 138 h 243"/>
                <a:gd name="T6" fmla="*/ 38 w 196"/>
                <a:gd name="T7" fmla="*/ 243 h 243"/>
                <a:gd name="T8" fmla="*/ 0 w 196"/>
                <a:gd name="T9" fmla="*/ 243 h 243"/>
                <a:gd name="T10" fmla="*/ 0 w 196"/>
                <a:gd name="T11" fmla="*/ 3 h 243"/>
                <a:gd name="T12" fmla="*/ 30 w 196"/>
                <a:gd name="T13" fmla="*/ 2 h 243"/>
                <a:gd name="T14" fmla="*/ 69 w 196"/>
                <a:gd name="T15" fmla="*/ 0 h 243"/>
                <a:gd name="T16" fmla="*/ 169 w 196"/>
                <a:gd name="T17" fmla="*/ 69 h 243"/>
                <a:gd name="T18" fmla="*/ 153 w 196"/>
                <a:gd name="T19" fmla="*/ 110 h 243"/>
                <a:gd name="T20" fmla="*/ 115 w 196"/>
                <a:gd name="T21" fmla="*/ 133 h 243"/>
                <a:gd name="T22" fmla="*/ 196 w 196"/>
                <a:gd name="T23" fmla="*/ 243 h 243"/>
                <a:gd name="T24" fmla="*/ 152 w 196"/>
                <a:gd name="T25" fmla="*/ 243 h 243"/>
                <a:gd name="T26" fmla="*/ 38 w 196"/>
                <a:gd name="T27" fmla="*/ 32 h 243"/>
                <a:gd name="T28" fmla="*/ 38 w 196"/>
                <a:gd name="T29" fmla="*/ 111 h 243"/>
                <a:gd name="T30" fmla="*/ 65 w 196"/>
                <a:gd name="T31" fmla="*/ 112 h 243"/>
                <a:gd name="T32" fmla="*/ 114 w 196"/>
                <a:gd name="T33" fmla="*/ 103 h 243"/>
                <a:gd name="T34" fmla="*/ 130 w 196"/>
                <a:gd name="T35" fmla="*/ 69 h 243"/>
                <a:gd name="T36" fmla="*/ 113 w 196"/>
                <a:gd name="T37" fmla="*/ 40 h 243"/>
                <a:gd name="T38" fmla="*/ 60 w 196"/>
                <a:gd name="T39" fmla="*/ 31 h 243"/>
                <a:gd name="T40" fmla="*/ 38 w 196"/>
                <a:gd name="T41" fmla="*/ 3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" h="243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2" name="Freeform 63"/>
            <p:cNvSpPr>
              <a:spLocks noEditPoints="1"/>
            </p:cNvSpPr>
            <p:nvPr/>
          </p:nvSpPr>
          <p:spPr bwMode="auto">
            <a:xfrm>
              <a:off x="5008" y="3102"/>
              <a:ext cx="53" cy="58"/>
            </a:xfrm>
            <a:custGeom>
              <a:avLst/>
              <a:gdLst>
                <a:gd name="T0" fmla="*/ 0 w 231"/>
                <a:gd name="T1" fmla="*/ 122 h 248"/>
                <a:gd name="T2" fmla="*/ 30 w 231"/>
                <a:gd name="T3" fmla="*/ 35 h 248"/>
                <a:gd name="T4" fmla="*/ 112 w 231"/>
                <a:gd name="T5" fmla="*/ 0 h 248"/>
                <a:gd name="T6" fmla="*/ 200 w 231"/>
                <a:gd name="T7" fmla="*/ 32 h 248"/>
                <a:gd name="T8" fmla="*/ 231 w 231"/>
                <a:gd name="T9" fmla="*/ 122 h 248"/>
                <a:gd name="T10" fmla="*/ 200 w 231"/>
                <a:gd name="T11" fmla="*/ 215 h 248"/>
                <a:gd name="T12" fmla="*/ 112 w 231"/>
                <a:gd name="T13" fmla="*/ 248 h 248"/>
                <a:gd name="T14" fmla="*/ 29 w 231"/>
                <a:gd name="T15" fmla="*/ 213 h 248"/>
                <a:gd name="T16" fmla="*/ 0 w 231"/>
                <a:gd name="T17" fmla="*/ 122 h 248"/>
                <a:gd name="T18" fmla="*/ 40 w 231"/>
                <a:gd name="T19" fmla="*/ 122 h 248"/>
                <a:gd name="T20" fmla="*/ 58 w 231"/>
                <a:gd name="T21" fmla="*/ 191 h 248"/>
                <a:gd name="T22" fmla="*/ 112 w 231"/>
                <a:gd name="T23" fmla="*/ 219 h 248"/>
                <a:gd name="T24" fmla="*/ 171 w 231"/>
                <a:gd name="T25" fmla="*/ 193 h 248"/>
                <a:gd name="T26" fmla="*/ 191 w 231"/>
                <a:gd name="T27" fmla="*/ 122 h 248"/>
                <a:gd name="T28" fmla="*/ 112 w 231"/>
                <a:gd name="T29" fmla="*/ 29 h 248"/>
                <a:gd name="T30" fmla="*/ 58 w 231"/>
                <a:gd name="T31" fmla="*/ 54 h 248"/>
                <a:gd name="T32" fmla="*/ 40 w 231"/>
                <a:gd name="T33" fmla="*/ 12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1" h="248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3" name="Freeform 64"/>
            <p:cNvSpPr>
              <a:spLocks noEditPoints="1"/>
            </p:cNvSpPr>
            <p:nvPr/>
          </p:nvSpPr>
          <p:spPr bwMode="auto">
            <a:xfrm>
              <a:off x="5071" y="3103"/>
              <a:ext cx="39" cy="56"/>
            </a:xfrm>
            <a:custGeom>
              <a:avLst/>
              <a:gdLst>
                <a:gd name="T0" fmla="*/ 38 w 173"/>
                <a:gd name="T1" fmla="*/ 150 h 242"/>
                <a:gd name="T2" fmla="*/ 38 w 173"/>
                <a:gd name="T3" fmla="*/ 242 h 242"/>
                <a:gd name="T4" fmla="*/ 0 w 173"/>
                <a:gd name="T5" fmla="*/ 242 h 242"/>
                <a:gd name="T6" fmla="*/ 0 w 173"/>
                <a:gd name="T7" fmla="*/ 2 h 242"/>
                <a:gd name="T8" fmla="*/ 52 w 173"/>
                <a:gd name="T9" fmla="*/ 0 h 242"/>
                <a:gd name="T10" fmla="*/ 173 w 173"/>
                <a:gd name="T11" fmla="*/ 70 h 242"/>
                <a:gd name="T12" fmla="*/ 66 w 173"/>
                <a:gd name="T13" fmla="*/ 151 h 242"/>
                <a:gd name="T14" fmla="*/ 38 w 173"/>
                <a:gd name="T15" fmla="*/ 150 h 242"/>
                <a:gd name="T16" fmla="*/ 38 w 173"/>
                <a:gd name="T17" fmla="*/ 31 h 242"/>
                <a:gd name="T18" fmla="*/ 38 w 173"/>
                <a:gd name="T19" fmla="*/ 120 h 242"/>
                <a:gd name="T20" fmla="*/ 64 w 173"/>
                <a:gd name="T21" fmla="*/ 122 h 242"/>
                <a:gd name="T22" fmla="*/ 134 w 173"/>
                <a:gd name="T23" fmla="*/ 74 h 242"/>
                <a:gd name="T24" fmla="*/ 59 w 173"/>
                <a:gd name="T25" fmla="*/ 30 h 242"/>
                <a:gd name="T26" fmla="*/ 38 w 173"/>
                <a:gd name="T27" fmla="*/ 3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242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4" name="Freeform 65"/>
            <p:cNvSpPr>
              <a:spLocks/>
            </p:cNvSpPr>
            <p:nvPr/>
          </p:nvSpPr>
          <p:spPr bwMode="auto">
            <a:xfrm>
              <a:off x="5118" y="3102"/>
              <a:ext cx="35" cy="58"/>
            </a:xfrm>
            <a:custGeom>
              <a:avLst/>
              <a:gdLst>
                <a:gd name="T0" fmla="*/ 0 w 156"/>
                <a:gd name="T1" fmla="*/ 233 h 248"/>
                <a:gd name="T2" fmla="*/ 14 w 156"/>
                <a:gd name="T3" fmla="*/ 203 h 248"/>
                <a:gd name="T4" fmla="*/ 41 w 156"/>
                <a:gd name="T5" fmla="*/ 214 h 248"/>
                <a:gd name="T6" fmla="*/ 69 w 156"/>
                <a:gd name="T7" fmla="*/ 219 h 248"/>
                <a:gd name="T8" fmla="*/ 105 w 156"/>
                <a:gd name="T9" fmla="*/ 208 h 248"/>
                <a:gd name="T10" fmla="*/ 118 w 156"/>
                <a:gd name="T11" fmla="*/ 182 h 248"/>
                <a:gd name="T12" fmla="*/ 111 w 156"/>
                <a:gd name="T13" fmla="*/ 159 h 248"/>
                <a:gd name="T14" fmla="*/ 73 w 156"/>
                <a:gd name="T15" fmla="*/ 136 h 248"/>
                <a:gd name="T16" fmla="*/ 51 w 156"/>
                <a:gd name="T17" fmla="*/ 127 h 248"/>
                <a:gd name="T18" fmla="*/ 11 w 156"/>
                <a:gd name="T19" fmla="*/ 100 h 248"/>
                <a:gd name="T20" fmla="*/ 0 w 156"/>
                <a:gd name="T21" fmla="*/ 62 h 248"/>
                <a:gd name="T22" fmla="*/ 22 w 156"/>
                <a:gd name="T23" fmla="*/ 17 h 248"/>
                <a:gd name="T24" fmla="*/ 78 w 156"/>
                <a:gd name="T25" fmla="*/ 0 h 248"/>
                <a:gd name="T26" fmla="*/ 142 w 156"/>
                <a:gd name="T27" fmla="*/ 13 h 248"/>
                <a:gd name="T28" fmla="*/ 131 w 156"/>
                <a:gd name="T29" fmla="*/ 41 h 248"/>
                <a:gd name="T30" fmla="*/ 108 w 156"/>
                <a:gd name="T31" fmla="*/ 32 h 248"/>
                <a:gd name="T32" fmla="*/ 79 w 156"/>
                <a:gd name="T33" fmla="*/ 28 h 248"/>
                <a:gd name="T34" fmla="*/ 49 w 156"/>
                <a:gd name="T35" fmla="*/ 37 h 248"/>
                <a:gd name="T36" fmla="*/ 37 w 156"/>
                <a:gd name="T37" fmla="*/ 62 h 248"/>
                <a:gd name="T38" fmla="*/ 41 w 156"/>
                <a:gd name="T39" fmla="*/ 78 h 248"/>
                <a:gd name="T40" fmla="*/ 53 w 156"/>
                <a:gd name="T41" fmla="*/ 91 h 248"/>
                <a:gd name="T42" fmla="*/ 82 w 156"/>
                <a:gd name="T43" fmla="*/ 105 h 248"/>
                <a:gd name="T44" fmla="*/ 104 w 156"/>
                <a:gd name="T45" fmla="*/ 115 h 248"/>
                <a:gd name="T46" fmla="*/ 144 w 156"/>
                <a:gd name="T47" fmla="*/ 142 h 248"/>
                <a:gd name="T48" fmla="*/ 156 w 156"/>
                <a:gd name="T49" fmla="*/ 184 h 248"/>
                <a:gd name="T50" fmla="*/ 131 w 156"/>
                <a:gd name="T51" fmla="*/ 230 h 248"/>
                <a:gd name="T52" fmla="*/ 63 w 156"/>
                <a:gd name="T53" fmla="*/ 248 h 248"/>
                <a:gd name="T54" fmla="*/ 0 w 156"/>
                <a:gd name="T55" fmla="*/ 23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6" h="248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5163" y="3103"/>
              <a:ext cx="45" cy="56"/>
            </a:xfrm>
            <a:custGeom>
              <a:avLst/>
              <a:gdLst>
                <a:gd name="T0" fmla="*/ 154 w 195"/>
                <a:gd name="T1" fmla="*/ 240 h 240"/>
                <a:gd name="T2" fmla="*/ 75 w 195"/>
                <a:gd name="T3" fmla="*/ 130 h 240"/>
                <a:gd name="T4" fmla="*/ 38 w 195"/>
                <a:gd name="T5" fmla="*/ 175 h 240"/>
                <a:gd name="T6" fmla="*/ 38 w 195"/>
                <a:gd name="T7" fmla="*/ 240 h 240"/>
                <a:gd name="T8" fmla="*/ 0 w 195"/>
                <a:gd name="T9" fmla="*/ 240 h 240"/>
                <a:gd name="T10" fmla="*/ 0 w 195"/>
                <a:gd name="T11" fmla="*/ 0 h 240"/>
                <a:gd name="T12" fmla="*/ 38 w 195"/>
                <a:gd name="T13" fmla="*/ 0 h 240"/>
                <a:gd name="T14" fmla="*/ 38 w 195"/>
                <a:gd name="T15" fmla="*/ 131 h 240"/>
                <a:gd name="T16" fmla="*/ 141 w 195"/>
                <a:gd name="T17" fmla="*/ 0 h 240"/>
                <a:gd name="T18" fmla="*/ 184 w 195"/>
                <a:gd name="T19" fmla="*/ 0 h 240"/>
                <a:gd name="T20" fmla="*/ 101 w 195"/>
                <a:gd name="T21" fmla="*/ 104 h 240"/>
                <a:gd name="T22" fmla="*/ 195 w 195"/>
                <a:gd name="T23" fmla="*/ 240 h 240"/>
                <a:gd name="T24" fmla="*/ 154 w 195"/>
                <a:gd name="T2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40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6" name="Freeform 67"/>
            <p:cNvSpPr>
              <a:spLocks noEditPoints="1"/>
            </p:cNvSpPr>
            <p:nvPr/>
          </p:nvSpPr>
          <p:spPr bwMode="auto">
            <a:xfrm>
              <a:off x="5208" y="3086"/>
              <a:ext cx="52" cy="73"/>
            </a:xfrm>
            <a:custGeom>
              <a:avLst/>
              <a:gdLst>
                <a:gd name="T0" fmla="*/ 185 w 228"/>
                <a:gd name="T1" fmla="*/ 315 h 315"/>
                <a:gd name="T2" fmla="*/ 166 w 228"/>
                <a:gd name="T3" fmla="*/ 265 h 315"/>
                <a:gd name="T4" fmla="*/ 63 w 228"/>
                <a:gd name="T5" fmla="*/ 265 h 315"/>
                <a:gd name="T6" fmla="*/ 43 w 228"/>
                <a:gd name="T7" fmla="*/ 315 h 315"/>
                <a:gd name="T8" fmla="*/ 0 w 228"/>
                <a:gd name="T9" fmla="*/ 315 h 315"/>
                <a:gd name="T10" fmla="*/ 113 w 228"/>
                <a:gd name="T11" fmla="*/ 72 h 315"/>
                <a:gd name="T12" fmla="*/ 123 w 228"/>
                <a:gd name="T13" fmla="*/ 72 h 315"/>
                <a:gd name="T14" fmla="*/ 228 w 228"/>
                <a:gd name="T15" fmla="*/ 315 h 315"/>
                <a:gd name="T16" fmla="*/ 185 w 228"/>
                <a:gd name="T17" fmla="*/ 315 h 315"/>
                <a:gd name="T18" fmla="*/ 116 w 228"/>
                <a:gd name="T19" fmla="*/ 135 h 315"/>
                <a:gd name="T20" fmla="*/ 73 w 228"/>
                <a:gd name="T21" fmla="*/ 240 h 315"/>
                <a:gd name="T22" fmla="*/ 156 w 228"/>
                <a:gd name="T23" fmla="*/ 240 h 315"/>
                <a:gd name="T24" fmla="*/ 116 w 228"/>
                <a:gd name="T25" fmla="*/ 135 h 315"/>
                <a:gd name="T26" fmla="*/ 162 w 228"/>
                <a:gd name="T27" fmla="*/ 0 h 315"/>
                <a:gd name="T28" fmla="*/ 119 w 228"/>
                <a:gd name="T29" fmla="*/ 55 h 315"/>
                <a:gd name="T30" fmla="*/ 93 w 228"/>
                <a:gd name="T31" fmla="*/ 55 h 315"/>
                <a:gd name="T32" fmla="*/ 125 w 228"/>
                <a:gd name="T33" fmla="*/ 0 h 315"/>
                <a:gd name="T34" fmla="*/ 162 w 228"/>
                <a:gd name="T3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8" h="315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7" name="Freeform 68"/>
            <p:cNvSpPr>
              <a:spLocks/>
            </p:cNvSpPr>
            <p:nvPr/>
          </p:nvSpPr>
          <p:spPr bwMode="auto">
            <a:xfrm>
              <a:off x="5294" y="3103"/>
              <a:ext cx="44" cy="57"/>
            </a:xfrm>
            <a:custGeom>
              <a:avLst/>
              <a:gdLst>
                <a:gd name="T0" fmla="*/ 0 w 194"/>
                <a:gd name="T1" fmla="*/ 0 h 244"/>
                <a:gd name="T2" fmla="*/ 38 w 194"/>
                <a:gd name="T3" fmla="*/ 0 h 244"/>
                <a:gd name="T4" fmla="*/ 38 w 194"/>
                <a:gd name="T5" fmla="*/ 164 h 244"/>
                <a:gd name="T6" fmla="*/ 54 w 194"/>
                <a:gd name="T7" fmla="*/ 201 h 244"/>
                <a:gd name="T8" fmla="*/ 96 w 194"/>
                <a:gd name="T9" fmla="*/ 215 h 244"/>
                <a:gd name="T10" fmla="*/ 140 w 194"/>
                <a:gd name="T11" fmla="*/ 201 h 244"/>
                <a:gd name="T12" fmla="*/ 156 w 194"/>
                <a:gd name="T13" fmla="*/ 164 h 244"/>
                <a:gd name="T14" fmla="*/ 156 w 194"/>
                <a:gd name="T15" fmla="*/ 0 h 244"/>
                <a:gd name="T16" fmla="*/ 194 w 194"/>
                <a:gd name="T17" fmla="*/ 0 h 244"/>
                <a:gd name="T18" fmla="*/ 194 w 194"/>
                <a:gd name="T19" fmla="*/ 167 h 244"/>
                <a:gd name="T20" fmla="*/ 168 w 194"/>
                <a:gd name="T21" fmla="*/ 224 h 244"/>
                <a:gd name="T22" fmla="*/ 97 w 194"/>
                <a:gd name="T23" fmla="*/ 244 h 244"/>
                <a:gd name="T24" fmla="*/ 25 w 194"/>
                <a:gd name="T25" fmla="*/ 224 h 244"/>
                <a:gd name="T26" fmla="*/ 0 w 194"/>
                <a:gd name="T27" fmla="*/ 167 h 244"/>
                <a:gd name="T28" fmla="*/ 0 w 194"/>
                <a:gd name="T2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4" h="244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5351" y="3103"/>
              <a:ext cx="44" cy="57"/>
            </a:xfrm>
            <a:custGeom>
              <a:avLst/>
              <a:gdLst>
                <a:gd name="T0" fmla="*/ 180 w 191"/>
                <a:gd name="T1" fmla="*/ 244 h 244"/>
                <a:gd name="T2" fmla="*/ 36 w 191"/>
                <a:gd name="T3" fmla="*/ 68 h 244"/>
                <a:gd name="T4" fmla="*/ 36 w 191"/>
                <a:gd name="T5" fmla="*/ 240 h 244"/>
                <a:gd name="T6" fmla="*/ 0 w 191"/>
                <a:gd name="T7" fmla="*/ 240 h 244"/>
                <a:gd name="T8" fmla="*/ 0 w 191"/>
                <a:gd name="T9" fmla="*/ 0 h 244"/>
                <a:gd name="T10" fmla="*/ 15 w 191"/>
                <a:gd name="T11" fmla="*/ 0 h 244"/>
                <a:gd name="T12" fmla="*/ 155 w 191"/>
                <a:gd name="T13" fmla="*/ 166 h 244"/>
                <a:gd name="T14" fmla="*/ 155 w 191"/>
                <a:gd name="T15" fmla="*/ 0 h 244"/>
                <a:gd name="T16" fmla="*/ 191 w 191"/>
                <a:gd name="T17" fmla="*/ 0 h 244"/>
                <a:gd name="T18" fmla="*/ 191 w 191"/>
                <a:gd name="T19" fmla="*/ 244 h 244"/>
                <a:gd name="T20" fmla="*/ 180 w 191"/>
                <a:gd name="T21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1" h="244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79" name="Rectangle 70"/>
            <p:cNvSpPr>
              <a:spLocks noChangeArrowheads="1"/>
            </p:cNvSpPr>
            <p:nvPr/>
          </p:nvSpPr>
          <p:spPr bwMode="auto"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0" name="Freeform 71"/>
            <p:cNvSpPr>
              <a:spLocks/>
            </p:cNvSpPr>
            <p:nvPr/>
          </p:nvSpPr>
          <p:spPr bwMode="auto">
            <a:xfrm>
              <a:off x="5433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29 w 166"/>
                <a:gd name="T5" fmla="*/ 96 h 240"/>
                <a:gd name="T6" fmla="*/ 129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1" name="Freeform 72"/>
            <p:cNvSpPr>
              <a:spLocks/>
            </p:cNvSpPr>
            <p:nvPr/>
          </p:nvSpPr>
          <p:spPr bwMode="auto">
            <a:xfrm>
              <a:off x="4859" y="3198"/>
              <a:ext cx="32" cy="56"/>
            </a:xfrm>
            <a:custGeom>
              <a:avLst/>
              <a:gdLst>
                <a:gd name="T0" fmla="*/ 33 w 143"/>
                <a:gd name="T1" fmla="*/ 29 h 240"/>
                <a:gd name="T2" fmla="*/ 33 w 143"/>
                <a:gd name="T3" fmla="*/ 96 h 240"/>
                <a:gd name="T4" fmla="*/ 112 w 143"/>
                <a:gd name="T5" fmla="*/ 96 h 240"/>
                <a:gd name="T6" fmla="*/ 112 w 143"/>
                <a:gd name="T7" fmla="*/ 124 h 240"/>
                <a:gd name="T8" fmla="*/ 33 w 143"/>
                <a:gd name="T9" fmla="*/ 124 h 240"/>
                <a:gd name="T10" fmla="*/ 33 w 143"/>
                <a:gd name="T11" fmla="*/ 211 h 240"/>
                <a:gd name="T12" fmla="*/ 142 w 143"/>
                <a:gd name="T13" fmla="*/ 211 h 240"/>
                <a:gd name="T14" fmla="*/ 142 w 143"/>
                <a:gd name="T15" fmla="*/ 240 h 240"/>
                <a:gd name="T16" fmla="*/ 0 w 143"/>
                <a:gd name="T17" fmla="*/ 240 h 240"/>
                <a:gd name="T18" fmla="*/ 0 w 143"/>
                <a:gd name="T19" fmla="*/ 0 h 240"/>
                <a:gd name="T20" fmla="*/ 143 w 143"/>
                <a:gd name="T21" fmla="*/ 0 h 240"/>
                <a:gd name="T22" fmla="*/ 143 w 143"/>
                <a:gd name="T23" fmla="*/ 29 h 240"/>
                <a:gd name="T24" fmla="*/ 33 w 143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3" h="240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2" name="Freeform 73"/>
            <p:cNvSpPr>
              <a:spLocks/>
            </p:cNvSpPr>
            <p:nvPr/>
          </p:nvSpPr>
          <p:spPr bwMode="auto">
            <a:xfrm>
              <a:off x="4894" y="3213"/>
              <a:ext cx="36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3" name="Freeform 74"/>
            <p:cNvSpPr>
              <a:spLocks/>
            </p:cNvSpPr>
            <p:nvPr/>
          </p:nvSpPr>
          <p:spPr bwMode="auto">
            <a:xfrm>
              <a:off x="4935" y="3212"/>
              <a:ext cx="24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2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4" name="Freeform 75"/>
            <p:cNvSpPr>
              <a:spLocks noEditPoints="1"/>
            </p:cNvSpPr>
            <p:nvPr/>
          </p:nvSpPr>
          <p:spPr bwMode="auto">
            <a:xfrm>
              <a:off x="4961" y="3212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6 w 159"/>
                <a:gd name="T25" fmla="*/ 91 h 183"/>
                <a:gd name="T26" fmla="*/ 80 w 159"/>
                <a:gd name="T27" fmla="*/ 26 h 183"/>
                <a:gd name="T28" fmla="*/ 45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5" name="Freeform 76"/>
            <p:cNvSpPr>
              <a:spLocks noEditPoints="1"/>
            </p:cNvSpPr>
            <p:nvPr/>
          </p:nvSpPr>
          <p:spPr bwMode="auto">
            <a:xfrm>
              <a:off x="5003" y="3212"/>
              <a:ext cx="36" cy="58"/>
            </a:xfrm>
            <a:custGeom>
              <a:avLst/>
              <a:gdLst>
                <a:gd name="T0" fmla="*/ 32 w 154"/>
                <a:gd name="T1" fmla="*/ 170 h 248"/>
                <a:gd name="T2" fmla="*/ 32 w 154"/>
                <a:gd name="T3" fmla="*/ 248 h 248"/>
                <a:gd name="T4" fmla="*/ 0 w 154"/>
                <a:gd name="T5" fmla="*/ 248 h 248"/>
                <a:gd name="T6" fmla="*/ 0 w 154"/>
                <a:gd name="T7" fmla="*/ 4 h 248"/>
                <a:gd name="T8" fmla="*/ 32 w 154"/>
                <a:gd name="T9" fmla="*/ 4 h 248"/>
                <a:gd name="T10" fmla="*/ 32 w 154"/>
                <a:gd name="T11" fmla="*/ 18 h 248"/>
                <a:gd name="T12" fmla="*/ 74 w 154"/>
                <a:gd name="T13" fmla="*/ 0 h 248"/>
                <a:gd name="T14" fmla="*/ 133 w 154"/>
                <a:gd name="T15" fmla="*/ 24 h 248"/>
                <a:gd name="T16" fmla="*/ 154 w 154"/>
                <a:gd name="T17" fmla="*/ 92 h 248"/>
                <a:gd name="T18" fmla="*/ 133 w 154"/>
                <a:gd name="T19" fmla="*/ 157 h 248"/>
                <a:gd name="T20" fmla="*/ 72 w 154"/>
                <a:gd name="T21" fmla="*/ 183 h 248"/>
                <a:gd name="T22" fmla="*/ 48 w 154"/>
                <a:gd name="T23" fmla="*/ 179 h 248"/>
                <a:gd name="T24" fmla="*/ 32 w 154"/>
                <a:gd name="T25" fmla="*/ 170 h 248"/>
                <a:gd name="T26" fmla="*/ 32 w 154"/>
                <a:gd name="T27" fmla="*/ 42 h 248"/>
                <a:gd name="T28" fmla="*/ 32 w 154"/>
                <a:gd name="T29" fmla="*/ 144 h 248"/>
                <a:gd name="T30" fmla="*/ 44 w 154"/>
                <a:gd name="T31" fmla="*/ 152 h 248"/>
                <a:gd name="T32" fmla="*/ 63 w 154"/>
                <a:gd name="T33" fmla="*/ 156 h 248"/>
                <a:gd name="T34" fmla="*/ 121 w 154"/>
                <a:gd name="T35" fmla="*/ 91 h 248"/>
                <a:gd name="T36" fmla="*/ 107 w 154"/>
                <a:gd name="T37" fmla="*/ 42 h 248"/>
                <a:gd name="T38" fmla="*/ 63 w 154"/>
                <a:gd name="T39" fmla="*/ 27 h 248"/>
                <a:gd name="T40" fmla="*/ 47 w 154"/>
                <a:gd name="T41" fmla="*/ 31 h 248"/>
                <a:gd name="T42" fmla="*/ 32 w 154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4" h="248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6" name="Freeform 77"/>
            <p:cNvSpPr>
              <a:spLocks/>
            </p:cNvSpPr>
            <p:nvPr/>
          </p:nvSpPr>
          <p:spPr bwMode="auto">
            <a:xfrm>
              <a:off x="5042" y="3212"/>
              <a:ext cx="27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6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1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5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7" name="Freeform 78"/>
            <p:cNvSpPr>
              <a:spLocks/>
            </p:cNvSpPr>
            <p:nvPr/>
          </p:nvSpPr>
          <p:spPr bwMode="auto">
            <a:xfrm>
              <a:off x="5075" y="3196"/>
              <a:ext cx="34" cy="58"/>
            </a:xfrm>
            <a:custGeom>
              <a:avLst/>
              <a:gdLst>
                <a:gd name="T0" fmla="*/ 114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9 w 147"/>
                <a:gd name="T17" fmla="*/ 73 h 248"/>
                <a:gd name="T18" fmla="*/ 135 w 147"/>
                <a:gd name="T19" fmla="*/ 73 h 248"/>
                <a:gd name="T20" fmla="*/ 79 w 147"/>
                <a:gd name="T21" fmla="*/ 139 h 248"/>
                <a:gd name="T22" fmla="*/ 147 w 147"/>
                <a:gd name="T23" fmla="*/ 248 h 248"/>
                <a:gd name="T24" fmla="*/ 114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8" name="Freeform 79"/>
            <p:cNvSpPr>
              <a:spLocks noEditPoints="1"/>
            </p:cNvSpPr>
            <p:nvPr/>
          </p:nvSpPr>
          <p:spPr bwMode="auto">
            <a:xfrm>
              <a:off x="5110" y="3192"/>
              <a:ext cx="37" cy="63"/>
            </a:xfrm>
            <a:custGeom>
              <a:avLst/>
              <a:gdLst>
                <a:gd name="T0" fmla="*/ 159 w 162"/>
                <a:gd name="T1" fmla="*/ 181 h 269"/>
                <a:gd name="T2" fmla="*/ 33 w 162"/>
                <a:gd name="T3" fmla="*/ 181 h 269"/>
                <a:gd name="T4" fmla="*/ 49 w 162"/>
                <a:gd name="T5" fmla="*/ 228 h 269"/>
                <a:gd name="T6" fmla="*/ 88 w 162"/>
                <a:gd name="T7" fmla="*/ 242 h 269"/>
                <a:gd name="T8" fmla="*/ 133 w 162"/>
                <a:gd name="T9" fmla="*/ 227 h 269"/>
                <a:gd name="T10" fmla="*/ 146 w 162"/>
                <a:gd name="T11" fmla="*/ 249 h 269"/>
                <a:gd name="T12" fmla="*/ 124 w 162"/>
                <a:gd name="T13" fmla="*/ 262 h 269"/>
                <a:gd name="T14" fmla="*/ 82 w 162"/>
                <a:gd name="T15" fmla="*/ 269 h 269"/>
                <a:gd name="T16" fmla="*/ 25 w 162"/>
                <a:gd name="T17" fmla="*/ 246 h 269"/>
                <a:gd name="T18" fmla="*/ 0 w 162"/>
                <a:gd name="T19" fmla="*/ 180 h 269"/>
                <a:gd name="T20" fmla="*/ 26 w 162"/>
                <a:gd name="T21" fmla="*/ 110 h 269"/>
                <a:gd name="T22" fmla="*/ 82 w 162"/>
                <a:gd name="T23" fmla="*/ 86 h 269"/>
                <a:gd name="T24" fmla="*/ 141 w 162"/>
                <a:gd name="T25" fmla="*/ 108 h 269"/>
                <a:gd name="T26" fmla="*/ 162 w 162"/>
                <a:gd name="T27" fmla="*/ 161 h 269"/>
                <a:gd name="T28" fmla="*/ 159 w 162"/>
                <a:gd name="T29" fmla="*/ 181 h 269"/>
                <a:gd name="T30" fmla="*/ 84 w 162"/>
                <a:gd name="T31" fmla="*/ 113 h 269"/>
                <a:gd name="T32" fmla="*/ 49 w 162"/>
                <a:gd name="T33" fmla="*/ 126 h 269"/>
                <a:gd name="T34" fmla="*/ 33 w 162"/>
                <a:gd name="T35" fmla="*/ 158 h 269"/>
                <a:gd name="T36" fmla="*/ 131 w 162"/>
                <a:gd name="T37" fmla="*/ 158 h 269"/>
                <a:gd name="T38" fmla="*/ 119 w 162"/>
                <a:gd name="T39" fmla="*/ 126 h 269"/>
                <a:gd name="T40" fmla="*/ 84 w 162"/>
                <a:gd name="T41" fmla="*/ 113 h 269"/>
                <a:gd name="T42" fmla="*/ 124 w 162"/>
                <a:gd name="T43" fmla="*/ 0 h 269"/>
                <a:gd name="T44" fmla="*/ 87 w 162"/>
                <a:gd name="T45" fmla="*/ 54 h 269"/>
                <a:gd name="T46" fmla="*/ 64 w 162"/>
                <a:gd name="T47" fmla="*/ 54 h 269"/>
                <a:gd name="T48" fmla="*/ 92 w 162"/>
                <a:gd name="T49" fmla="*/ 0 h 269"/>
                <a:gd name="T50" fmla="*/ 124 w 162"/>
                <a:gd name="T5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2" h="269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89" name="Freeform 80"/>
            <p:cNvSpPr>
              <a:spLocks/>
            </p:cNvSpPr>
            <p:nvPr/>
          </p:nvSpPr>
          <p:spPr bwMode="auto">
            <a:xfrm>
              <a:off x="5174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0" name="Freeform 81"/>
            <p:cNvSpPr>
              <a:spLocks/>
            </p:cNvSpPr>
            <p:nvPr/>
          </p:nvSpPr>
          <p:spPr bwMode="auto">
            <a:xfrm>
              <a:off x="5204" y="3202"/>
              <a:ext cx="26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2 w 112"/>
                <a:gd name="T11" fmla="*/ 0 h 228"/>
                <a:gd name="T12" fmla="*/ 52 w 112"/>
                <a:gd name="T13" fmla="*/ 49 h 228"/>
                <a:gd name="T14" fmla="*/ 100 w 112"/>
                <a:gd name="T15" fmla="*/ 49 h 228"/>
                <a:gd name="T16" fmla="*/ 100 w 112"/>
                <a:gd name="T17" fmla="*/ 73 h 228"/>
                <a:gd name="T18" fmla="*/ 52 w 112"/>
                <a:gd name="T19" fmla="*/ 73 h 228"/>
                <a:gd name="T20" fmla="*/ 52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8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5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1" name="Freeform 82"/>
            <p:cNvSpPr>
              <a:spLocks/>
            </p:cNvSpPr>
            <p:nvPr/>
          </p:nvSpPr>
          <p:spPr bwMode="auto">
            <a:xfrm>
              <a:off x="5236" y="3212"/>
              <a:ext cx="25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1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2" name="Freeform 83"/>
            <p:cNvSpPr>
              <a:spLocks/>
            </p:cNvSpPr>
            <p:nvPr/>
          </p:nvSpPr>
          <p:spPr bwMode="auto">
            <a:xfrm>
              <a:off x="5264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6 w 143"/>
                <a:gd name="T5" fmla="*/ 152 h 179"/>
                <a:gd name="T6" fmla="*/ 94 w 143"/>
                <a:gd name="T7" fmla="*/ 144 h 179"/>
                <a:gd name="T8" fmla="*/ 111 w 143"/>
                <a:gd name="T9" fmla="*/ 123 h 179"/>
                <a:gd name="T10" fmla="*/ 111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1 w 143"/>
                <a:gd name="T17" fmla="*/ 175 h 179"/>
                <a:gd name="T18" fmla="*/ 111 w 143"/>
                <a:gd name="T19" fmla="*/ 151 h 179"/>
                <a:gd name="T20" fmla="*/ 90 w 143"/>
                <a:gd name="T21" fmla="*/ 170 h 179"/>
                <a:gd name="T22" fmla="*/ 59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3" name="Freeform 84"/>
            <p:cNvSpPr>
              <a:spLocks/>
            </p:cNvSpPr>
            <p:nvPr/>
          </p:nvSpPr>
          <p:spPr bwMode="auto">
            <a:xfrm>
              <a:off x="5305" y="3196"/>
              <a:ext cx="34" cy="58"/>
            </a:xfrm>
            <a:custGeom>
              <a:avLst/>
              <a:gdLst>
                <a:gd name="T0" fmla="*/ 113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8 w 147"/>
                <a:gd name="T17" fmla="*/ 73 h 248"/>
                <a:gd name="T18" fmla="*/ 135 w 147"/>
                <a:gd name="T19" fmla="*/ 73 h 248"/>
                <a:gd name="T20" fmla="*/ 78 w 147"/>
                <a:gd name="T21" fmla="*/ 139 h 248"/>
                <a:gd name="T22" fmla="*/ 147 w 147"/>
                <a:gd name="T23" fmla="*/ 248 h 248"/>
                <a:gd name="T24" fmla="*/ 113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4" name="Freeform 85"/>
            <p:cNvSpPr>
              <a:spLocks/>
            </p:cNvSpPr>
            <p:nvPr/>
          </p:nvSpPr>
          <p:spPr bwMode="auto">
            <a:xfrm>
              <a:off x="5341" y="3202"/>
              <a:ext cx="25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1 w 112"/>
                <a:gd name="T11" fmla="*/ 0 h 228"/>
                <a:gd name="T12" fmla="*/ 51 w 112"/>
                <a:gd name="T13" fmla="*/ 49 h 228"/>
                <a:gd name="T14" fmla="*/ 99 w 112"/>
                <a:gd name="T15" fmla="*/ 49 h 228"/>
                <a:gd name="T16" fmla="*/ 99 w 112"/>
                <a:gd name="T17" fmla="*/ 73 h 228"/>
                <a:gd name="T18" fmla="*/ 51 w 112"/>
                <a:gd name="T19" fmla="*/ 73 h 228"/>
                <a:gd name="T20" fmla="*/ 51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7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4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5" name="Freeform 86"/>
            <p:cNvSpPr>
              <a:spLocks/>
            </p:cNvSpPr>
            <p:nvPr/>
          </p:nvSpPr>
          <p:spPr bwMode="auto">
            <a:xfrm>
              <a:off x="5372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2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2 w 143"/>
                <a:gd name="T17" fmla="*/ 175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6" name="Freeform 87"/>
            <p:cNvSpPr>
              <a:spLocks/>
            </p:cNvSpPr>
            <p:nvPr/>
          </p:nvSpPr>
          <p:spPr bwMode="auto">
            <a:xfrm>
              <a:off x="5413" y="3212"/>
              <a:ext cx="25" cy="42"/>
            </a:xfrm>
            <a:custGeom>
              <a:avLst/>
              <a:gdLst>
                <a:gd name="T0" fmla="*/ 94 w 107"/>
                <a:gd name="T1" fmla="*/ 34 h 179"/>
                <a:gd name="T2" fmla="*/ 73 w 107"/>
                <a:gd name="T3" fmla="*/ 27 h 179"/>
                <a:gd name="T4" fmla="*/ 44 w 107"/>
                <a:gd name="T5" fmla="*/ 42 h 179"/>
                <a:gd name="T6" fmla="*/ 32 w 107"/>
                <a:gd name="T7" fmla="*/ 79 h 179"/>
                <a:gd name="T8" fmla="*/ 32 w 107"/>
                <a:gd name="T9" fmla="*/ 179 h 179"/>
                <a:gd name="T10" fmla="*/ 0 w 107"/>
                <a:gd name="T11" fmla="*/ 179 h 179"/>
                <a:gd name="T12" fmla="*/ 0 w 107"/>
                <a:gd name="T13" fmla="*/ 4 h 179"/>
                <a:gd name="T14" fmla="*/ 32 w 107"/>
                <a:gd name="T15" fmla="*/ 4 h 179"/>
                <a:gd name="T16" fmla="*/ 32 w 107"/>
                <a:gd name="T17" fmla="*/ 32 h 179"/>
                <a:gd name="T18" fmla="*/ 82 w 107"/>
                <a:gd name="T19" fmla="*/ 0 h 179"/>
                <a:gd name="T20" fmla="*/ 107 w 107"/>
                <a:gd name="T21" fmla="*/ 3 h 179"/>
                <a:gd name="T22" fmla="*/ 94 w 107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" h="179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7" name="Freeform 88"/>
            <p:cNvSpPr>
              <a:spLocks noEditPoints="1"/>
            </p:cNvSpPr>
            <p:nvPr/>
          </p:nvSpPr>
          <p:spPr bwMode="auto">
            <a:xfrm>
              <a:off x="5440" y="3192"/>
              <a:ext cx="34" cy="63"/>
            </a:xfrm>
            <a:custGeom>
              <a:avLst/>
              <a:gdLst>
                <a:gd name="T0" fmla="*/ 109 w 151"/>
                <a:gd name="T1" fmla="*/ 245 h 269"/>
                <a:gd name="T2" fmla="*/ 51 w 151"/>
                <a:gd name="T3" fmla="*/ 269 h 269"/>
                <a:gd name="T4" fmla="*/ 15 w 151"/>
                <a:gd name="T5" fmla="*/ 254 h 269"/>
                <a:gd name="T6" fmla="*/ 0 w 151"/>
                <a:gd name="T7" fmla="*/ 216 h 269"/>
                <a:gd name="T8" fmla="*/ 24 w 151"/>
                <a:gd name="T9" fmla="*/ 171 h 269"/>
                <a:gd name="T10" fmla="*/ 83 w 151"/>
                <a:gd name="T11" fmla="*/ 153 h 269"/>
                <a:gd name="T12" fmla="*/ 106 w 151"/>
                <a:gd name="T13" fmla="*/ 157 h 269"/>
                <a:gd name="T14" fmla="*/ 68 w 151"/>
                <a:gd name="T15" fmla="*/ 114 h 269"/>
                <a:gd name="T16" fmla="*/ 23 w 151"/>
                <a:gd name="T17" fmla="*/ 130 h 269"/>
                <a:gd name="T18" fmla="*/ 9 w 151"/>
                <a:gd name="T19" fmla="*/ 104 h 269"/>
                <a:gd name="T20" fmla="*/ 34 w 151"/>
                <a:gd name="T21" fmla="*/ 91 h 269"/>
                <a:gd name="T22" fmla="*/ 64 w 151"/>
                <a:gd name="T23" fmla="*/ 86 h 269"/>
                <a:gd name="T24" fmla="*/ 120 w 151"/>
                <a:gd name="T25" fmla="*/ 104 h 269"/>
                <a:gd name="T26" fmla="*/ 137 w 151"/>
                <a:gd name="T27" fmla="*/ 159 h 269"/>
                <a:gd name="T28" fmla="*/ 137 w 151"/>
                <a:gd name="T29" fmla="*/ 222 h 269"/>
                <a:gd name="T30" fmla="*/ 151 w 151"/>
                <a:gd name="T31" fmla="*/ 253 h 269"/>
                <a:gd name="T32" fmla="*/ 151 w 151"/>
                <a:gd name="T33" fmla="*/ 269 h 269"/>
                <a:gd name="T34" fmla="*/ 122 w 151"/>
                <a:gd name="T35" fmla="*/ 263 h 269"/>
                <a:gd name="T36" fmla="*/ 109 w 151"/>
                <a:gd name="T37" fmla="*/ 245 h 269"/>
                <a:gd name="T38" fmla="*/ 106 w 151"/>
                <a:gd name="T39" fmla="*/ 179 h 269"/>
                <a:gd name="T40" fmla="*/ 85 w 151"/>
                <a:gd name="T41" fmla="*/ 176 h 269"/>
                <a:gd name="T42" fmla="*/ 46 w 151"/>
                <a:gd name="T43" fmla="*/ 188 h 269"/>
                <a:gd name="T44" fmla="*/ 31 w 151"/>
                <a:gd name="T45" fmla="*/ 217 h 269"/>
                <a:gd name="T46" fmla="*/ 64 w 151"/>
                <a:gd name="T47" fmla="*/ 244 h 269"/>
                <a:gd name="T48" fmla="*/ 106 w 151"/>
                <a:gd name="T49" fmla="*/ 222 h 269"/>
                <a:gd name="T50" fmla="*/ 106 w 151"/>
                <a:gd name="T51" fmla="*/ 179 h 269"/>
                <a:gd name="T52" fmla="*/ 113 w 151"/>
                <a:gd name="T53" fmla="*/ 0 h 269"/>
                <a:gd name="T54" fmla="*/ 76 w 151"/>
                <a:gd name="T55" fmla="*/ 54 h 269"/>
                <a:gd name="T56" fmla="*/ 53 w 151"/>
                <a:gd name="T57" fmla="*/ 54 h 269"/>
                <a:gd name="T58" fmla="*/ 80 w 151"/>
                <a:gd name="T59" fmla="*/ 0 h 269"/>
                <a:gd name="T60" fmla="*/ 113 w 151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1" h="269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8" name="Freeform 89"/>
            <p:cNvSpPr>
              <a:spLocks/>
            </p:cNvSpPr>
            <p:nvPr/>
          </p:nvSpPr>
          <p:spPr bwMode="auto">
            <a:xfrm>
              <a:off x="5481" y="3196"/>
              <a:ext cx="14" cy="59"/>
            </a:xfrm>
            <a:custGeom>
              <a:avLst/>
              <a:gdLst>
                <a:gd name="T0" fmla="*/ 0 w 61"/>
                <a:gd name="T1" fmla="*/ 199 h 252"/>
                <a:gd name="T2" fmla="*/ 0 w 61"/>
                <a:gd name="T3" fmla="*/ 0 h 252"/>
                <a:gd name="T4" fmla="*/ 31 w 61"/>
                <a:gd name="T5" fmla="*/ 0 h 252"/>
                <a:gd name="T6" fmla="*/ 31 w 61"/>
                <a:gd name="T7" fmla="*/ 193 h 252"/>
                <a:gd name="T8" fmla="*/ 39 w 61"/>
                <a:gd name="T9" fmla="*/ 216 h 252"/>
                <a:gd name="T10" fmla="*/ 61 w 61"/>
                <a:gd name="T11" fmla="*/ 224 h 252"/>
                <a:gd name="T12" fmla="*/ 61 w 61"/>
                <a:gd name="T13" fmla="*/ 252 h 252"/>
                <a:gd name="T14" fmla="*/ 0 w 61"/>
                <a:gd name="T15" fmla="*/ 19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2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99" name="Freeform 90"/>
            <p:cNvSpPr>
              <a:spLocks/>
            </p:cNvSpPr>
            <p:nvPr/>
          </p:nvSpPr>
          <p:spPr bwMode="auto">
            <a:xfrm>
              <a:off x="5502" y="3212"/>
              <a:ext cx="32" cy="42"/>
            </a:xfrm>
            <a:custGeom>
              <a:avLst/>
              <a:gdLst>
                <a:gd name="T0" fmla="*/ 108 w 140"/>
                <a:gd name="T1" fmla="*/ 179 h 179"/>
                <a:gd name="T2" fmla="*/ 108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8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0" name="Freeform 91"/>
            <p:cNvSpPr>
              <a:spLocks noEditPoints="1"/>
            </p:cNvSpPr>
            <p:nvPr/>
          </p:nvSpPr>
          <p:spPr bwMode="auto">
            <a:xfrm>
              <a:off x="5541" y="3192"/>
              <a:ext cx="17" cy="62"/>
            </a:xfrm>
            <a:custGeom>
              <a:avLst/>
              <a:gdLst>
                <a:gd name="T0" fmla="*/ 25 w 76"/>
                <a:gd name="T1" fmla="*/ 265 h 265"/>
                <a:gd name="T2" fmla="*/ 25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5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4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1" name="Freeform 92"/>
            <p:cNvSpPr>
              <a:spLocks noEditPoints="1"/>
            </p:cNvSpPr>
            <p:nvPr/>
          </p:nvSpPr>
          <p:spPr bwMode="auto">
            <a:xfrm>
              <a:off x="5585" y="3212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5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2" name="Freeform 93"/>
            <p:cNvSpPr>
              <a:spLocks noEditPoints="1"/>
            </p:cNvSpPr>
            <p:nvPr/>
          </p:nvSpPr>
          <p:spPr bwMode="auto">
            <a:xfrm>
              <a:off x="5648" y="3198"/>
              <a:ext cx="13" cy="56"/>
            </a:xfrm>
            <a:custGeom>
              <a:avLst/>
              <a:gdLst>
                <a:gd name="T0" fmla="*/ 41 w 60"/>
                <a:gd name="T1" fmla="*/ 0 h 242"/>
                <a:gd name="T2" fmla="*/ 55 w 60"/>
                <a:gd name="T3" fmla="*/ 6 h 242"/>
                <a:gd name="T4" fmla="*/ 60 w 60"/>
                <a:gd name="T5" fmla="*/ 19 h 242"/>
                <a:gd name="T6" fmla="*/ 55 w 60"/>
                <a:gd name="T7" fmla="*/ 33 h 242"/>
                <a:gd name="T8" fmla="*/ 41 w 60"/>
                <a:gd name="T9" fmla="*/ 39 h 242"/>
                <a:gd name="T10" fmla="*/ 27 w 60"/>
                <a:gd name="T11" fmla="*/ 33 h 242"/>
                <a:gd name="T12" fmla="*/ 22 w 60"/>
                <a:gd name="T13" fmla="*/ 19 h 242"/>
                <a:gd name="T14" fmla="*/ 27 w 60"/>
                <a:gd name="T15" fmla="*/ 6 h 242"/>
                <a:gd name="T16" fmla="*/ 41 w 60"/>
                <a:gd name="T17" fmla="*/ 0 h 242"/>
                <a:gd name="T18" fmla="*/ 24 w 60"/>
                <a:gd name="T19" fmla="*/ 242 h 242"/>
                <a:gd name="T20" fmla="*/ 24 w 60"/>
                <a:gd name="T21" fmla="*/ 93 h 242"/>
                <a:gd name="T22" fmla="*/ 0 w 60"/>
                <a:gd name="T23" fmla="*/ 93 h 242"/>
                <a:gd name="T24" fmla="*/ 0 w 60"/>
                <a:gd name="T25" fmla="*/ 67 h 242"/>
                <a:gd name="T26" fmla="*/ 55 w 60"/>
                <a:gd name="T27" fmla="*/ 67 h 242"/>
                <a:gd name="T28" fmla="*/ 55 w 60"/>
                <a:gd name="T29" fmla="*/ 242 h 242"/>
                <a:gd name="T30" fmla="*/ 24 w 60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" h="242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3" name="Freeform 94"/>
            <p:cNvSpPr>
              <a:spLocks/>
            </p:cNvSpPr>
            <p:nvPr/>
          </p:nvSpPr>
          <p:spPr bwMode="auto">
            <a:xfrm>
              <a:off x="5670" y="3212"/>
              <a:ext cx="32" cy="42"/>
            </a:xfrm>
            <a:custGeom>
              <a:avLst/>
              <a:gdLst>
                <a:gd name="T0" fmla="*/ 109 w 140"/>
                <a:gd name="T1" fmla="*/ 179 h 179"/>
                <a:gd name="T2" fmla="*/ 109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9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4" name="Freeform 95"/>
            <p:cNvSpPr>
              <a:spLocks/>
            </p:cNvSpPr>
            <p:nvPr/>
          </p:nvSpPr>
          <p:spPr bwMode="auto">
            <a:xfrm>
              <a:off x="5706" y="3213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5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5" name="Freeform 96"/>
            <p:cNvSpPr>
              <a:spLocks noEditPoints="1"/>
            </p:cNvSpPr>
            <p:nvPr/>
          </p:nvSpPr>
          <p:spPr bwMode="auto">
            <a:xfrm>
              <a:off x="5745" y="3212"/>
              <a:ext cx="37" cy="43"/>
            </a:xfrm>
            <a:custGeom>
              <a:avLst/>
              <a:gdLst>
                <a:gd name="T0" fmla="*/ 160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6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7 w 162"/>
                <a:gd name="T21" fmla="*/ 24 h 183"/>
                <a:gd name="T22" fmla="*/ 83 w 162"/>
                <a:gd name="T23" fmla="*/ 0 h 183"/>
                <a:gd name="T24" fmla="*/ 142 w 162"/>
                <a:gd name="T25" fmla="*/ 22 h 183"/>
                <a:gd name="T26" fmla="*/ 162 w 162"/>
                <a:gd name="T27" fmla="*/ 75 h 183"/>
                <a:gd name="T28" fmla="*/ 160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4 w 162"/>
                <a:gd name="T35" fmla="*/ 72 h 183"/>
                <a:gd name="T36" fmla="*/ 131 w 162"/>
                <a:gd name="T37" fmla="*/ 72 h 183"/>
                <a:gd name="T38" fmla="*/ 120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6" name="Freeform 97"/>
            <p:cNvSpPr>
              <a:spLocks/>
            </p:cNvSpPr>
            <p:nvPr/>
          </p:nvSpPr>
          <p:spPr bwMode="auto">
            <a:xfrm>
              <a:off x="5786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1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6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7" name="Freeform 98"/>
            <p:cNvSpPr>
              <a:spLocks/>
            </p:cNvSpPr>
            <p:nvPr/>
          </p:nvSpPr>
          <p:spPr bwMode="auto">
            <a:xfrm>
              <a:off x="5816" y="3202"/>
              <a:ext cx="26" cy="53"/>
            </a:xfrm>
            <a:custGeom>
              <a:avLst/>
              <a:gdLst>
                <a:gd name="T0" fmla="*/ 21 w 113"/>
                <a:gd name="T1" fmla="*/ 73 h 228"/>
                <a:gd name="T2" fmla="*/ 0 w 113"/>
                <a:gd name="T3" fmla="*/ 73 h 228"/>
                <a:gd name="T4" fmla="*/ 0 w 113"/>
                <a:gd name="T5" fmla="*/ 49 h 228"/>
                <a:gd name="T6" fmla="*/ 21 w 113"/>
                <a:gd name="T7" fmla="*/ 49 h 228"/>
                <a:gd name="T8" fmla="*/ 21 w 113"/>
                <a:gd name="T9" fmla="*/ 12 h 228"/>
                <a:gd name="T10" fmla="*/ 52 w 113"/>
                <a:gd name="T11" fmla="*/ 0 h 228"/>
                <a:gd name="T12" fmla="*/ 52 w 113"/>
                <a:gd name="T13" fmla="*/ 49 h 228"/>
                <a:gd name="T14" fmla="*/ 100 w 113"/>
                <a:gd name="T15" fmla="*/ 49 h 228"/>
                <a:gd name="T16" fmla="*/ 100 w 113"/>
                <a:gd name="T17" fmla="*/ 73 h 228"/>
                <a:gd name="T18" fmla="*/ 52 w 113"/>
                <a:gd name="T19" fmla="*/ 73 h 228"/>
                <a:gd name="T20" fmla="*/ 52 w 113"/>
                <a:gd name="T21" fmla="*/ 161 h 228"/>
                <a:gd name="T22" fmla="*/ 59 w 113"/>
                <a:gd name="T23" fmla="*/ 192 h 228"/>
                <a:gd name="T24" fmla="*/ 83 w 113"/>
                <a:gd name="T25" fmla="*/ 201 h 228"/>
                <a:gd name="T26" fmla="*/ 108 w 113"/>
                <a:gd name="T27" fmla="*/ 195 h 228"/>
                <a:gd name="T28" fmla="*/ 113 w 113"/>
                <a:gd name="T29" fmla="*/ 223 h 228"/>
                <a:gd name="T30" fmla="*/ 70 w 113"/>
                <a:gd name="T31" fmla="*/ 228 h 228"/>
                <a:gd name="T32" fmla="*/ 35 w 113"/>
                <a:gd name="T33" fmla="*/ 212 h 228"/>
                <a:gd name="T34" fmla="*/ 21 w 113"/>
                <a:gd name="T35" fmla="*/ 173 h 228"/>
                <a:gd name="T36" fmla="*/ 21 w 113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228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8" name="Freeform 99"/>
            <p:cNvSpPr>
              <a:spLocks noEditPoints="1"/>
            </p:cNvSpPr>
            <p:nvPr/>
          </p:nvSpPr>
          <p:spPr bwMode="auto">
            <a:xfrm>
              <a:off x="5845" y="3198"/>
              <a:ext cx="14" cy="56"/>
            </a:xfrm>
            <a:custGeom>
              <a:avLst/>
              <a:gdLst>
                <a:gd name="T0" fmla="*/ 42 w 61"/>
                <a:gd name="T1" fmla="*/ 0 h 242"/>
                <a:gd name="T2" fmla="*/ 55 w 61"/>
                <a:gd name="T3" fmla="*/ 6 h 242"/>
                <a:gd name="T4" fmla="*/ 61 w 61"/>
                <a:gd name="T5" fmla="*/ 19 h 242"/>
                <a:gd name="T6" fmla="*/ 55 w 61"/>
                <a:gd name="T7" fmla="*/ 33 h 242"/>
                <a:gd name="T8" fmla="*/ 42 w 61"/>
                <a:gd name="T9" fmla="*/ 39 h 242"/>
                <a:gd name="T10" fmla="*/ 28 w 61"/>
                <a:gd name="T11" fmla="*/ 33 h 242"/>
                <a:gd name="T12" fmla="*/ 22 w 61"/>
                <a:gd name="T13" fmla="*/ 19 h 242"/>
                <a:gd name="T14" fmla="*/ 28 w 61"/>
                <a:gd name="T15" fmla="*/ 6 h 242"/>
                <a:gd name="T16" fmla="*/ 42 w 61"/>
                <a:gd name="T17" fmla="*/ 0 h 242"/>
                <a:gd name="T18" fmla="*/ 24 w 61"/>
                <a:gd name="T19" fmla="*/ 242 h 242"/>
                <a:gd name="T20" fmla="*/ 24 w 61"/>
                <a:gd name="T21" fmla="*/ 93 h 242"/>
                <a:gd name="T22" fmla="*/ 0 w 61"/>
                <a:gd name="T23" fmla="*/ 93 h 242"/>
                <a:gd name="T24" fmla="*/ 0 w 61"/>
                <a:gd name="T25" fmla="*/ 67 h 242"/>
                <a:gd name="T26" fmla="*/ 56 w 61"/>
                <a:gd name="T27" fmla="*/ 67 h 242"/>
                <a:gd name="T28" fmla="*/ 56 w 61"/>
                <a:gd name="T29" fmla="*/ 242 h 242"/>
                <a:gd name="T30" fmla="*/ 24 w 61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242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09" name="Freeform 100"/>
            <p:cNvSpPr>
              <a:spLocks noEditPoints="1"/>
            </p:cNvSpPr>
            <p:nvPr/>
          </p:nvSpPr>
          <p:spPr bwMode="auto">
            <a:xfrm>
              <a:off x="5866" y="3192"/>
              <a:ext cx="33" cy="63"/>
            </a:xfrm>
            <a:custGeom>
              <a:avLst/>
              <a:gdLst>
                <a:gd name="T0" fmla="*/ 145 w 145"/>
                <a:gd name="T1" fmla="*/ 105 h 270"/>
                <a:gd name="T2" fmla="*/ 129 w 145"/>
                <a:gd name="T3" fmla="*/ 127 h 270"/>
                <a:gd name="T4" fmla="*/ 112 w 145"/>
                <a:gd name="T5" fmla="*/ 118 h 270"/>
                <a:gd name="T6" fmla="*/ 89 w 145"/>
                <a:gd name="T7" fmla="*/ 114 h 270"/>
                <a:gd name="T8" fmla="*/ 48 w 145"/>
                <a:gd name="T9" fmla="*/ 131 h 270"/>
                <a:gd name="T10" fmla="*/ 33 w 145"/>
                <a:gd name="T11" fmla="*/ 180 h 270"/>
                <a:gd name="T12" fmla="*/ 48 w 145"/>
                <a:gd name="T13" fmla="*/ 227 h 270"/>
                <a:gd name="T14" fmla="*/ 91 w 145"/>
                <a:gd name="T15" fmla="*/ 243 h 270"/>
                <a:gd name="T16" fmla="*/ 133 w 145"/>
                <a:gd name="T17" fmla="*/ 227 h 270"/>
                <a:gd name="T18" fmla="*/ 145 w 145"/>
                <a:gd name="T19" fmla="*/ 253 h 270"/>
                <a:gd name="T20" fmla="*/ 83 w 145"/>
                <a:gd name="T21" fmla="*/ 270 h 270"/>
                <a:gd name="T22" fmla="*/ 24 w 145"/>
                <a:gd name="T23" fmla="*/ 246 h 270"/>
                <a:gd name="T24" fmla="*/ 0 w 145"/>
                <a:gd name="T25" fmla="*/ 180 h 270"/>
                <a:gd name="T26" fmla="*/ 25 w 145"/>
                <a:gd name="T27" fmla="*/ 113 h 270"/>
                <a:gd name="T28" fmla="*/ 91 w 145"/>
                <a:gd name="T29" fmla="*/ 87 h 270"/>
                <a:gd name="T30" fmla="*/ 121 w 145"/>
                <a:gd name="T31" fmla="*/ 93 h 270"/>
                <a:gd name="T32" fmla="*/ 145 w 145"/>
                <a:gd name="T33" fmla="*/ 105 h 270"/>
                <a:gd name="T34" fmla="*/ 141 w 145"/>
                <a:gd name="T35" fmla="*/ 1 h 270"/>
                <a:gd name="T36" fmla="*/ 90 w 145"/>
                <a:gd name="T37" fmla="*/ 55 h 270"/>
                <a:gd name="T38" fmla="*/ 73 w 145"/>
                <a:gd name="T39" fmla="*/ 55 h 270"/>
                <a:gd name="T40" fmla="*/ 24 w 145"/>
                <a:gd name="T41" fmla="*/ 0 h 270"/>
                <a:gd name="T42" fmla="*/ 52 w 145"/>
                <a:gd name="T43" fmla="*/ 0 h 270"/>
                <a:gd name="T44" fmla="*/ 81 w 145"/>
                <a:gd name="T45" fmla="*/ 31 h 270"/>
                <a:gd name="T46" fmla="*/ 108 w 145"/>
                <a:gd name="T47" fmla="*/ 1 h 270"/>
                <a:gd name="T48" fmla="*/ 141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0" name="Freeform 101"/>
            <p:cNvSpPr>
              <a:spLocks/>
            </p:cNvSpPr>
            <p:nvPr/>
          </p:nvSpPr>
          <p:spPr bwMode="auto">
            <a:xfrm>
              <a:off x="5905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1" name="Freeform 102"/>
            <p:cNvSpPr>
              <a:spLocks noEditPoints="1"/>
            </p:cNvSpPr>
            <p:nvPr/>
          </p:nvSpPr>
          <p:spPr bwMode="auto">
            <a:xfrm>
              <a:off x="5944" y="3192"/>
              <a:ext cx="17" cy="62"/>
            </a:xfrm>
            <a:custGeom>
              <a:avLst/>
              <a:gdLst>
                <a:gd name="T0" fmla="*/ 24 w 76"/>
                <a:gd name="T1" fmla="*/ 265 h 265"/>
                <a:gd name="T2" fmla="*/ 24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4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3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2" name="Freeform 103"/>
            <p:cNvSpPr>
              <a:spLocks/>
            </p:cNvSpPr>
            <p:nvPr/>
          </p:nvSpPr>
          <p:spPr bwMode="auto">
            <a:xfrm>
              <a:off x="5987" y="3196"/>
              <a:ext cx="27" cy="58"/>
            </a:xfrm>
            <a:custGeom>
              <a:avLst/>
              <a:gdLst>
                <a:gd name="T0" fmla="*/ 107 w 116"/>
                <a:gd name="T1" fmla="*/ 28 h 248"/>
                <a:gd name="T2" fmla="*/ 89 w 116"/>
                <a:gd name="T3" fmla="*/ 25 h 248"/>
                <a:gd name="T4" fmla="*/ 66 w 116"/>
                <a:gd name="T5" fmla="*/ 36 h 248"/>
                <a:gd name="T6" fmla="*/ 56 w 116"/>
                <a:gd name="T7" fmla="*/ 63 h 248"/>
                <a:gd name="T8" fmla="*/ 57 w 116"/>
                <a:gd name="T9" fmla="*/ 73 h 248"/>
                <a:gd name="T10" fmla="*/ 93 w 116"/>
                <a:gd name="T11" fmla="*/ 73 h 248"/>
                <a:gd name="T12" fmla="*/ 93 w 116"/>
                <a:gd name="T13" fmla="*/ 99 h 248"/>
                <a:gd name="T14" fmla="*/ 57 w 116"/>
                <a:gd name="T15" fmla="*/ 99 h 248"/>
                <a:gd name="T16" fmla="*/ 57 w 116"/>
                <a:gd name="T17" fmla="*/ 248 h 248"/>
                <a:gd name="T18" fmla="*/ 26 w 116"/>
                <a:gd name="T19" fmla="*/ 248 h 248"/>
                <a:gd name="T20" fmla="*/ 26 w 116"/>
                <a:gd name="T21" fmla="*/ 99 h 248"/>
                <a:gd name="T22" fmla="*/ 0 w 116"/>
                <a:gd name="T23" fmla="*/ 99 h 248"/>
                <a:gd name="T24" fmla="*/ 0 w 116"/>
                <a:gd name="T25" fmla="*/ 73 h 248"/>
                <a:gd name="T26" fmla="*/ 26 w 116"/>
                <a:gd name="T27" fmla="*/ 73 h 248"/>
                <a:gd name="T28" fmla="*/ 43 w 116"/>
                <a:gd name="T29" fmla="*/ 20 h 248"/>
                <a:gd name="T30" fmla="*/ 87 w 116"/>
                <a:gd name="T31" fmla="*/ 0 h 248"/>
                <a:gd name="T32" fmla="*/ 116 w 116"/>
                <a:gd name="T33" fmla="*/ 5 h 248"/>
                <a:gd name="T34" fmla="*/ 107 w 116"/>
                <a:gd name="T35" fmla="*/ 2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6" h="248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3" name="Freeform 104"/>
            <p:cNvSpPr>
              <a:spLocks noEditPoints="1"/>
            </p:cNvSpPr>
            <p:nvPr/>
          </p:nvSpPr>
          <p:spPr bwMode="auto">
            <a:xfrm>
              <a:off x="6014" y="3212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4" name="Freeform 105"/>
            <p:cNvSpPr>
              <a:spLocks/>
            </p:cNvSpPr>
            <p:nvPr/>
          </p:nvSpPr>
          <p:spPr bwMode="auto">
            <a:xfrm>
              <a:off x="6057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5" name="Freeform 106"/>
            <p:cNvSpPr>
              <a:spLocks noEditPoints="1"/>
            </p:cNvSpPr>
            <p:nvPr/>
          </p:nvSpPr>
          <p:spPr bwMode="auto">
            <a:xfrm>
              <a:off x="6096" y="3196"/>
              <a:ext cx="35" cy="59"/>
            </a:xfrm>
            <a:custGeom>
              <a:avLst/>
              <a:gdLst>
                <a:gd name="T0" fmla="*/ 122 w 153"/>
                <a:gd name="T1" fmla="*/ 248 h 252"/>
                <a:gd name="T2" fmla="*/ 122 w 153"/>
                <a:gd name="T3" fmla="*/ 235 h 252"/>
                <a:gd name="T4" fmla="*/ 74 w 153"/>
                <a:gd name="T5" fmla="*/ 252 h 252"/>
                <a:gd name="T6" fmla="*/ 21 w 153"/>
                <a:gd name="T7" fmla="*/ 228 h 252"/>
                <a:gd name="T8" fmla="*/ 0 w 153"/>
                <a:gd name="T9" fmla="*/ 165 h 252"/>
                <a:gd name="T10" fmla="*/ 24 w 153"/>
                <a:gd name="T11" fmla="*/ 97 h 252"/>
                <a:gd name="T12" fmla="*/ 80 w 153"/>
                <a:gd name="T13" fmla="*/ 69 h 252"/>
                <a:gd name="T14" fmla="*/ 122 w 153"/>
                <a:gd name="T15" fmla="*/ 82 h 252"/>
                <a:gd name="T16" fmla="*/ 122 w 153"/>
                <a:gd name="T17" fmla="*/ 0 h 252"/>
                <a:gd name="T18" fmla="*/ 153 w 153"/>
                <a:gd name="T19" fmla="*/ 0 h 252"/>
                <a:gd name="T20" fmla="*/ 153 w 153"/>
                <a:gd name="T21" fmla="*/ 248 h 252"/>
                <a:gd name="T22" fmla="*/ 122 w 153"/>
                <a:gd name="T23" fmla="*/ 248 h 252"/>
                <a:gd name="T24" fmla="*/ 122 w 153"/>
                <a:gd name="T25" fmla="*/ 113 h 252"/>
                <a:gd name="T26" fmla="*/ 89 w 153"/>
                <a:gd name="T27" fmla="*/ 96 h 252"/>
                <a:gd name="T28" fmla="*/ 49 w 153"/>
                <a:gd name="T29" fmla="*/ 114 h 252"/>
                <a:gd name="T30" fmla="*/ 33 w 153"/>
                <a:gd name="T31" fmla="*/ 162 h 252"/>
                <a:gd name="T32" fmla="*/ 91 w 153"/>
                <a:gd name="T33" fmla="*/ 225 h 252"/>
                <a:gd name="T34" fmla="*/ 109 w 153"/>
                <a:gd name="T35" fmla="*/ 221 h 252"/>
                <a:gd name="T36" fmla="*/ 122 w 153"/>
                <a:gd name="T37" fmla="*/ 211 h 252"/>
                <a:gd name="T38" fmla="*/ 122 w 153"/>
                <a:gd name="T39" fmla="*/ 1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3" h="252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6" name="Freeform 107"/>
            <p:cNvSpPr>
              <a:spLocks/>
            </p:cNvSpPr>
            <p:nvPr/>
          </p:nvSpPr>
          <p:spPr bwMode="auto">
            <a:xfrm>
              <a:off x="6135" y="3213"/>
              <a:ext cx="37" cy="57"/>
            </a:xfrm>
            <a:custGeom>
              <a:avLst/>
              <a:gdLst>
                <a:gd name="T0" fmla="*/ 87 w 162"/>
                <a:gd name="T1" fmla="*/ 205 h 244"/>
                <a:gd name="T2" fmla="*/ 62 w 162"/>
                <a:gd name="T3" fmla="*/ 233 h 244"/>
                <a:gd name="T4" fmla="*/ 18 w 162"/>
                <a:gd name="T5" fmla="*/ 244 h 244"/>
                <a:gd name="T6" fmla="*/ 18 w 162"/>
                <a:gd name="T7" fmla="*/ 216 h 244"/>
                <a:gd name="T8" fmla="*/ 52 w 162"/>
                <a:gd name="T9" fmla="*/ 207 h 244"/>
                <a:gd name="T10" fmla="*/ 66 w 162"/>
                <a:gd name="T11" fmla="*/ 185 h 244"/>
                <a:gd name="T12" fmla="*/ 61 w 162"/>
                <a:gd name="T13" fmla="*/ 157 h 244"/>
                <a:gd name="T14" fmla="*/ 47 w 162"/>
                <a:gd name="T15" fmla="*/ 122 h 244"/>
                <a:gd name="T16" fmla="*/ 0 w 162"/>
                <a:gd name="T17" fmla="*/ 0 h 244"/>
                <a:gd name="T18" fmla="*/ 32 w 162"/>
                <a:gd name="T19" fmla="*/ 0 h 244"/>
                <a:gd name="T20" fmla="*/ 83 w 162"/>
                <a:gd name="T21" fmla="*/ 136 h 244"/>
                <a:gd name="T22" fmla="*/ 130 w 162"/>
                <a:gd name="T23" fmla="*/ 0 h 244"/>
                <a:gd name="T24" fmla="*/ 162 w 162"/>
                <a:gd name="T25" fmla="*/ 0 h 244"/>
                <a:gd name="T26" fmla="*/ 87 w 162"/>
                <a:gd name="T27" fmla="*/ 20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2" h="244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7" name="Freeform 108"/>
            <p:cNvSpPr>
              <a:spLocks noEditPoints="1"/>
            </p:cNvSpPr>
            <p:nvPr/>
          </p:nvSpPr>
          <p:spPr bwMode="auto">
            <a:xfrm>
              <a:off x="4856" y="3292"/>
              <a:ext cx="46" cy="58"/>
            </a:xfrm>
            <a:custGeom>
              <a:avLst/>
              <a:gdLst>
                <a:gd name="T0" fmla="*/ 0 w 201"/>
                <a:gd name="T1" fmla="*/ 122 h 249"/>
                <a:gd name="T2" fmla="*/ 26 w 201"/>
                <a:gd name="T3" fmla="*/ 35 h 249"/>
                <a:gd name="T4" fmla="*/ 97 w 201"/>
                <a:gd name="T5" fmla="*/ 0 h 249"/>
                <a:gd name="T6" fmla="*/ 174 w 201"/>
                <a:gd name="T7" fmla="*/ 32 h 249"/>
                <a:gd name="T8" fmla="*/ 201 w 201"/>
                <a:gd name="T9" fmla="*/ 122 h 249"/>
                <a:gd name="T10" fmla="*/ 174 w 201"/>
                <a:gd name="T11" fmla="*/ 215 h 249"/>
                <a:gd name="T12" fmla="*/ 97 w 201"/>
                <a:gd name="T13" fmla="*/ 249 h 249"/>
                <a:gd name="T14" fmla="*/ 26 w 201"/>
                <a:gd name="T15" fmla="*/ 213 h 249"/>
                <a:gd name="T16" fmla="*/ 0 w 201"/>
                <a:gd name="T17" fmla="*/ 122 h 249"/>
                <a:gd name="T18" fmla="*/ 35 w 201"/>
                <a:gd name="T19" fmla="*/ 122 h 249"/>
                <a:gd name="T20" fmla="*/ 51 w 201"/>
                <a:gd name="T21" fmla="*/ 191 h 249"/>
                <a:gd name="T22" fmla="*/ 97 w 201"/>
                <a:gd name="T23" fmla="*/ 219 h 249"/>
                <a:gd name="T24" fmla="*/ 148 w 201"/>
                <a:gd name="T25" fmla="*/ 194 h 249"/>
                <a:gd name="T26" fmla="*/ 166 w 201"/>
                <a:gd name="T27" fmla="*/ 122 h 249"/>
                <a:gd name="T28" fmla="*/ 97 w 201"/>
                <a:gd name="T29" fmla="*/ 29 h 249"/>
                <a:gd name="T30" fmla="*/ 51 w 201"/>
                <a:gd name="T31" fmla="*/ 54 h 249"/>
                <a:gd name="T32" fmla="*/ 35 w 201"/>
                <a:gd name="T33" fmla="*/ 122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1" h="249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8" name="Freeform 109"/>
            <p:cNvSpPr>
              <a:spLocks noEditPoints="1"/>
            </p:cNvSpPr>
            <p:nvPr/>
          </p:nvSpPr>
          <p:spPr bwMode="auto">
            <a:xfrm>
              <a:off x="4910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4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19" name="Freeform 110"/>
            <p:cNvSpPr>
              <a:spLocks noEditPoints="1"/>
            </p:cNvSpPr>
            <p:nvPr/>
          </p:nvSpPr>
          <p:spPr bwMode="auto">
            <a:xfrm>
              <a:off x="4949" y="3307"/>
              <a:ext cx="38" cy="43"/>
            </a:xfrm>
            <a:custGeom>
              <a:avLst/>
              <a:gdLst>
                <a:gd name="T0" fmla="*/ 159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7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6 w 162"/>
                <a:gd name="T21" fmla="*/ 24 h 183"/>
                <a:gd name="T22" fmla="*/ 82 w 162"/>
                <a:gd name="T23" fmla="*/ 0 h 183"/>
                <a:gd name="T24" fmla="*/ 141 w 162"/>
                <a:gd name="T25" fmla="*/ 22 h 183"/>
                <a:gd name="T26" fmla="*/ 162 w 162"/>
                <a:gd name="T27" fmla="*/ 76 h 183"/>
                <a:gd name="T28" fmla="*/ 159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3 w 162"/>
                <a:gd name="T35" fmla="*/ 72 h 183"/>
                <a:gd name="T36" fmla="*/ 131 w 162"/>
                <a:gd name="T37" fmla="*/ 72 h 183"/>
                <a:gd name="T38" fmla="*/ 119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0" name="Freeform 111"/>
            <p:cNvSpPr>
              <a:spLocks/>
            </p:cNvSpPr>
            <p:nvPr/>
          </p:nvSpPr>
          <p:spPr bwMode="auto">
            <a:xfrm>
              <a:off x="4994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3 w 106"/>
                <a:gd name="T3" fmla="*/ 27 h 180"/>
                <a:gd name="T4" fmla="*/ 44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1" name="Freeform 112"/>
            <p:cNvSpPr>
              <a:spLocks noEditPoints="1"/>
            </p:cNvSpPr>
            <p:nvPr/>
          </p:nvSpPr>
          <p:spPr bwMode="auto">
            <a:xfrm>
              <a:off x="5021" y="3307"/>
              <a:ext cx="34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6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10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7 w 151"/>
                <a:gd name="T43" fmla="*/ 102 h 183"/>
                <a:gd name="T44" fmla="*/ 32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2" name="Freeform 113"/>
            <p:cNvSpPr>
              <a:spLocks noEditPoints="1"/>
            </p:cNvSpPr>
            <p:nvPr/>
          </p:nvSpPr>
          <p:spPr bwMode="auto">
            <a:xfrm>
              <a:off x="5060" y="3287"/>
              <a:ext cx="34" cy="63"/>
            </a:xfrm>
            <a:custGeom>
              <a:avLst/>
              <a:gdLst>
                <a:gd name="T0" fmla="*/ 144 w 145"/>
                <a:gd name="T1" fmla="*/ 105 h 270"/>
                <a:gd name="T2" fmla="*/ 128 w 145"/>
                <a:gd name="T3" fmla="*/ 127 h 270"/>
                <a:gd name="T4" fmla="*/ 112 w 145"/>
                <a:gd name="T5" fmla="*/ 118 h 270"/>
                <a:gd name="T6" fmla="*/ 88 w 145"/>
                <a:gd name="T7" fmla="*/ 114 h 270"/>
                <a:gd name="T8" fmla="*/ 47 w 145"/>
                <a:gd name="T9" fmla="*/ 131 h 270"/>
                <a:gd name="T10" fmla="*/ 32 w 145"/>
                <a:gd name="T11" fmla="*/ 180 h 270"/>
                <a:gd name="T12" fmla="*/ 48 w 145"/>
                <a:gd name="T13" fmla="*/ 227 h 270"/>
                <a:gd name="T14" fmla="*/ 90 w 145"/>
                <a:gd name="T15" fmla="*/ 244 h 270"/>
                <a:gd name="T16" fmla="*/ 132 w 145"/>
                <a:gd name="T17" fmla="*/ 227 h 270"/>
                <a:gd name="T18" fmla="*/ 145 w 145"/>
                <a:gd name="T19" fmla="*/ 254 h 270"/>
                <a:gd name="T20" fmla="*/ 83 w 145"/>
                <a:gd name="T21" fmla="*/ 270 h 270"/>
                <a:gd name="T22" fmla="*/ 23 w 145"/>
                <a:gd name="T23" fmla="*/ 246 h 270"/>
                <a:gd name="T24" fmla="*/ 0 w 145"/>
                <a:gd name="T25" fmla="*/ 180 h 270"/>
                <a:gd name="T26" fmla="*/ 24 w 145"/>
                <a:gd name="T27" fmla="*/ 113 h 270"/>
                <a:gd name="T28" fmla="*/ 91 w 145"/>
                <a:gd name="T29" fmla="*/ 87 h 270"/>
                <a:gd name="T30" fmla="*/ 120 w 145"/>
                <a:gd name="T31" fmla="*/ 93 h 270"/>
                <a:gd name="T32" fmla="*/ 144 w 145"/>
                <a:gd name="T33" fmla="*/ 105 h 270"/>
                <a:gd name="T34" fmla="*/ 140 w 145"/>
                <a:gd name="T35" fmla="*/ 1 h 270"/>
                <a:gd name="T36" fmla="*/ 90 w 145"/>
                <a:gd name="T37" fmla="*/ 56 h 270"/>
                <a:gd name="T38" fmla="*/ 72 w 145"/>
                <a:gd name="T39" fmla="*/ 56 h 270"/>
                <a:gd name="T40" fmla="*/ 23 w 145"/>
                <a:gd name="T41" fmla="*/ 0 h 270"/>
                <a:gd name="T42" fmla="*/ 52 w 145"/>
                <a:gd name="T43" fmla="*/ 0 h 270"/>
                <a:gd name="T44" fmla="*/ 81 w 145"/>
                <a:gd name="T45" fmla="*/ 32 h 270"/>
                <a:gd name="T46" fmla="*/ 108 w 145"/>
                <a:gd name="T47" fmla="*/ 1 h 270"/>
                <a:gd name="T48" fmla="*/ 140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3" name="Freeform 114"/>
            <p:cNvSpPr>
              <a:spLocks/>
            </p:cNvSpPr>
            <p:nvPr/>
          </p:nvSpPr>
          <p:spPr bwMode="auto">
            <a:xfrm>
              <a:off x="5101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99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4" name="Freeform 115"/>
            <p:cNvSpPr>
              <a:spLocks noEditPoints="1"/>
            </p:cNvSpPr>
            <p:nvPr/>
          </p:nvSpPr>
          <p:spPr bwMode="auto">
            <a:xfrm>
              <a:off x="5140" y="3287"/>
              <a:ext cx="18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5" name="Freeform 116"/>
            <p:cNvSpPr>
              <a:spLocks noEditPoints="1"/>
            </p:cNvSpPr>
            <p:nvPr/>
          </p:nvSpPr>
          <p:spPr bwMode="auto">
            <a:xfrm>
              <a:off x="5187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3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6" name="Freeform 117"/>
            <p:cNvSpPr>
              <a:spLocks/>
            </p:cNvSpPr>
            <p:nvPr/>
          </p:nvSpPr>
          <p:spPr bwMode="auto">
            <a:xfrm>
              <a:off x="5230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1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7" name="Freeform 118"/>
            <p:cNvSpPr>
              <a:spLocks noEditPoints="1"/>
            </p:cNvSpPr>
            <p:nvPr/>
          </p:nvSpPr>
          <p:spPr bwMode="auto">
            <a:xfrm>
              <a:off x="5256" y="3307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8" name="Freeform 119"/>
            <p:cNvSpPr>
              <a:spLocks noEditPoints="1"/>
            </p:cNvSpPr>
            <p:nvPr/>
          </p:nvSpPr>
          <p:spPr bwMode="auto">
            <a:xfrm>
              <a:off x="5298" y="3305"/>
              <a:ext cx="33" cy="60"/>
            </a:xfrm>
            <a:custGeom>
              <a:avLst/>
              <a:gdLst>
                <a:gd name="T0" fmla="*/ 3 w 146"/>
                <a:gd name="T1" fmla="*/ 236 h 256"/>
                <a:gd name="T2" fmla="*/ 20 w 146"/>
                <a:gd name="T3" fmla="*/ 211 h 256"/>
                <a:gd name="T4" fmla="*/ 70 w 146"/>
                <a:gd name="T5" fmla="*/ 229 h 256"/>
                <a:gd name="T6" fmla="*/ 104 w 146"/>
                <a:gd name="T7" fmla="*/ 222 h 256"/>
                <a:gd name="T8" fmla="*/ 116 w 146"/>
                <a:gd name="T9" fmla="*/ 203 h 256"/>
                <a:gd name="T10" fmla="*/ 85 w 146"/>
                <a:gd name="T11" fmla="*/ 182 h 256"/>
                <a:gd name="T12" fmla="*/ 66 w 146"/>
                <a:gd name="T13" fmla="*/ 185 h 256"/>
                <a:gd name="T14" fmla="*/ 44 w 146"/>
                <a:gd name="T15" fmla="*/ 187 h 256"/>
                <a:gd name="T16" fmla="*/ 7 w 146"/>
                <a:gd name="T17" fmla="*/ 159 h 256"/>
                <a:gd name="T18" fmla="*/ 16 w 146"/>
                <a:gd name="T19" fmla="*/ 143 h 256"/>
                <a:gd name="T20" fmla="*/ 37 w 146"/>
                <a:gd name="T21" fmla="*/ 133 h 256"/>
                <a:gd name="T22" fmla="*/ 0 w 146"/>
                <a:gd name="T23" fmla="*/ 73 h 256"/>
                <a:gd name="T24" fmla="*/ 20 w 146"/>
                <a:gd name="T25" fmla="*/ 27 h 256"/>
                <a:gd name="T26" fmla="*/ 67 w 146"/>
                <a:gd name="T27" fmla="*/ 8 h 256"/>
                <a:gd name="T28" fmla="*/ 108 w 146"/>
                <a:gd name="T29" fmla="*/ 19 h 256"/>
                <a:gd name="T30" fmla="*/ 123 w 146"/>
                <a:gd name="T31" fmla="*/ 0 h 256"/>
                <a:gd name="T32" fmla="*/ 144 w 146"/>
                <a:gd name="T33" fmla="*/ 20 h 256"/>
                <a:gd name="T34" fmla="*/ 125 w 146"/>
                <a:gd name="T35" fmla="*/ 34 h 256"/>
                <a:gd name="T36" fmla="*/ 137 w 146"/>
                <a:gd name="T37" fmla="*/ 74 h 256"/>
                <a:gd name="T38" fmla="*/ 120 w 146"/>
                <a:gd name="T39" fmla="*/ 119 h 256"/>
                <a:gd name="T40" fmla="*/ 77 w 146"/>
                <a:gd name="T41" fmla="*/ 140 h 256"/>
                <a:gd name="T42" fmla="*/ 51 w 146"/>
                <a:gd name="T43" fmla="*/ 142 h 256"/>
                <a:gd name="T44" fmla="*/ 39 w 146"/>
                <a:gd name="T45" fmla="*/ 146 h 256"/>
                <a:gd name="T46" fmla="*/ 31 w 146"/>
                <a:gd name="T47" fmla="*/ 154 h 256"/>
                <a:gd name="T48" fmla="*/ 47 w 146"/>
                <a:gd name="T49" fmla="*/ 161 h 256"/>
                <a:gd name="T50" fmla="*/ 69 w 146"/>
                <a:gd name="T51" fmla="*/ 158 h 256"/>
                <a:gd name="T52" fmla="*/ 91 w 146"/>
                <a:gd name="T53" fmla="*/ 156 h 256"/>
                <a:gd name="T54" fmla="*/ 132 w 146"/>
                <a:gd name="T55" fmla="*/ 168 h 256"/>
                <a:gd name="T56" fmla="*/ 146 w 146"/>
                <a:gd name="T57" fmla="*/ 202 h 256"/>
                <a:gd name="T58" fmla="*/ 124 w 146"/>
                <a:gd name="T59" fmla="*/ 242 h 256"/>
                <a:gd name="T60" fmla="*/ 69 w 146"/>
                <a:gd name="T61" fmla="*/ 256 h 256"/>
                <a:gd name="T62" fmla="*/ 33 w 146"/>
                <a:gd name="T63" fmla="*/ 250 h 256"/>
                <a:gd name="T64" fmla="*/ 3 w 146"/>
                <a:gd name="T65" fmla="*/ 236 h 256"/>
                <a:gd name="T66" fmla="*/ 69 w 146"/>
                <a:gd name="T67" fmla="*/ 34 h 256"/>
                <a:gd name="T68" fmla="*/ 43 w 146"/>
                <a:gd name="T69" fmla="*/ 45 h 256"/>
                <a:gd name="T70" fmla="*/ 32 w 146"/>
                <a:gd name="T71" fmla="*/ 73 h 256"/>
                <a:gd name="T72" fmla="*/ 42 w 146"/>
                <a:gd name="T73" fmla="*/ 103 h 256"/>
                <a:gd name="T74" fmla="*/ 69 w 146"/>
                <a:gd name="T75" fmla="*/ 115 h 256"/>
                <a:gd name="T76" fmla="*/ 95 w 146"/>
                <a:gd name="T77" fmla="*/ 104 h 256"/>
                <a:gd name="T78" fmla="*/ 104 w 146"/>
                <a:gd name="T79" fmla="*/ 73 h 256"/>
                <a:gd name="T80" fmla="*/ 94 w 146"/>
                <a:gd name="T81" fmla="*/ 45 h 256"/>
                <a:gd name="T82" fmla="*/ 69 w 146"/>
                <a:gd name="T83" fmla="*/ 3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56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29" name="Freeform 120"/>
            <p:cNvSpPr>
              <a:spLocks/>
            </p:cNvSpPr>
            <p:nvPr/>
          </p:nvSpPr>
          <p:spPr bwMode="auto">
            <a:xfrm>
              <a:off x="5339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0" name="Freeform 121"/>
            <p:cNvSpPr>
              <a:spLocks noEditPoints="1"/>
            </p:cNvSpPr>
            <p:nvPr/>
          </p:nvSpPr>
          <p:spPr bwMode="auto">
            <a:xfrm>
              <a:off x="5366" y="3307"/>
              <a:ext cx="34" cy="43"/>
            </a:xfrm>
            <a:custGeom>
              <a:avLst/>
              <a:gdLst>
                <a:gd name="T0" fmla="*/ 108 w 150"/>
                <a:gd name="T1" fmla="*/ 159 h 183"/>
                <a:gd name="T2" fmla="*/ 51 w 150"/>
                <a:gd name="T3" fmla="*/ 183 h 183"/>
                <a:gd name="T4" fmla="*/ 15 w 150"/>
                <a:gd name="T5" fmla="*/ 168 h 183"/>
                <a:gd name="T6" fmla="*/ 0 w 150"/>
                <a:gd name="T7" fmla="*/ 130 h 183"/>
                <a:gd name="T8" fmla="*/ 23 w 150"/>
                <a:gd name="T9" fmla="*/ 85 h 183"/>
                <a:gd name="T10" fmla="*/ 83 w 150"/>
                <a:gd name="T11" fmla="*/ 67 h 183"/>
                <a:gd name="T12" fmla="*/ 105 w 150"/>
                <a:gd name="T13" fmla="*/ 71 h 183"/>
                <a:gd name="T14" fmla="*/ 67 w 150"/>
                <a:gd name="T15" fmla="*/ 28 h 183"/>
                <a:gd name="T16" fmla="*/ 22 w 150"/>
                <a:gd name="T17" fmla="*/ 44 h 183"/>
                <a:gd name="T18" fmla="*/ 9 w 150"/>
                <a:gd name="T19" fmla="*/ 18 h 183"/>
                <a:gd name="T20" fmla="*/ 34 w 150"/>
                <a:gd name="T21" fmla="*/ 6 h 183"/>
                <a:gd name="T22" fmla="*/ 64 w 150"/>
                <a:gd name="T23" fmla="*/ 0 h 183"/>
                <a:gd name="T24" fmla="*/ 119 w 150"/>
                <a:gd name="T25" fmla="*/ 18 h 183"/>
                <a:gd name="T26" fmla="*/ 137 w 150"/>
                <a:gd name="T27" fmla="*/ 73 h 183"/>
                <a:gd name="T28" fmla="*/ 137 w 150"/>
                <a:gd name="T29" fmla="*/ 136 h 183"/>
                <a:gd name="T30" fmla="*/ 150 w 150"/>
                <a:gd name="T31" fmla="*/ 167 h 183"/>
                <a:gd name="T32" fmla="*/ 150 w 150"/>
                <a:gd name="T33" fmla="*/ 183 h 183"/>
                <a:gd name="T34" fmla="*/ 122 w 150"/>
                <a:gd name="T35" fmla="*/ 177 h 183"/>
                <a:gd name="T36" fmla="*/ 108 w 150"/>
                <a:gd name="T37" fmla="*/ 159 h 183"/>
                <a:gd name="T38" fmla="*/ 105 w 150"/>
                <a:gd name="T39" fmla="*/ 93 h 183"/>
                <a:gd name="T40" fmla="*/ 85 w 150"/>
                <a:gd name="T41" fmla="*/ 90 h 183"/>
                <a:gd name="T42" fmla="*/ 46 w 150"/>
                <a:gd name="T43" fmla="*/ 102 h 183"/>
                <a:gd name="T44" fmla="*/ 31 w 150"/>
                <a:gd name="T45" fmla="*/ 131 h 183"/>
                <a:gd name="T46" fmla="*/ 63 w 150"/>
                <a:gd name="T47" fmla="*/ 158 h 183"/>
                <a:gd name="T48" fmla="*/ 105 w 150"/>
                <a:gd name="T49" fmla="*/ 136 h 183"/>
                <a:gd name="T50" fmla="*/ 105 w 150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83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1" name="Freeform 122"/>
            <p:cNvSpPr>
              <a:spLocks/>
            </p:cNvSpPr>
            <p:nvPr/>
          </p:nvSpPr>
          <p:spPr bwMode="auto">
            <a:xfrm>
              <a:off x="5408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6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2" name="Freeform 123"/>
            <p:cNvSpPr>
              <a:spLocks/>
            </p:cNvSpPr>
            <p:nvPr/>
          </p:nvSpPr>
          <p:spPr bwMode="auto">
            <a:xfrm>
              <a:off x="5490" y="3293"/>
              <a:ext cx="44" cy="57"/>
            </a:xfrm>
            <a:custGeom>
              <a:avLst/>
              <a:gdLst>
                <a:gd name="T0" fmla="*/ 106 w 193"/>
                <a:gd name="T1" fmla="*/ 244 h 244"/>
                <a:gd name="T2" fmla="*/ 90 w 193"/>
                <a:gd name="T3" fmla="*/ 244 h 244"/>
                <a:gd name="T4" fmla="*/ 0 w 193"/>
                <a:gd name="T5" fmla="*/ 0 h 244"/>
                <a:gd name="T6" fmla="*/ 37 w 193"/>
                <a:gd name="T7" fmla="*/ 0 h 244"/>
                <a:gd name="T8" fmla="*/ 98 w 193"/>
                <a:gd name="T9" fmla="*/ 177 h 244"/>
                <a:gd name="T10" fmla="*/ 158 w 193"/>
                <a:gd name="T11" fmla="*/ 0 h 244"/>
                <a:gd name="T12" fmla="*/ 193 w 193"/>
                <a:gd name="T13" fmla="*/ 0 h 244"/>
                <a:gd name="T14" fmla="*/ 106 w 19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3" h="244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3" name="Freeform 124"/>
            <p:cNvSpPr>
              <a:spLocks noEditPoints="1"/>
            </p:cNvSpPr>
            <p:nvPr/>
          </p:nvSpPr>
          <p:spPr bwMode="auto">
            <a:xfrm>
              <a:off x="5534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3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3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4" name="Freeform 125"/>
            <p:cNvSpPr>
              <a:spLocks/>
            </p:cNvSpPr>
            <p:nvPr/>
          </p:nvSpPr>
          <p:spPr bwMode="auto">
            <a:xfrm>
              <a:off x="5573" y="3308"/>
              <a:ext cx="34" cy="41"/>
            </a:xfrm>
            <a:custGeom>
              <a:avLst/>
              <a:gdLst>
                <a:gd name="T0" fmla="*/ 49 w 146"/>
                <a:gd name="T1" fmla="*/ 148 h 176"/>
                <a:gd name="T2" fmla="*/ 146 w 146"/>
                <a:gd name="T3" fmla="*/ 148 h 176"/>
                <a:gd name="T4" fmla="*/ 146 w 146"/>
                <a:gd name="T5" fmla="*/ 176 h 176"/>
                <a:gd name="T6" fmla="*/ 0 w 146"/>
                <a:gd name="T7" fmla="*/ 176 h 176"/>
                <a:gd name="T8" fmla="*/ 0 w 146"/>
                <a:gd name="T9" fmla="*/ 167 h 176"/>
                <a:gd name="T10" fmla="*/ 100 w 146"/>
                <a:gd name="T11" fmla="*/ 28 h 176"/>
                <a:gd name="T12" fmla="*/ 2 w 146"/>
                <a:gd name="T13" fmla="*/ 28 h 176"/>
                <a:gd name="T14" fmla="*/ 2 w 146"/>
                <a:gd name="T15" fmla="*/ 0 h 176"/>
                <a:gd name="T16" fmla="*/ 145 w 146"/>
                <a:gd name="T17" fmla="*/ 0 h 176"/>
                <a:gd name="T18" fmla="*/ 145 w 146"/>
                <a:gd name="T19" fmla="*/ 9 h 176"/>
                <a:gd name="T20" fmla="*/ 49 w 146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76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5" name="Freeform 126"/>
            <p:cNvSpPr>
              <a:spLocks/>
            </p:cNvSpPr>
            <p:nvPr/>
          </p:nvSpPr>
          <p:spPr bwMode="auto">
            <a:xfrm>
              <a:off x="5613" y="3291"/>
              <a:ext cx="34" cy="58"/>
            </a:xfrm>
            <a:custGeom>
              <a:avLst/>
              <a:gdLst>
                <a:gd name="T0" fmla="*/ 114 w 148"/>
                <a:gd name="T1" fmla="*/ 248 h 248"/>
                <a:gd name="T2" fmla="*/ 59 w 148"/>
                <a:gd name="T3" fmla="*/ 160 h 248"/>
                <a:gd name="T4" fmla="*/ 31 w 148"/>
                <a:gd name="T5" fmla="*/ 188 h 248"/>
                <a:gd name="T6" fmla="*/ 31 w 148"/>
                <a:gd name="T7" fmla="*/ 248 h 248"/>
                <a:gd name="T8" fmla="*/ 0 w 148"/>
                <a:gd name="T9" fmla="*/ 248 h 248"/>
                <a:gd name="T10" fmla="*/ 0 w 148"/>
                <a:gd name="T11" fmla="*/ 0 h 248"/>
                <a:gd name="T12" fmla="*/ 31 w 148"/>
                <a:gd name="T13" fmla="*/ 0 h 248"/>
                <a:gd name="T14" fmla="*/ 31 w 148"/>
                <a:gd name="T15" fmla="*/ 153 h 248"/>
                <a:gd name="T16" fmla="*/ 99 w 148"/>
                <a:gd name="T17" fmla="*/ 72 h 248"/>
                <a:gd name="T18" fmla="*/ 135 w 148"/>
                <a:gd name="T19" fmla="*/ 72 h 248"/>
                <a:gd name="T20" fmla="*/ 79 w 148"/>
                <a:gd name="T21" fmla="*/ 139 h 248"/>
                <a:gd name="T22" fmla="*/ 148 w 148"/>
                <a:gd name="T23" fmla="*/ 248 h 248"/>
                <a:gd name="T24" fmla="*/ 114 w 148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248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6" name="Freeform 127"/>
            <p:cNvSpPr>
              <a:spLocks/>
            </p:cNvSpPr>
            <p:nvPr/>
          </p:nvSpPr>
          <p:spPr bwMode="auto">
            <a:xfrm>
              <a:off x="5651" y="3308"/>
              <a:ext cx="32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3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6 h 179"/>
                <a:gd name="T16" fmla="*/ 112 w 143"/>
                <a:gd name="T17" fmla="*/ 176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6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7" name="Freeform 128"/>
            <p:cNvSpPr>
              <a:spLocks/>
            </p:cNvSpPr>
            <p:nvPr/>
          </p:nvSpPr>
          <p:spPr bwMode="auto">
            <a:xfrm>
              <a:off x="5693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5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8" name="Freeform 129"/>
            <p:cNvSpPr>
              <a:spLocks/>
            </p:cNvSpPr>
            <p:nvPr/>
          </p:nvSpPr>
          <p:spPr bwMode="auto">
            <a:xfrm>
              <a:off x="5758" y="3339"/>
              <a:ext cx="13" cy="24"/>
            </a:xfrm>
            <a:custGeom>
              <a:avLst/>
              <a:gdLst>
                <a:gd name="T0" fmla="*/ 8 w 56"/>
                <a:gd name="T1" fmla="*/ 105 h 105"/>
                <a:gd name="T2" fmla="*/ 0 w 56"/>
                <a:gd name="T3" fmla="*/ 93 h 105"/>
                <a:gd name="T4" fmla="*/ 28 w 56"/>
                <a:gd name="T5" fmla="*/ 54 h 105"/>
                <a:gd name="T6" fmla="*/ 23 w 56"/>
                <a:gd name="T7" fmla="*/ 39 h 105"/>
                <a:gd name="T8" fmla="*/ 9 w 56"/>
                <a:gd name="T9" fmla="*/ 20 h 105"/>
                <a:gd name="T10" fmla="*/ 16 w 56"/>
                <a:gd name="T11" fmla="*/ 6 h 105"/>
                <a:gd name="T12" fmla="*/ 33 w 56"/>
                <a:gd name="T13" fmla="*/ 0 h 105"/>
                <a:gd name="T14" fmla="*/ 49 w 56"/>
                <a:gd name="T15" fmla="*/ 8 h 105"/>
                <a:gd name="T16" fmla="*/ 56 w 56"/>
                <a:gd name="T17" fmla="*/ 26 h 105"/>
                <a:gd name="T18" fmla="*/ 47 w 56"/>
                <a:gd name="T19" fmla="*/ 66 h 105"/>
                <a:gd name="T20" fmla="*/ 8 w 56"/>
                <a:gd name="T2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05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39" name="Freeform 130"/>
            <p:cNvSpPr>
              <a:spLocks/>
            </p:cNvSpPr>
            <p:nvPr/>
          </p:nvSpPr>
          <p:spPr bwMode="auto">
            <a:xfrm>
              <a:off x="5790" y="3308"/>
              <a:ext cx="37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0" name="Freeform 131"/>
            <p:cNvSpPr>
              <a:spLocks noEditPoints="1"/>
            </p:cNvSpPr>
            <p:nvPr/>
          </p:nvSpPr>
          <p:spPr bwMode="auto">
            <a:xfrm>
              <a:off x="5828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2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2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1" name="Freeform 132"/>
            <p:cNvSpPr>
              <a:spLocks/>
            </p:cNvSpPr>
            <p:nvPr/>
          </p:nvSpPr>
          <p:spPr bwMode="auto">
            <a:xfrm>
              <a:off x="5865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2" name="Freeform 133"/>
            <p:cNvSpPr>
              <a:spLocks noEditPoints="1"/>
            </p:cNvSpPr>
            <p:nvPr/>
          </p:nvSpPr>
          <p:spPr bwMode="auto">
            <a:xfrm>
              <a:off x="5905" y="3307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79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7 w 159"/>
                <a:gd name="T11" fmla="*/ 158 h 183"/>
                <a:gd name="T12" fmla="*/ 79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2 w 159"/>
                <a:gd name="T19" fmla="*/ 91 h 183"/>
                <a:gd name="T20" fmla="*/ 79 w 159"/>
                <a:gd name="T21" fmla="*/ 157 h 183"/>
                <a:gd name="T22" fmla="*/ 113 w 159"/>
                <a:gd name="T23" fmla="*/ 140 h 183"/>
                <a:gd name="T24" fmla="*/ 126 w 159"/>
                <a:gd name="T25" fmla="*/ 91 h 183"/>
                <a:gd name="T26" fmla="*/ 79 w 159"/>
                <a:gd name="T27" fmla="*/ 26 h 183"/>
                <a:gd name="T28" fmla="*/ 45 w 159"/>
                <a:gd name="T29" fmla="*/ 43 h 183"/>
                <a:gd name="T30" fmla="*/ 32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3" name="Freeform 134"/>
            <p:cNvSpPr>
              <a:spLocks noEditPoints="1"/>
            </p:cNvSpPr>
            <p:nvPr/>
          </p:nvSpPr>
          <p:spPr bwMode="auto">
            <a:xfrm>
              <a:off x="5943" y="3292"/>
              <a:ext cx="21" cy="73"/>
            </a:xfrm>
            <a:custGeom>
              <a:avLst/>
              <a:gdLst>
                <a:gd name="T0" fmla="*/ 68 w 88"/>
                <a:gd name="T1" fmla="*/ 0 h 311"/>
                <a:gd name="T2" fmla="*/ 81 w 88"/>
                <a:gd name="T3" fmla="*/ 6 h 311"/>
                <a:gd name="T4" fmla="*/ 87 w 88"/>
                <a:gd name="T5" fmla="*/ 19 h 311"/>
                <a:gd name="T6" fmla="*/ 81 w 88"/>
                <a:gd name="T7" fmla="*/ 33 h 311"/>
                <a:gd name="T8" fmla="*/ 68 w 88"/>
                <a:gd name="T9" fmla="*/ 39 h 311"/>
                <a:gd name="T10" fmla="*/ 54 w 88"/>
                <a:gd name="T11" fmla="*/ 33 h 311"/>
                <a:gd name="T12" fmla="*/ 49 w 88"/>
                <a:gd name="T13" fmla="*/ 19 h 311"/>
                <a:gd name="T14" fmla="*/ 54 w 88"/>
                <a:gd name="T15" fmla="*/ 6 h 311"/>
                <a:gd name="T16" fmla="*/ 68 w 88"/>
                <a:gd name="T17" fmla="*/ 0 h 311"/>
                <a:gd name="T18" fmla="*/ 0 w 88"/>
                <a:gd name="T19" fmla="*/ 311 h 311"/>
                <a:gd name="T20" fmla="*/ 0 w 88"/>
                <a:gd name="T21" fmla="*/ 284 h 311"/>
                <a:gd name="T22" fmla="*/ 44 w 88"/>
                <a:gd name="T23" fmla="*/ 274 h 311"/>
                <a:gd name="T24" fmla="*/ 56 w 88"/>
                <a:gd name="T25" fmla="*/ 242 h 311"/>
                <a:gd name="T26" fmla="*/ 56 w 88"/>
                <a:gd name="T27" fmla="*/ 93 h 311"/>
                <a:gd name="T28" fmla="*/ 21 w 88"/>
                <a:gd name="T29" fmla="*/ 93 h 311"/>
                <a:gd name="T30" fmla="*/ 21 w 88"/>
                <a:gd name="T31" fmla="*/ 67 h 311"/>
                <a:gd name="T32" fmla="*/ 88 w 88"/>
                <a:gd name="T33" fmla="*/ 67 h 311"/>
                <a:gd name="T34" fmla="*/ 88 w 88"/>
                <a:gd name="T35" fmla="*/ 241 h 311"/>
                <a:gd name="T36" fmla="*/ 66 w 88"/>
                <a:gd name="T37" fmla="*/ 294 h 311"/>
                <a:gd name="T38" fmla="*/ 0 w 88"/>
                <a:gd name="T3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" h="311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4" name="Freeform 135"/>
            <p:cNvSpPr>
              <a:spLocks noEditPoints="1"/>
            </p:cNvSpPr>
            <p:nvPr/>
          </p:nvSpPr>
          <p:spPr bwMode="auto">
            <a:xfrm>
              <a:off x="5986" y="3307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19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5" name="Freeform 136"/>
            <p:cNvSpPr>
              <a:spLocks/>
            </p:cNvSpPr>
            <p:nvPr/>
          </p:nvSpPr>
          <p:spPr bwMode="auto">
            <a:xfrm>
              <a:off x="6047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5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6" name="Freeform 137"/>
            <p:cNvSpPr>
              <a:spLocks/>
            </p:cNvSpPr>
            <p:nvPr/>
          </p:nvSpPr>
          <p:spPr bwMode="auto">
            <a:xfrm>
              <a:off x="6085" y="3308"/>
              <a:ext cx="34" cy="41"/>
            </a:xfrm>
            <a:custGeom>
              <a:avLst/>
              <a:gdLst>
                <a:gd name="T0" fmla="*/ 49 w 147"/>
                <a:gd name="T1" fmla="*/ 148 h 176"/>
                <a:gd name="T2" fmla="*/ 147 w 147"/>
                <a:gd name="T3" fmla="*/ 148 h 176"/>
                <a:gd name="T4" fmla="*/ 147 w 147"/>
                <a:gd name="T5" fmla="*/ 176 h 176"/>
                <a:gd name="T6" fmla="*/ 0 w 147"/>
                <a:gd name="T7" fmla="*/ 176 h 176"/>
                <a:gd name="T8" fmla="*/ 0 w 147"/>
                <a:gd name="T9" fmla="*/ 167 h 176"/>
                <a:gd name="T10" fmla="*/ 100 w 147"/>
                <a:gd name="T11" fmla="*/ 28 h 176"/>
                <a:gd name="T12" fmla="*/ 2 w 147"/>
                <a:gd name="T13" fmla="*/ 28 h 176"/>
                <a:gd name="T14" fmla="*/ 2 w 147"/>
                <a:gd name="T15" fmla="*/ 0 h 176"/>
                <a:gd name="T16" fmla="*/ 146 w 147"/>
                <a:gd name="T17" fmla="*/ 0 h 176"/>
                <a:gd name="T18" fmla="*/ 146 w 147"/>
                <a:gd name="T19" fmla="*/ 9 h 176"/>
                <a:gd name="T20" fmla="*/ 49 w 147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7" h="176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7" name="Freeform 138"/>
            <p:cNvSpPr>
              <a:spLocks noEditPoints="1"/>
            </p:cNvSpPr>
            <p:nvPr/>
          </p:nvSpPr>
          <p:spPr bwMode="auto">
            <a:xfrm>
              <a:off x="6123" y="3291"/>
              <a:ext cx="34" cy="59"/>
            </a:xfrm>
            <a:custGeom>
              <a:avLst/>
              <a:gdLst>
                <a:gd name="T0" fmla="*/ 121 w 152"/>
                <a:gd name="T1" fmla="*/ 247 h 251"/>
                <a:gd name="T2" fmla="*/ 121 w 152"/>
                <a:gd name="T3" fmla="*/ 234 h 251"/>
                <a:gd name="T4" fmla="*/ 74 w 152"/>
                <a:gd name="T5" fmla="*/ 251 h 251"/>
                <a:gd name="T6" fmla="*/ 20 w 152"/>
                <a:gd name="T7" fmla="*/ 227 h 251"/>
                <a:gd name="T8" fmla="*/ 0 w 152"/>
                <a:gd name="T9" fmla="*/ 164 h 251"/>
                <a:gd name="T10" fmla="*/ 23 w 152"/>
                <a:gd name="T11" fmla="*/ 96 h 251"/>
                <a:gd name="T12" fmla="*/ 80 w 152"/>
                <a:gd name="T13" fmla="*/ 68 h 251"/>
                <a:gd name="T14" fmla="*/ 121 w 152"/>
                <a:gd name="T15" fmla="*/ 81 h 251"/>
                <a:gd name="T16" fmla="*/ 121 w 152"/>
                <a:gd name="T17" fmla="*/ 0 h 251"/>
                <a:gd name="T18" fmla="*/ 152 w 152"/>
                <a:gd name="T19" fmla="*/ 0 h 251"/>
                <a:gd name="T20" fmla="*/ 152 w 152"/>
                <a:gd name="T21" fmla="*/ 247 h 251"/>
                <a:gd name="T22" fmla="*/ 121 w 152"/>
                <a:gd name="T23" fmla="*/ 247 h 251"/>
                <a:gd name="T24" fmla="*/ 121 w 152"/>
                <a:gd name="T25" fmla="*/ 112 h 251"/>
                <a:gd name="T26" fmla="*/ 89 w 152"/>
                <a:gd name="T27" fmla="*/ 95 h 251"/>
                <a:gd name="T28" fmla="*/ 48 w 152"/>
                <a:gd name="T29" fmla="*/ 113 h 251"/>
                <a:gd name="T30" fmla="*/ 33 w 152"/>
                <a:gd name="T31" fmla="*/ 161 h 251"/>
                <a:gd name="T32" fmla="*/ 90 w 152"/>
                <a:gd name="T33" fmla="*/ 225 h 251"/>
                <a:gd name="T34" fmla="*/ 108 w 152"/>
                <a:gd name="T35" fmla="*/ 220 h 251"/>
                <a:gd name="T36" fmla="*/ 121 w 152"/>
                <a:gd name="T37" fmla="*/ 210 h 251"/>
                <a:gd name="T38" fmla="*/ 121 w 152"/>
                <a:gd name="T39" fmla="*/ 11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2" h="251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8" name="Freeform 139"/>
            <p:cNvSpPr>
              <a:spLocks noEditPoints="1"/>
            </p:cNvSpPr>
            <p:nvPr/>
          </p:nvSpPr>
          <p:spPr bwMode="auto">
            <a:xfrm>
              <a:off x="6164" y="3287"/>
              <a:ext cx="38" cy="63"/>
            </a:xfrm>
            <a:custGeom>
              <a:avLst/>
              <a:gdLst>
                <a:gd name="T0" fmla="*/ 160 w 163"/>
                <a:gd name="T1" fmla="*/ 182 h 270"/>
                <a:gd name="T2" fmla="*/ 33 w 163"/>
                <a:gd name="T3" fmla="*/ 182 h 270"/>
                <a:gd name="T4" fmla="*/ 50 w 163"/>
                <a:gd name="T5" fmla="*/ 229 h 270"/>
                <a:gd name="T6" fmla="*/ 89 w 163"/>
                <a:gd name="T7" fmla="*/ 244 h 270"/>
                <a:gd name="T8" fmla="*/ 133 w 163"/>
                <a:gd name="T9" fmla="*/ 228 h 270"/>
                <a:gd name="T10" fmla="*/ 147 w 163"/>
                <a:gd name="T11" fmla="*/ 250 h 270"/>
                <a:gd name="T12" fmla="*/ 124 w 163"/>
                <a:gd name="T13" fmla="*/ 263 h 270"/>
                <a:gd name="T14" fmla="*/ 83 w 163"/>
                <a:gd name="T15" fmla="*/ 270 h 270"/>
                <a:gd name="T16" fmla="*/ 26 w 163"/>
                <a:gd name="T17" fmla="*/ 247 h 270"/>
                <a:gd name="T18" fmla="*/ 0 w 163"/>
                <a:gd name="T19" fmla="*/ 181 h 270"/>
                <a:gd name="T20" fmla="*/ 27 w 163"/>
                <a:gd name="T21" fmla="*/ 111 h 270"/>
                <a:gd name="T22" fmla="*/ 83 w 163"/>
                <a:gd name="T23" fmla="*/ 87 h 270"/>
                <a:gd name="T24" fmla="*/ 142 w 163"/>
                <a:gd name="T25" fmla="*/ 109 h 270"/>
                <a:gd name="T26" fmla="*/ 163 w 163"/>
                <a:gd name="T27" fmla="*/ 163 h 270"/>
                <a:gd name="T28" fmla="*/ 160 w 163"/>
                <a:gd name="T29" fmla="*/ 182 h 270"/>
                <a:gd name="T30" fmla="*/ 84 w 163"/>
                <a:gd name="T31" fmla="*/ 114 h 270"/>
                <a:gd name="T32" fmla="*/ 49 w 163"/>
                <a:gd name="T33" fmla="*/ 127 h 270"/>
                <a:gd name="T34" fmla="*/ 34 w 163"/>
                <a:gd name="T35" fmla="*/ 159 h 270"/>
                <a:gd name="T36" fmla="*/ 132 w 163"/>
                <a:gd name="T37" fmla="*/ 159 h 270"/>
                <a:gd name="T38" fmla="*/ 120 w 163"/>
                <a:gd name="T39" fmla="*/ 127 h 270"/>
                <a:gd name="T40" fmla="*/ 84 w 163"/>
                <a:gd name="T41" fmla="*/ 114 h 270"/>
                <a:gd name="T42" fmla="*/ 139 w 163"/>
                <a:gd name="T43" fmla="*/ 1 h 270"/>
                <a:gd name="T44" fmla="*/ 89 w 163"/>
                <a:gd name="T45" fmla="*/ 56 h 270"/>
                <a:gd name="T46" fmla="*/ 71 w 163"/>
                <a:gd name="T47" fmla="*/ 56 h 270"/>
                <a:gd name="T48" fmla="*/ 23 w 163"/>
                <a:gd name="T49" fmla="*/ 0 h 270"/>
                <a:gd name="T50" fmla="*/ 51 w 163"/>
                <a:gd name="T51" fmla="*/ 0 h 270"/>
                <a:gd name="T52" fmla="*/ 80 w 163"/>
                <a:gd name="T53" fmla="*/ 32 h 270"/>
                <a:gd name="T54" fmla="*/ 107 w 163"/>
                <a:gd name="T55" fmla="*/ 1 h 270"/>
                <a:gd name="T56" fmla="*/ 139 w 163"/>
                <a:gd name="T57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3" h="270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9" name="Freeform 140"/>
            <p:cNvSpPr>
              <a:spLocks/>
            </p:cNvSpPr>
            <p:nvPr/>
          </p:nvSpPr>
          <p:spPr bwMode="auto">
            <a:xfrm>
              <a:off x="6209" y="3291"/>
              <a:ext cx="14" cy="59"/>
            </a:xfrm>
            <a:custGeom>
              <a:avLst/>
              <a:gdLst>
                <a:gd name="T0" fmla="*/ 0 w 61"/>
                <a:gd name="T1" fmla="*/ 198 h 251"/>
                <a:gd name="T2" fmla="*/ 0 w 61"/>
                <a:gd name="T3" fmla="*/ 0 h 251"/>
                <a:gd name="T4" fmla="*/ 31 w 61"/>
                <a:gd name="T5" fmla="*/ 0 h 251"/>
                <a:gd name="T6" fmla="*/ 31 w 61"/>
                <a:gd name="T7" fmla="*/ 193 h 251"/>
                <a:gd name="T8" fmla="*/ 39 w 61"/>
                <a:gd name="T9" fmla="*/ 215 h 251"/>
                <a:gd name="T10" fmla="*/ 61 w 61"/>
                <a:gd name="T11" fmla="*/ 223 h 251"/>
                <a:gd name="T12" fmla="*/ 61 w 61"/>
                <a:gd name="T13" fmla="*/ 251 h 251"/>
                <a:gd name="T14" fmla="*/ 0 w 61"/>
                <a:gd name="T15" fmla="*/ 19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1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0" name="Freeform 141"/>
            <p:cNvSpPr>
              <a:spLocks noEditPoints="1"/>
            </p:cNvSpPr>
            <p:nvPr/>
          </p:nvSpPr>
          <p:spPr bwMode="auto">
            <a:xfrm>
              <a:off x="6229" y="3287"/>
              <a:ext cx="34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3 w 150"/>
                <a:gd name="T21" fmla="*/ 92 h 269"/>
                <a:gd name="T22" fmla="*/ 63 w 150"/>
                <a:gd name="T23" fmla="*/ 86 h 269"/>
                <a:gd name="T24" fmla="*/ 119 w 150"/>
                <a:gd name="T25" fmla="*/ 104 h 269"/>
                <a:gd name="T26" fmla="*/ 136 w 150"/>
                <a:gd name="T27" fmla="*/ 159 h 269"/>
                <a:gd name="T28" fmla="*/ 136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4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3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2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2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1" name="Freeform 142"/>
            <p:cNvSpPr>
              <a:spLocks/>
            </p:cNvSpPr>
            <p:nvPr/>
          </p:nvSpPr>
          <p:spPr bwMode="auto">
            <a:xfrm>
              <a:off x="6266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2" name="Freeform 143"/>
            <p:cNvSpPr>
              <a:spLocks noEditPoints="1"/>
            </p:cNvSpPr>
            <p:nvPr/>
          </p:nvSpPr>
          <p:spPr bwMode="auto">
            <a:xfrm>
              <a:off x="6306" y="3287"/>
              <a:ext cx="35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4 w 150"/>
                <a:gd name="T21" fmla="*/ 92 h 269"/>
                <a:gd name="T22" fmla="*/ 64 w 150"/>
                <a:gd name="T23" fmla="*/ 86 h 269"/>
                <a:gd name="T24" fmla="*/ 119 w 150"/>
                <a:gd name="T25" fmla="*/ 104 h 269"/>
                <a:gd name="T26" fmla="*/ 137 w 150"/>
                <a:gd name="T27" fmla="*/ 159 h 269"/>
                <a:gd name="T28" fmla="*/ 137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5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4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3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3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3" name="Freeform 144"/>
            <p:cNvSpPr>
              <a:spLocks/>
            </p:cNvSpPr>
            <p:nvPr/>
          </p:nvSpPr>
          <p:spPr bwMode="auto">
            <a:xfrm>
              <a:off x="6348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100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54" name="Freeform 145"/>
            <p:cNvSpPr>
              <a:spLocks noEditPoints="1"/>
            </p:cNvSpPr>
            <p:nvPr/>
          </p:nvSpPr>
          <p:spPr bwMode="auto">
            <a:xfrm>
              <a:off x="6388" y="3287"/>
              <a:ext cx="17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 dirty="0">
                <a:solidFill>
                  <a:srgbClr val="0A091B"/>
                </a:solidFill>
                <a:latin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80721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jeteloviny </a:t>
            </a:r>
            <a:endParaRPr lang="cs-CZ" dirty="0"/>
          </a:p>
          <a:p>
            <a:pPr lvl="1"/>
            <a:r>
              <a:rPr lang="cs-CZ" dirty="0"/>
              <a:t>tolice dětelová</a:t>
            </a:r>
          </a:p>
          <a:p>
            <a:pPr lvl="1"/>
            <a:r>
              <a:rPr lang="cs-CZ" dirty="0"/>
              <a:t>jetel luční</a:t>
            </a:r>
          </a:p>
          <a:p>
            <a:pPr lvl="1"/>
            <a:r>
              <a:rPr lang="cs-CZ" dirty="0"/>
              <a:t>jetel plazivý (při kosení rychle obrůstá a zabraňuje vypalování trávníků sluncem). Do travní směsi dáváme nejvíce 5%.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Založení trávníku výsevem: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u="sng" dirty="0"/>
              <a:t>Příprava půdy:</a:t>
            </a:r>
            <a:endParaRPr lang="cs-CZ" dirty="0"/>
          </a:p>
          <a:p>
            <a:pPr lvl="0"/>
            <a:r>
              <a:rPr lang="cs-CZ" dirty="0"/>
              <a:t>na podzim půdu zoráme nebo poryjeme</a:t>
            </a:r>
          </a:p>
          <a:p>
            <a:pPr lvl="0"/>
            <a:r>
              <a:rPr lang="cs-CZ" dirty="0"/>
              <a:t>čerstvě zkypřenou půdu utužíme válcem nebo zálivkou</a:t>
            </a:r>
          </a:p>
          <a:p>
            <a:pPr lvl="0"/>
            <a:r>
              <a:rPr lang="cs-CZ" dirty="0"/>
              <a:t>důkladně vybereme vytrvalý plevel</a:t>
            </a:r>
          </a:p>
          <a:p>
            <a:pPr lvl="0"/>
            <a:r>
              <a:rPr lang="cs-CZ" dirty="0"/>
              <a:t>prokypřenou půdu urovnáme, uhrabeme, vylepšíme kompostem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u="sng" dirty="0"/>
              <a:t>Doba výsevu</a:t>
            </a:r>
            <a:r>
              <a:rPr lang="cs-CZ" i="1" dirty="0"/>
              <a:t>:</a:t>
            </a:r>
            <a:endParaRPr lang="cs-CZ" dirty="0"/>
          </a:p>
          <a:p>
            <a:pPr lvl="0"/>
            <a:r>
              <a:rPr lang="cs-CZ" dirty="0"/>
              <a:t>1. jarní výsev </a:t>
            </a:r>
            <a:r>
              <a:rPr lang="cs-CZ" b="1" dirty="0"/>
              <a:t>od ½ dubna do konce května</a:t>
            </a:r>
            <a:endParaRPr lang="cs-CZ" dirty="0"/>
          </a:p>
          <a:p>
            <a:pPr lvl="0"/>
            <a:r>
              <a:rPr lang="cs-CZ" dirty="0"/>
              <a:t>2. </a:t>
            </a:r>
            <a:r>
              <a:rPr lang="cs-CZ" smtClean="0"/>
              <a:t>podzimní </a:t>
            </a:r>
            <a:r>
              <a:rPr lang="cs-CZ" dirty="0"/>
              <a:t>výsev </a:t>
            </a:r>
            <a:r>
              <a:rPr lang="cs-CZ" b="1" dirty="0"/>
              <a:t>od ½ srpna do ½ září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i="1" u="sng" dirty="0"/>
              <a:t>Způsob výsevu</a:t>
            </a:r>
            <a:r>
              <a:rPr lang="cs-CZ" dirty="0"/>
              <a:t>:</a:t>
            </a:r>
          </a:p>
          <a:p>
            <a:pPr lvl="0"/>
            <a:r>
              <a:rPr lang="cs-CZ" dirty="0"/>
              <a:t>průměrný výsevek je </a:t>
            </a:r>
            <a:r>
              <a:rPr lang="cs-CZ" b="1" dirty="0"/>
              <a:t>20 – 25 g na 1m²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ručně (malé plochy) nebo secím strojem</a:t>
            </a:r>
          </a:p>
          <a:p>
            <a:pPr lvl="0"/>
            <a:r>
              <a:rPr lang="cs-CZ" dirty="0"/>
              <a:t>stejnoměrného výsevu docílíme, když si plochu i semena rozdělíme na několik dílů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na dosev necháme asi 10% osiva</a:t>
            </a:r>
          </a:p>
          <a:p>
            <a:pPr lvl="0"/>
            <a:r>
              <a:rPr lang="cs-CZ" dirty="0"/>
              <a:t>semeno zapravujeme do hloubky 2 cm železnými hráběmi, semeno na lukách zapravuje zavláčením</a:t>
            </a:r>
          </a:p>
          <a:p>
            <a:pPr lvl="0"/>
            <a:r>
              <a:rPr lang="cs-CZ" dirty="0"/>
              <a:t>celou plochu utužíme válením a pak zavlažíme</a:t>
            </a:r>
          </a:p>
          <a:p>
            <a:pPr lvl="0"/>
            <a:r>
              <a:rPr lang="cs-CZ" dirty="0"/>
              <a:t>rychlé založení trávníku se provádí </a:t>
            </a:r>
            <a:r>
              <a:rPr lang="cs-CZ" b="1" dirty="0"/>
              <a:t>drnováním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Založení trávníku drnováním: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používáme tam, kde chceme rychle zatravnit plochu</a:t>
            </a:r>
          </a:p>
          <a:p>
            <a:pPr lvl="0"/>
            <a:r>
              <a:rPr lang="cs-CZ" dirty="0"/>
              <a:t>drnové plástve se pěstují na jutové tkanině</a:t>
            </a:r>
          </a:p>
          <a:p>
            <a:pPr lvl="0"/>
            <a:r>
              <a:rPr lang="cs-CZ" dirty="0"/>
              <a:t>automatický skupovač připraví drny o šířce 30 cm, délce od 30 do 300 cm a síle 3-5 cm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sloupnutý pruh se sbalí do rolí</a:t>
            </a:r>
          </a:p>
          <a:p>
            <a:pPr lvl="0"/>
            <a:r>
              <a:rPr lang="cs-CZ" dirty="0"/>
              <a:t>klademe na připravený pozemek a vážeme jako cihly, spáry zasypeme zemí</a:t>
            </a:r>
          </a:p>
          <a:p>
            <a:pPr lvl="0"/>
            <a:r>
              <a:rPr lang="cs-CZ" dirty="0"/>
              <a:t>uválcujeme a zavlažíme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Náhrada trávníku: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používáme tam, kde by se trávníku nedařilo, do stínu, na výpal, do písčitých půd apod.</a:t>
            </a:r>
          </a:p>
          <a:p>
            <a:pPr lvl="0"/>
            <a:r>
              <a:rPr lang="cs-CZ" dirty="0"/>
              <a:t>do stínu – určité druhy skalníku, brslenu, brčál, konvalinku, břečtan aj.</a:t>
            </a:r>
          </a:p>
          <a:p>
            <a:pPr lvl="0"/>
            <a:r>
              <a:rPr lang="cs-CZ" dirty="0"/>
              <a:t>na slunce – určité druhy jalovce, skalníku, mochen aj.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Ošetření trávníku: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u="sng" dirty="0"/>
              <a:t>ničení plevelů</a:t>
            </a:r>
            <a:r>
              <a:rPr lang="cs-CZ" dirty="0"/>
              <a:t> </a:t>
            </a:r>
          </a:p>
          <a:p>
            <a:pPr lvl="0">
              <a:buNone/>
            </a:pPr>
            <a:r>
              <a:rPr lang="cs-CZ" dirty="0"/>
              <a:t>	- jednoletých – vyžínáním</a:t>
            </a:r>
          </a:p>
          <a:p>
            <a:pPr>
              <a:buNone/>
            </a:pPr>
            <a:r>
              <a:rPr lang="cs-CZ" dirty="0"/>
              <a:t>	- vytrvalých – vypichováním, vybráním      			nebo herbicidy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u="sng" dirty="0"/>
              <a:t>vyžínání</a:t>
            </a:r>
            <a:r>
              <a:rPr lang="cs-CZ" u="sng" dirty="0"/>
              <a:t> </a:t>
            </a:r>
            <a:r>
              <a:rPr lang="cs-CZ" dirty="0"/>
              <a:t>– důležitá místa (kolem budov) se kosí každé 2 – 3 týdny. </a:t>
            </a:r>
          </a:p>
          <a:p>
            <a:r>
              <a:rPr lang="cs-CZ" dirty="0"/>
              <a:t>Naposledy koncem října a začátkem listopadu, aby trávy obrazily a nevymrzly. (kosa, žací stroje).</a:t>
            </a:r>
          </a:p>
          <a:p>
            <a:r>
              <a:rPr lang="cs-CZ" dirty="0"/>
              <a:t>Parkové louky kosíme 2x do roka.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3356992"/>
            <a:ext cx="7772400" cy="1470025"/>
          </a:xfrm>
        </p:spPr>
        <p:txBody>
          <a:bodyPr/>
          <a:lstStyle/>
          <a:p>
            <a:r>
              <a:rPr lang="cs-CZ" b="1" u="sng" dirty="0"/>
              <a:t>ZALOŽENÍ A OŠETŘOVÁNÍ TRÁVNÍKU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u="sng" dirty="0"/>
              <a:t>válení</a:t>
            </a:r>
            <a:r>
              <a:rPr lang="cs-CZ" dirty="0"/>
              <a:t> – hlavně z jara, aby se upevnila mrazem zvednutá půda a odstranily se nerovnosti</a:t>
            </a:r>
          </a:p>
          <a:p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u="sng" dirty="0"/>
              <a:t>zavlažování </a:t>
            </a:r>
            <a:r>
              <a:rPr lang="cs-CZ" dirty="0"/>
              <a:t>– hlavně u parkových trávníků a travnatých hřišť v době letního sucha. Nezavlažuje často, ale vydatně.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u="sng" dirty="0"/>
              <a:t>přihnojování</a:t>
            </a:r>
            <a:r>
              <a:rPr lang="cs-CZ" dirty="0"/>
              <a:t> – nejlepším hnojivem je živný kompost – na podzim. Během vegetace přihnojujeme hnojivy dusíkatými a draselnými.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i="1" u="sng" dirty="0"/>
              <a:t>vyhrabávání nebo vyvláčení </a:t>
            </a:r>
            <a:r>
              <a:rPr lang="cs-CZ" dirty="0"/>
              <a:t>– na podzim, z jara.</a:t>
            </a:r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Vertikutace a Aerifikace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dirty="0"/>
          </a:p>
          <a:p>
            <a:r>
              <a:rPr lang="cs-CZ" u="sng" dirty="0">
                <a:hlinkClick r:id="rId2"/>
              </a:rPr>
              <a:t>http://cs.wikipedia.org/wiki/Vertikutace</a:t>
            </a:r>
            <a:endParaRPr lang="cs-CZ" dirty="0"/>
          </a:p>
          <a:p>
            <a:r>
              <a:rPr lang="cs-CZ" u="sng" dirty="0">
                <a:hlinkClick r:id="rId3"/>
              </a:rPr>
              <a:t>http://cs.wikipedia.org/wiki/Aerifikace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5319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/>
          <p:nvPr/>
        </p:nvSpPr>
        <p:spPr>
          <a:xfrm>
            <a:off x="5295900" y="4819476"/>
            <a:ext cx="31623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cs-CZ" sz="1000" b="1" dirty="0">
                <a:solidFill>
                  <a:srgbClr val="85859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Národní pedagogický institut České republiky </a:t>
            </a:r>
            <a:r>
              <a:rPr lang="cs-CZ" sz="1000" dirty="0">
                <a:solidFill>
                  <a:srgbClr val="85859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cs-CZ" sz="1000" dirty="0">
                <a:solidFill>
                  <a:srgbClr val="858591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1000" dirty="0">
                <a:solidFill>
                  <a:srgbClr val="858591"/>
                </a:solidFill>
                <a:latin typeface="Arial"/>
              </a:rPr>
              <a:t>modernizace </a:t>
            </a:r>
            <a:r>
              <a:rPr lang="cs-CZ" sz="1000" dirty="0">
                <a:solidFill>
                  <a:srgbClr val="858591"/>
                </a:solidFill>
                <a:latin typeface="Arial"/>
              </a:rPr>
              <a:t>odborného vzdělávání </a:t>
            </a:r>
            <a:endParaRPr lang="cs-CZ" sz="1000" dirty="0">
              <a:solidFill>
                <a:srgbClr val="858591"/>
              </a:solidFill>
              <a:latin typeface="Arial"/>
              <a:cs typeface="Arial" panose="020B0604020202020204" pitchFamily="34" charset="0"/>
            </a:endParaRPr>
          </a:p>
          <a:p>
            <a:pPr defTabSz="685800"/>
            <a:r>
              <a:rPr lang="cs-CZ" sz="1000" b="1" dirty="0">
                <a:solidFill>
                  <a:srgbClr val="8585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www.projektmov.cz</a:t>
            </a:r>
            <a:endParaRPr lang="cs-CZ" sz="1000" b="1" dirty="0">
              <a:solidFill>
                <a:srgbClr val="8585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801" y="4533900"/>
            <a:ext cx="1000927" cy="1000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7207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4"/>
          <p:cNvGrpSpPr>
            <a:grpSpLocks noChangeAspect="1"/>
          </p:cNvGrpSpPr>
          <p:nvPr/>
        </p:nvGrpSpPr>
        <p:grpSpPr bwMode="auto">
          <a:xfrm>
            <a:off x="1237122" y="2857500"/>
            <a:ext cx="6745957" cy="902353"/>
            <a:chOff x="4205" y="3032"/>
            <a:chExt cx="3110" cy="416"/>
          </a:xfrm>
        </p:grpSpPr>
        <p:sp>
          <p:nvSpPr>
            <p:cNvPr id="1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205" y="3032"/>
              <a:ext cx="3110" cy="4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6783" y="3049"/>
              <a:ext cx="366" cy="252"/>
            </a:xfrm>
            <a:custGeom>
              <a:avLst/>
              <a:gdLst>
                <a:gd name="T0" fmla="*/ 1108 w 1597"/>
                <a:gd name="T1" fmla="*/ 588 h 1077"/>
                <a:gd name="T2" fmla="*/ 1108 w 1597"/>
                <a:gd name="T3" fmla="*/ 479 h 1077"/>
                <a:gd name="T4" fmla="*/ 992 w 1597"/>
                <a:gd name="T5" fmla="*/ 479 h 1077"/>
                <a:gd name="T6" fmla="*/ 897 w 1597"/>
                <a:gd name="T7" fmla="*/ 603 h 1077"/>
                <a:gd name="T8" fmla="*/ 795 w 1597"/>
                <a:gd name="T9" fmla="*/ 548 h 1077"/>
                <a:gd name="T10" fmla="*/ 747 w 1597"/>
                <a:gd name="T11" fmla="*/ 566 h 1077"/>
                <a:gd name="T12" fmla="*/ 878 w 1597"/>
                <a:gd name="T13" fmla="*/ 626 h 1077"/>
                <a:gd name="T14" fmla="*/ 695 w 1597"/>
                <a:gd name="T15" fmla="*/ 864 h 1077"/>
                <a:gd name="T16" fmla="*/ 692 w 1597"/>
                <a:gd name="T17" fmla="*/ 864 h 1077"/>
                <a:gd name="T18" fmla="*/ 394 w 1597"/>
                <a:gd name="T19" fmla="*/ 484 h 1077"/>
                <a:gd name="T20" fmla="*/ 732 w 1597"/>
                <a:gd name="T21" fmla="*/ 54 h 1077"/>
                <a:gd name="T22" fmla="*/ 732 w 1597"/>
                <a:gd name="T23" fmla="*/ 471 h 1077"/>
                <a:gd name="T24" fmla="*/ 831 w 1597"/>
                <a:gd name="T25" fmla="*/ 471 h 1077"/>
                <a:gd name="T26" fmla="*/ 831 w 1597"/>
                <a:gd name="T27" fmla="*/ 357 h 1077"/>
                <a:gd name="T28" fmla="*/ 1029 w 1597"/>
                <a:gd name="T29" fmla="*/ 408 h 1077"/>
                <a:gd name="T30" fmla="*/ 1169 w 1597"/>
                <a:gd name="T31" fmla="*/ 512 h 1077"/>
                <a:gd name="T32" fmla="*/ 1108 w 1597"/>
                <a:gd name="T33" fmla="*/ 588 h 1077"/>
                <a:gd name="T34" fmla="*/ 1146 w 1597"/>
                <a:gd name="T35" fmla="*/ 615 h 1077"/>
                <a:gd name="T36" fmla="*/ 1277 w 1597"/>
                <a:gd name="T37" fmla="*/ 497 h 1077"/>
                <a:gd name="T38" fmla="*/ 1094 w 1597"/>
                <a:gd name="T39" fmla="*/ 368 h 1077"/>
                <a:gd name="T40" fmla="*/ 855 w 1597"/>
                <a:gd name="T41" fmla="*/ 263 h 1077"/>
                <a:gd name="T42" fmla="*/ 852 w 1597"/>
                <a:gd name="T43" fmla="*/ 245 h 1077"/>
                <a:gd name="T44" fmla="*/ 1020 w 1597"/>
                <a:gd name="T45" fmla="*/ 146 h 1077"/>
                <a:gd name="T46" fmla="*/ 1202 w 1597"/>
                <a:gd name="T47" fmla="*/ 204 h 1077"/>
                <a:gd name="T48" fmla="*/ 1246 w 1597"/>
                <a:gd name="T49" fmla="*/ 190 h 1077"/>
                <a:gd name="T50" fmla="*/ 1020 w 1597"/>
                <a:gd name="T51" fmla="*/ 126 h 1077"/>
                <a:gd name="T52" fmla="*/ 831 w 1597"/>
                <a:gd name="T53" fmla="*/ 162 h 1077"/>
                <a:gd name="T54" fmla="*/ 831 w 1597"/>
                <a:gd name="T55" fmla="*/ 0 h 1077"/>
                <a:gd name="T56" fmla="*/ 715 w 1597"/>
                <a:gd name="T57" fmla="*/ 0 h 1077"/>
                <a:gd name="T58" fmla="*/ 418 w 1597"/>
                <a:gd name="T59" fmla="*/ 385 h 1077"/>
                <a:gd name="T60" fmla="*/ 416 w 1597"/>
                <a:gd name="T61" fmla="*/ 385 h 1077"/>
                <a:gd name="T62" fmla="*/ 113 w 1597"/>
                <a:gd name="T63" fmla="*/ 0 h 1077"/>
                <a:gd name="T64" fmla="*/ 0 w 1597"/>
                <a:gd name="T65" fmla="*/ 0 h 1077"/>
                <a:gd name="T66" fmla="*/ 0 w 1597"/>
                <a:gd name="T67" fmla="*/ 471 h 1077"/>
                <a:gd name="T68" fmla="*/ 55 w 1597"/>
                <a:gd name="T69" fmla="*/ 471 h 1077"/>
                <a:gd name="T70" fmla="*/ 55 w 1597"/>
                <a:gd name="T71" fmla="*/ 60 h 1077"/>
                <a:gd name="T72" fmla="*/ 387 w 1597"/>
                <a:gd name="T73" fmla="*/ 479 h 1077"/>
                <a:gd name="T74" fmla="*/ 285 w 1597"/>
                <a:gd name="T75" fmla="*/ 479 h 1077"/>
                <a:gd name="T76" fmla="*/ 285 w 1597"/>
                <a:gd name="T77" fmla="*/ 951 h 1077"/>
                <a:gd name="T78" fmla="*/ 332 w 1597"/>
                <a:gd name="T79" fmla="*/ 951 h 1077"/>
                <a:gd name="T80" fmla="*/ 332 w 1597"/>
                <a:gd name="T81" fmla="*/ 539 h 1077"/>
                <a:gd name="T82" fmla="*/ 668 w 1597"/>
                <a:gd name="T83" fmla="*/ 964 h 1077"/>
                <a:gd name="T84" fmla="*/ 670 w 1597"/>
                <a:gd name="T85" fmla="*/ 964 h 1077"/>
                <a:gd name="T86" fmla="*/ 1009 w 1597"/>
                <a:gd name="T87" fmla="*/ 533 h 1077"/>
                <a:gd name="T88" fmla="*/ 1009 w 1597"/>
                <a:gd name="T89" fmla="*/ 951 h 1077"/>
                <a:gd name="T90" fmla="*/ 1108 w 1597"/>
                <a:gd name="T91" fmla="*/ 951 h 1077"/>
                <a:gd name="T92" fmla="*/ 1108 w 1597"/>
                <a:gd name="T93" fmla="*/ 637 h 1077"/>
                <a:gd name="T94" fmla="*/ 1284 w 1597"/>
                <a:gd name="T95" fmla="*/ 637 h 1077"/>
                <a:gd name="T96" fmla="*/ 1284 w 1597"/>
                <a:gd name="T97" fmla="*/ 1077 h 1077"/>
                <a:gd name="T98" fmla="*/ 1386 w 1597"/>
                <a:gd name="T99" fmla="*/ 1077 h 1077"/>
                <a:gd name="T100" fmla="*/ 1386 w 1597"/>
                <a:gd name="T101" fmla="*/ 637 h 1077"/>
                <a:gd name="T102" fmla="*/ 1597 w 1597"/>
                <a:gd name="T103" fmla="*/ 637 h 1077"/>
                <a:gd name="T104" fmla="*/ 1597 w 1597"/>
                <a:gd name="T105" fmla="*/ 615 h 1077"/>
                <a:gd name="T106" fmla="*/ 1146 w 1597"/>
                <a:gd name="T107" fmla="*/ 615 h 1077"/>
                <a:gd name="T108" fmla="*/ 1068 w 1597"/>
                <a:gd name="T109" fmla="*/ 96 h 1077"/>
                <a:gd name="T110" fmla="*/ 1229 w 1597"/>
                <a:gd name="T111" fmla="*/ 0 h 1077"/>
                <a:gd name="T112" fmla="*/ 1178 w 1597"/>
                <a:gd name="T113" fmla="*/ 0 h 1077"/>
                <a:gd name="T114" fmla="*/ 1030 w 1597"/>
                <a:gd name="T115" fmla="*/ 67 h 1077"/>
                <a:gd name="T116" fmla="*/ 879 w 1597"/>
                <a:gd name="T117" fmla="*/ 0 h 1077"/>
                <a:gd name="T118" fmla="*/ 831 w 1597"/>
                <a:gd name="T119" fmla="*/ 0 h 1077"/>
                <a:gd name="T120" fmla="*/ 994 w 1597"/>
                <a:gd name="T121" fmla="*/ 96 h 1077"/>
                <a:gd name="T122" fmla="*/ 1068 w 1597"/>
                <a:gd name="T123" fmla="*/ 96 h 1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1597" h="1077">
                  <a:moveTo>
                    <a:pt x="1108" y="588"/>
                  </a:moveTo>
                  <a:lnTo>
                    <a:pt x="1108" y="479"/>
                  </a:lnTo>
                  <a:lnTo>
                    <a:pt x="992" y="479"/>
                  </a:lnTo>
                  <a:lnTo>
                    <a:pt x="897" y="603"/>
                  </a:lnTo>
                  <a:cubicBezTo>
                    <a:pt x="857" y="593"/>
                    <a:pt x="822" y="575"/>
                    <a:pt x="795" y="548"/>
                  </a:cubicBezTo>
                  <a:lnTo>
                    <a:pt x="747" y="566"/>
                  </a:lnTo>
                  <a:cubicBezTo>
                    <a:pt x="778" y="595"/>
                    <a:pt x="824" y="615"/>
                    <a:pt x="878" y="626"/>
                  </a:cubicBezTo>
                  <a:lnTo>
                    <a:pt x="695" y="864"/>
                  </a:lnTo>
                  <a:lnTo>
                    <a:pt x="692" y="864"/>
                  </a:lnTo>
                  <a:lnTo>
                    <a:pt x="394" y="484"/>
                  </a:lnTo>
                  <a:lnTo>
                    <a:pt x="732" y="54"/>
                  </a:lnTo>
                  <a:lnTo>
                    <a:pt x="732" y="471"/>
                  </a:lnTo>
                  <a:lnTo>
                    <a:pt x="831" y="471"/>
                  </a:lnTo>
                  <a:lnTo>
                    <a:pt x="831" y="357"/>
                  </a:lnTo>
                  <a:cubicBezTo>
                    <a:pt x="884" y="378"/>
                    <a:pt x="956" y="391"/>
                    <a:pt x="1029" y="408"/>
                  </a:cubicBezTo>
                  <a:cubicBezTo>
                    <a:pt x="1137" y="431"/>
                    <a:pt x="1169" y="472"/>
                    <a:pt x="1169" y="512"/>
                  </a:cubicBezTo>
                  <a:cubicBezTo>
                    <a:pt x="1169" y="542"/>
                    <a:pt x="1147" y="569"/>
                    <a:pt x="1108" y="588"/>
                  </a:cubicBezTo>
                  <a:close/>
                  <a:moveTo>
                    <a:pt x="1146" y="615"/>
                  </a:moveTo>
                  <a:cubicBezTo>
                    <a:pt x="1217" y="592"/>
                    <a:pt x="1270" y="552"/>
                    <a:pt x="1277" y="497"/>
                  </a:cubicBezTo>
                  <a:cubicBezTo>
                    <a:pt x="1277" y="418"/>
                    <a:pt x="1185" y="387"/>
                    <a:pt x="1094" y="368"/>
                  </a:cubicBezTo>
                  <a:cubicBezTo>
                    <a:pt x="963" y="342"/>
                    <a:pt x="870" y="320"/>
                    <a:pt x="855" y="263"/>
                  </a:cubicBezTo>
                  <a:cubicBezTo>
                    <a:pt x="852" y="256"/>
                    <a:pt x="852" y="251"/>
                    <a:pt x="852" y="245"/>
                  </a:cubicBezTo>
                  <a:cubicBezTo>
                    <a:pt x="855" y="184"/>
                    <a:pt x="941" y="146"/>
                    <a:pt x="1020" y="146"/>
                  </a:cubicBezTo>
                  <a:cubicBezTo>
                    <a:pt x="1100" y="146"/>
                    <a:pt x="1151" y="156"/>
                    <a:pt x="1202" y="204"/>
                  </a:cubicBezTo>
                  <a:lnTo>
                    <a:pt x="1246" y="190"/>
                  </a:lnTo>
                  <a:cubicBezTo>
                    <a:pt x="1189" y="139"/>
                    <a:pt x="1112" y="126"/>
                    <a:pt x="1020" y="126"/>
                  </a:cubicBezTo>
                  <a:cubicBezTo>
                    <a:pt x="944" y="126"/>
                    <a:pt x="878" y="139"/>
                    <a:pt x="831" y="162"/>
                  </a:cubicBezTo>
                  <a:lnTo>
                    <a:pt x="831" y="0"/>
                  </a:lnTo>
                  <a:lnTo>
                    <a:pt x="715" y="0"/>
                  </a:lnTo>
                  <a:lnTo>
                    <a:pt x="418" y="385"/>
                  </a:lnTo>
                  <a:lnTo>
                    <a:pt x="416" y="385"/>
                  </a:lnTo>
                  <a:lnTo>
                    <a:pt x="113" y="0"/>
                  </a:lnTo>
                  <a:lnTo>
                    <a:pt x="0" y="0"/>
                  </a:lnTo>
                  <a:lnTo>
                    <a:pt x="0" y="471"/>
                  </a:lnTo>
                  <a:lnTo>
                    <a:pt x="55" y="471"/>
                  </a:lnTo>
                  <a:lnTo>
                    <a:pt x="55" y="60"/>
                  </a:lnTo>
                  <a:lnTo>
                    <a:pt x="387" y="479"/>
                  </a:lnTo>
                  <a:lnTo>
                    <a:pt x="285" y="479"/>
                  </a:lnTo>
                  <a:lnTo>
                    <a:pt x="285" y="951"/>
                  </a:lnTo>
                  <a:lnTo>
                    <a:pt x="332" y="951"/>
                  </a:lnTo>
                  <a:lnTo>
                    <a:pt x="332" y="539"/>
                  </a:lnTo>
                  <a:lnTo>
                    <a:pt x="668" y="964"/>
                  </a:lnTo>
                  <a:lnTo>
                    <a:pt x="670" y="964"/>
                  </a:lnTo>
                  <a:lnTo>
                    <a:pt x="1009" y="533"/>
                  </a:lnTo>
                  <a:lnTo>
                    <a:pt x="1009" y="951"/>
                  </a:lnTo>
                  <a:lnTo>
                    <a:pt x="1108" y="951"/>
                  </a:lnTo>
                  <a:lnTo>
                    <a:pt x="1108" y="637"/>
                  </a:lnTo>
                  <a:lnTo>
                    <a:pt x="1284" y="637"/>
                  </a:lnTo>
                  <a:lnTo>
                    <a:pt x="1284" y="1077"/>
                  </a:lnTo>
                  <a:lnTo>
                    <a:pt x="1386" y="1077"/>
                  </a:lnTo>
                  <a:lnTo>
                    <a:pt x="1386" y="637"/>
                  </a:lnTo>
                  <a:lnTo>
                    <a:pt x="1597" y="637"/>
                  </a:lnTo>
                  <a:lnTo>
                    <a:pt x="1597" y="615"/>
                  </a:lnTo>
                  <a:lnTo>
                    <a:pt x="1146" y="615"/>
                  </a:lnTo>
                  <a:close/>
                  <a:moveTo>
                    <a:pt x="1068" y="96"/>
                  </a:moveTo>
                  <a:lnTo>
                    <a:pt x="1229" y="0"/>
                  </a:lnTo>
                  <a:lnTo>
                    <a:pt x="1178" y="0"/>
                  </a:lnTo>
                  <a:lnTo>
                    <a:pt x="1030" y="67"/>
                  </a:lnTo>
                  <a:lnTo>
                    <a:pt x="879" y="0"/>
                  </a:lnTo>
                  <a:lnTo>
                    <a:pt x="831" y="0"/>
                  </a:lnTo>
                  <a:lnTo>
                    <a:pt x="994" y="96"/>
                  </a:lnTo>
                  <a:lnTo>
                    <a:pt x="1068" y="96"/>
                  </a:lnTo>
                  <a:close/>
                </a:path>
              </a:pathLst>
            </a:custGeom>
            <a:solidFill>
              <a:srgbClr val="37939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6"/>
            <p:cNvSpPr>
              <a:spLocks/>
            </p:cNvSpPr>
            <p:nvPr/>
          </p:nvSpPr>
          <p:spPr bwMode="auto">
            <a:xfrm>
              <a:off x="6588" y="3329"/>
              <a:ext cx="39" cy="35"/>
            </a:xfrm>
            <a:custGeom>
              <a:avLst/>
              <a:gdLst>
                <a:gd name="T0" fmla="*/ 0 w 172"/>
                <a:gd name="T1" fmla="*/ 0 h 149"/>
                <a:gd name="T2" fmla="*/ 23 w 172"/>
                <a:gd name="T3" fmla="*/ 0 h 149"/>
                <a:gd name="T4" fmla="*/ 86 w 172"/>
                <a:gd name="T5" fmla="*/ 135 h 149"/>
                <a:gd name="T6" fmla="*/ 150 w 172"/>
                <a:gd name="T7" fmla="*/ 0 h 149"/>
                <a:gd name="T8" fmla="*/ 172 w 172"/>
                <a:gd name="T9" fmla="*/ 0 h 149"/>
                <a:gd name="T10" fmla="*/ 172 w 172"/>
                <a:gd name="T11" fmla="*/ 149 h 149"/>
                <a:gd name="T12" fmla="*/ 157 w 172"/>
                <a:gd name="T13" fmla="*/ 149 h 149"/>
                <a:gd name="T14" fmla="*/ 158 w 172"/>
                <a:gd name="T15" fmla="*/ 13 h 149"/>
                <a:gd name="T16" fmla="*/ 95 w 172"/>
                <a:gd name="T17" fmla="*/ 149 h 149"/>
                <a:gd name="T18" fmla="*/ 78 w 172"/>
                <a:gd name="T19" fmla="*/ 149 h 149"/>
                <a:gd name="T20" fmla="*/ 13 w 172"/>
                <a:gd name="T21" fmla="*/ 13 h 149"/>
                <a:gd name="T22" fmla="*/ 14 w 172"/>
                <a:gd name="T23" fmla="*/ 149 h 149"/>
                <a:gd name="T24" fmla="*/ 0 w 172"/>
                <a:gd name="T25" fmla="*/ 149 h 149"/>
                <a:gd name="T26" fmla="*/ 0 w 172"/>
                <a:gd name="T2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2" h="149">
                  <a:moveTo>
                    <a:pt x="0" y="0"/>
                  </a:moveTo>
                  <a:lnTo>
                    <a:pt x="23" y="0"/>
                  </a:lnTo>
                  <a:lnTo>
                    <a:pt x="86" y="135"/>
                  </a:lnTo>
                  <a:lnTo>
                    <a:pt x="150" y="0"/>
                  </a:lnTo>
                  <a:lnTo>
                    <a:pt x="172" y="0"/>
                  </a:lnTo>
                  <a:lnTo>
                    <a:pt x="172" y="149"/>
                  </a:lnTo>
                  <a:lnTo>
                    <a:pt x="157" y="149"/>
                  </a:lnTo>
                  <a:lnTo>
                    <a:pt x="158" y="13"/>
                  </a:lnTo>
                  <a:lnTo>
                    <a:pt x="95" y="149"/>
                  </a:lnTo>
                  <a:lnTo>
                    <a:pt x="78" y="149"/>
                  </a:lnTo>
                  <a:lnTo>
                    <a:pt x="13" y="13"/>
                  </a:lnTo>
                  <a:lnTo>
                    <a:pt x="14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ectangle 7"/>
            <p:cNvSpPr>
              <a:spLocks noChangeArrowheads="1"/>
            </p:cNvSpPr>
            <p:nvPr/>
          </p:nvSpPr>
          <p:spPr bwMode="auto">
            <a:xfrm>
              <a:off x="6640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6657" y="3329"/>
              <a:ext cx="31" cy="35"/>
            </a:xfrm>
            <a:custGeom>
              <a:avLst/>
              <a:gdLst>
                <a:gd name="T0" fmla="*/ 0 w 138"/>
                <a:gd name="T1" fmla="*/ 0 h 149"/>
                <a:gd name="T2" fmla="*/ 19 w 138"/>
                <a:gd name="T3" fmla="*/ 0 h 149"/>
                <a:gd name="T4" fmla="*/ 123 w 138"/>
                <a:gd name="T5" fmla="*/ 134 h 149"/>
                <a:gd name="T6" fmla="*/ 123 w 138"/>
                <a:gd name="T7" fmla="*/ 0 h 149"/>
                <a:gd name="T8" fmla="*/ 138 w 138"/>
                <a:gd name="T9" fmla="*/ 0 h 149"/>
                <a:gd name="T10" fmla="*/ 138 w 138"/>
                <a:gd name="T11" fmla="*/ 149 h 149"/>
                <a:gd name="T12" fmla="*/ 118 w 138"/>
                <a:gd name="T13" fmla="*/ 149 h 149"/>
                <a:gd name="T14" fmla="*/ 15 w 138"/>
                <a:gd name="T15" fmla="*/ 16 h 149"/>
                <a:gd name="T16" fmla="*/ 15 w 138"/>
                <a:gd name="T17" fmla="*/ 149 h 149"/>
                <a:gd name="T18" fmla="*/ 0 w 138"/>
                <a:gd name="T19" fmla="*/ 149 h 149"/>
                <a:gd name="T20" fmla="*/ 0 w 138"/>
                <a:gd name="T2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8" h="149">
                  <a:moveTo>
                    <a:pt x="0" y="0"/>
                  </a:moveTo>
                  <a:lnTo>
                    <a:pt x="19" y="0"/>
                  </a:lnTo>
                  <a:lnTo>
                    <a:pt x="123" y="134"/>
                  </a:lnTo>
                  <a:lnTo>
                    <a:pt x="123" y="0"/>
                  </a:lnTo>
                  <a:lnTo>
                    <a:pt x="138" y="0"/>
                  </a:lnTo>
                  <a:lnTo>
                    <a:pt x="138" y="149"/>
                  </a:lnTo>
                  <a:lnTo>
                    <a:pt x="118" y="149"/>
                  </a:lnTo>
                  <a:lnTo>
                    <a:pt x="15" y="16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Rectangle 9"/>
            <p:cNvSpPr>
              <a:spLocks noChangeArrowheads="1"/>
            </p:cNvSpPr>
            <p:nvPr/>
          </p:nvSpPr>
          <p:spPr bwMode="auto">
            <a:xfrm>
              <a:off x="6701" y="3329"/>
              <a:ext cx="4" cy="35"/>
            </a:xfrm>
            <a:prstGeom prst="rect">
              <a:avLst/>
            </a:pr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6716" y="3328"/>
              <a:ext cx="29" cy="37"/>
            </a:xfrm>
            <a:custGeom>
              <a:avLst/>
              <a:gdLst>
                <a:gd name="T0" fmla="*/ 16 w 125"/>
                <a:gd name="T1" fmla="*/ 103 h 156"/>
                <a:gd name="T2" fmla="*/ 16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2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6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6" y="103"/>
                  </a:moveTo>
                  <a:lnTo>
                    <a:pt x="16" y="104"/>
                  </a:lnTo>
                  <a:cubicBezTo>
                    <a:pt x="16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2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6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3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6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6752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6791" y="3329"/>
              <a:ext cx="26" cy="35"/>
            </a:xfrm>
            <a:custGeom>
              <a:avLst/>
              <a:gdLst>
                <a:gd name="T0" fmla="*/ 0 w 115"/>
                <a:gd name="T1" fmla="*/ 0 h 149"/>
                <a:gd name="T2" fmla="*/ 115 w 115"/>
                <a:gd name="T3" fmla="*/ 0 h 149"/>
                <a:gd name="T4" fmla="*/ 115 w 115"/>
                <a:gd name="T5" fmla="*/ 14 h 149"/>
                <a:gd name="T6" fmla="*/ 15 w 115"/>
                <a:gd name="T7" fmla="*/ 14 h 149"/>
                <a:gd name="T8" fmla="*/ 15 w 115"/>
                <a:gd name="T9" fmla="*/ 66 h 149"/>
                <a:gd name="T10" fmla="*/ 107 w 115"/>
                <a:gd name="T11" fmla="*/ 66 h 149"/>
                <a:gd name="T12" fmla="*/ 107 w 115"/>
                <a:gd name="T13" fmla="*/ 80 h 149"/>
                <a:gd name="T14" fmla="*/ 15 w 115"/>
                <a:gd name="T15" fmla="*/ 80 h 149"/>
                <a:gd name="T16" fmla="*/ 15 w 115"/>
                <a:gd name="T17" fmla="*/ 135 h 149"/>
                <a:gd name="T18" fmla="*/ 115 w 115"/>
                <a:gd name="T19" fmla="*/ 135 h 149"/>
                <a:gd name="T20" fmla="*/ 115 w 115"/>
                <a:gd name="T21" fmla="*/ 149 h 149"/>
                <a:gd name="T22" fmla="*/ 0 w 115"/>
                <a:gd name="T23" fmla="*/ 149 h 149"/>
                <a:gd name="T24" fmla="*/ 0 w 115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5" h="149">
                  <a:moveTo>
                    <a:pt x="0" y="0"/>
                  </a:moveTo>
                  <a:lnTo>
                    <a:pt x="115" y="0"/>
                  </a:lnTo>
                  <a:lnTo>
                    <a:pt x="115" y="14"/>
                  </a:lnTo>
                  <a:lnTo>
                    <a:pt x="15" y="14"/>
                  </a:lnTo>
                  <a:lnTo>
                    <a:pt x="15" y="66"/>
                  </a:lnTo>
                  <a:lnTo>
                    <a:pt x="107" y="66"/>
                  </a:lnTo>
                  <a:lnTo>
                    <a:pt x="107" y="80"/>
                  </a:lnTo>
                  <a:lnTo>
                    <a:pt x="15" y="80"/>
                  </a:lnTo>
                  <a:lnTo>
                    <a:pt x="15" y="135"/>
                  </a:lnTo>
                  <a:lnTo>
                    <a:pt x="115" y="135"/>
                  </a:lnTo>
                  <a:lnTo>
                    <a:pt x="1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Freeform 13"/>
            <p:cNvSpPr>
              <a:spLocks noEditPoints="1"/>
            </p:cNvSpPr>
            <p:nvPr/>
          </p:nvSpPr>
          <p:spPr bwMode="auto">
            <a:xfrm>
              <a:off x="6828" y="3329"/>
              <a:ext cx="30" cy="35"/>
            </a:xfrm>
            <a:custGeom>
              <a:avLst/>
              <a:gdLst>
                <a:gd name="T0" fmla="*/ 15 w 129"/>
                <a:gd name="T1" fmla="*/ 14 h 149"/>
                <a:gd name="T2" fmla="*/ 15 w 129"/>
                <a:gd name="T3" fmla="*/ 71 h 149"/>
                <a:gd name="T4" fmla="*/ 70 w 129"/>
                <a:gd name="T5" fmla="*/ 71 h 149"/>
                <a:gd name="T6" fmla="*/ 110 w 129"/>
                <a:gd name="T7" fmla="*/ 43 h 149"/>
                <a:gd name="T8" fmla="*/ 68 w 129"/>
                <a:gd name="T9" fmla="*/ 14 h 149"/>
                <a:gd name="T10" fmla="*/ 15 w 129"/>
                <a:gd name="T11" fmla="*/ 14 h 149"/>
                <a:gd name="T12" fmla="*/ 0 w 129"/>
                <a:gd name="T13" fmla="*/ 0 h 149"/>
                <a:gd name="T14" fmla="*/ 72 w 129"/>
                <a:gd name="T15" fmla="*/ 0 h 149"/>
                <a:gd name="T16" fmla="*/ 125 w 129"/>
                <a:gd name="T17" fmla="*/ 40 h 149"/>
                <a:gd name="T18" fmla="*/ 99 w 129"/>
                <a:gd name="T19" fmla="*/ 78 h 149"/>
                <a:gd name="T20" fmla="*/ 122 w 129"/>
                <a:gd name="T21" fmla="*/ 106 h 149"/>
                <a:gd name="T22" fmla="*/ 129 w 129"/>
                <a:gd name="T23" fmla="*/ 149 h 149"/>
                <a:gd name="T24" fmla="*/ 112 w 129"/>
                <a:gd name="T25" fmla="*/ 149 h 149"/>
                <a:gd name="T26" fmla="*/ 107 w 129"/>
                <a:gd name="T27" fmla="*/ 106 h 149"/>
                <a:gd name="T28" fmla="*/ 78 w 129"/>
                <a:gd name="T29" fmla="*/ 85 h 149"/>
                <a:gd name="T30" fmla="*/ 15 w 129"/>
                <a:gd name="T31" fmla="*/ 85 h 149"/>
                <a:gd name="T32" fmla="*/ 15 w 129"/>
                <a:gd name="T33" fmla="*/ 149 h 149"/>
                <a:gd name="T34" fmla="*/ 0 w 129"/>
                <a:gd name="T35" fmla="*/ 149 h 149"/>
                <a:gd name="T36" fmla="*/ 0 w 129"/>
                <a:gd name="T37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9" h="149">
                  <a:moveTo>
                    <a:pt x="15" y="14"/>
                  </a:moveTo>
                  <a:lnTo>
                    <a:pt x="15" y="71"/>
                  </a:lnTo>
                  <a:lnTo>
                    <a:pt x="70" y="71"/>
                  </a:lnTo>
                  <a:cubicBezTo>
                    <a:pt x="97" y="71"/>
                    <a:pt x="110" y="64"/>
                    <a:pt x="110" y="43"/>
                  </a:cubicBezTo>
                  <a:cubicBezTo>
                    <a:pt x="110" y="21"/>
                    <a:pt x="97" y="14"/>
                    <a:pt x="68" y="14"/>
                  </a:cubicBezTo>
                  <a:lnTo>
                    <a:pt x="15" y="14"/>
                  </a:lnTo>
                  <a:close/>
                  <a:moveTo>
                    <a:pt x="0" y="0"/>
                  </a:moveTo>
                  <a:lnTo>
                    <a:pt x="72" y="0"/>
                  </a:lnTo>
                  <a:cubicBezTo>
                    <a:pt x="107" y="0"/>
                    <a:pt x="125" y="14"/>
                    <a:pt x="125" y="40"/>
                  </a:cubicBezTo>
                  <a:cubicBezTo>
                    <a:pt x="125" y="60"/>
                    <a:pt x="117" y="72"/>
                    <a:pt x="99" y="78"/>
                  </a:cubicBezTo>
                  <a:cubicBezTo>
                    <a:pt x="116" y="80"/>
                    <a:pt x="120" y="88"/>
                    <a:pt x="122" y="106"/>
                  </a:cubicBezTo>
                  <a:cubicBezTo>
                    <a:pt x="124" y="126"/>
                    <a:pt x="123" y="141"/>
                    <a:pt x="129" y="149"/>
                  </a:cubicBezTo>
                  <a:lnTo>
                    <a:pt x="112" y="149"/>
                  </a:lnTo>
                  <a:cubicBezTo>
                    <a:pt x="108" y="136"/>
                    <a:pt x="109" y="121"/>
                    <a:pt x="107" y="106"/>
                  </a:cubicBezTo>
                  <a:cubicBezTo>
                    <a:pt x="105" y="90"/>
                    <a:pt x="96" y="85"/>
                    <a:pt x="78" y="85"/>
                  </a:cubicBezTo>
                  <a:lnTo>
                    <a:pt x="15" y="85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reeform 14"/>
            <p:cNvSpPr>
              <a:spLocks/>
            </p:cNvSpPr>
            <p:nvPr/>
          </p:nvSpPr>
          <p:spPr bwMode="auto">
            <a:xfrm>
              <a:off x="6867" y="3328"/>
              <a:ext cx="29" cy="37"/>
            </a:xfrm>
            <a:custGeom>
              <a:avLst/>
              <a:gdLst>
                <a:gd name="T0" fmla="*/ 15 w 125"/>
                <a:gd name="T1" fmla="*/ 103 h 156"/>
                <a:gd name="T2" fmla="*/ 15 w 125"/>
                <a:gd name="T3" fmla="*/ 104 h 156"/>
                <a:gd name="T4" fmla="*/ 63 w 125"/>
                <a:gd name="T5" fmla="*/ 142 h 156"/>
                <a:gd name="T6" fmla="*/ 109 w 125"/>
                <a:gd name="T7" fmla="*/ 111 h 156"/>
                <a:gd name="T8" fmla="*/ 72 w 125"/>
                <a:gd name="T9" fmla="*/ 85 h 156"/>
                <a:gd name="T10" fmla="*/ 40 w 125"/>
                <a:gd name="T11" fmla="*/ 80 h 156"/>
                <a:gd name="T12" fmla="*/ 5 w 125"/>
                <a:gd name="T13" fmla="*/ 43 h 156"/>
                <a:gd name="T14" fmla="*/ 61 w 125"/>
                <a:gd name="T15" fmla="*/ 0 h 156"/>
                <a:gd name="T16" fmla="*/ 120 w 125"/>
                <a:gd name="T17" fmla="*/ 45 h 156"/>
                <a:gd name="T18" fmla="*/ 105 w 125"/>
                <a:gd name="T19" fmla="*/ 45 h 156"/>
                <a:gd name="T20" fmla="*/ 62 w 125"/>
                <a:gd name="T21" fmla="*/ 13 h 156"/>
                <a:gd name="T22" fmla="*/ 20 w 125"/>
                <a:gd name="T23" fmla="*/ 42 h 156"/>
                <a:gd name="T24" fmla="*/ 57 w 125"/>
                <a:gd name="T25" fmla="*/ 67 h 156"/>
                <a:gd name="T26" fmla="*/ 85 w 125"/>
                <a:gd name="T27" fmla="*/ 72 h 156"/>
                <a:gd name="T28" fmla="*/ 125 w 125"/>
                <a:gd name="T29" fmla="*/ 110 h 156"/>
                <a:gd name="T30" fmla="*/ 64 w 125"/>
                <a:gd name="T31" fmla="*/ 156 h 156"/>
                <a:gd name="T32" fmla="*/ 0 w 125"/>
                <a:gd name="T33" fmla="*/ 105 h 156"/>
                <a:gd name="T34" fmla="*/ 0 w 125"/>
                <a:gd name="T35" fmla="*/ 103 h 156"/>
                <a:gd name="T36" fmla="*/ 15 w 125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5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5" y="88"/>
                    <a:pt x="125" y="110"/>
                  </a:cubicBezTo>
                  <a:cubicBezTo>
                    <a:pt x="125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Freeform 15"/>
            <p:cNvSpPr>
              <a:spLocks/>
            </p:cNvSpPr>
            <p:nvPr/>
          </p:nvSpPr>
          <p:spPr bwMode="auto">
            <a:xfrm>
              <a:off x="6903" y="3329"/>
              <a:ext cx="30" cy="35"/>
            </a:xfrm>
            <a:custGeom>
              <a:avLst/>
              <a:gdLst>
                <a:gd name="T0" fmla="*/ 57 w 130"/>
                <a:gd name="T1" fmla="*/ 14 h 149"/>
                <a:gd name="T2" fmla="*/ 0 w 130"/>
                <a:gd name="T3" fmla="*/ 14 h 149"/>
                <a:gd name="T4" fmla="*/ 0 w 130"/>
                <a:gd name="T5" fmla="*/ 0 h 149"/>
                <a:gd name="T6" fmla="*/ 130 w 130"/>
                <a:gd name="T7" fmla="*/ 0 h 149"/>
                <a:gd name="T8" fmla="*/ 130 w 130"/>
                <a:gd name="T9" fmla="*/ 14 h 149"/>
                <a:gd name="T10" fmla="*/ 72 w 130"/>
                <a:gd name="T11" fmla="*/ 14 h 149"/>
                <a:gd name="T12" fmla="*/ 72 w 130"/>
                <a:gd name="T13" fmla="*/ 149 h 149"/>
                <a:gd name="T14" fmla="*/ 57 w 130"/>
                <a:gd name="T15" fmla="*/ 149 h 149"/>
                <a:gd name="T16" fmla="*/ 57 w 130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30" y="0"/>
                  </a:lnTo>
                  <a:lnTo>
                    <a:pt x="130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Freeform 16"/>
            <p:cNvSpPr>
              <a:spLocks/>
            </p:cNvSpPr>
            <p:nvPr/>
          </p:nvSpPr>
          <p:spPr bwMode="auto">
            <a:xfrm>
              <a:off x="6938" y="3329"/>
              <a:ext cx="35" cy="35"/>
            </a:xfrm>
            <a:custGeom>
              <a:avLst/>
              <a:gdLst>
                <a:gd name="T0" fmla="*/ 0 w 152"/>
                <a:gd name="T1" fmla="*/ 0 h 149"/>
                <a:gd name="T2" fmla="*/ 16 w 152"/>
                <a:gd name="T3" fmla="*/ 0 h 149"/>
                <a:gd name="T4" fmla="*/ 76 w 152"/>
                <a:gd name="T5" fmla="*/ 136 h 149"/>
                <a:gd name="T6" fmla="*/ 135 w 152"/>
                <a:gd name="T7" fmla="*/ 0 h 149"/>
                <a:gd name="T8" fmla="*/ 152 w 152"/>
                <a:gd name="T9" fmla="*/ 0 h 149"/>
                <a:gd name="T10" fmla="*/ 85 w 152"/>
                <a:gd name="T11" fmla="*/ 149 h 149"/>
                <a:gd name="T12" fmla="*/ 66 w 152"/>
                <a:gd name="T13" fmla="*/ 149 h 149"/>
                <a:gd name="T14" fmla="*/ 0 w 152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2" h="149">
                  <a:moveTo>
                    <a:pt x="0" y="0"/>
                  </a:moveTo>
                  <a:lnTo>
                    <a:pt x="16" y="0"/>
                  </a:lnTo>
                  <a:lnTo>
                    <a:pt x="76" y="136"/>
                  </a:lnTo>
                  <a:lnTo>
                    <a:pt x="135" y="0"/>
                  </a:lnTo>
                  <a:lnTo>
                    <a:pt x="152" y="0"/>
                  </a:lnTo>
                  <a:lnTo>
                    <a:pt x="85" y="149"/>
                  </a:lnTo>
                  <a:lnTo>
                    <a:pt x="66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Freeform 17"/>
            <p:cNvSpPr>
              <a:spLocks noEditPoints="1"/>
            </p:cNvSpPr>
            <p:nvPr/>
          </p:nvSpPr>
          <p:spPr bwMode="auto">
            <a:xfrm>
              <a:off x="6979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9" y="14"/>
                    <a:pt x="15" y="38"/>
                    <a:pt x="15" y="78"/>
                  </a:cubicBezTo>
                  <a:cubicBezTo>
                    <a:pt x="15" y="118"/>
                    <a:pt x="39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Freeform 18"/>
            <p:cNvSpPr>
              <a:spLocks noEditPoints="1"/>
            </p:cNvSpPr>
            <p:nvPr/>
          </p:nvSpPr>
          <p:spPr bwMode="auto">
            <a:xfrm>
              <a:off x="7045" y="3318"/>
              <a:ext cx="29" cy="47"/>
            </a:xfrm>
            <a:custGeom>
              <a:avLst/>
              <a:gdLst>
                <a:gd name="T0" fmla="*/ 83 w 125"/>
                <a:gd name="T1" fmla="*/ 0 h 198"/>
                <a:gd name="T2" fmla="*/ 99 w 125"/>
                <a:gd name="T3" fmla="*/ 0 h 198"/>
                <a:gd name="T4" fmla="*/ 70 w 125"/>
                <a:gd name="T5" fmla="*/ 30 h 198"/>
                <a:gd name="T6" fmla="*/ 53 w 125"/>
                <a:gd name="T7" fmla="*/ 30 h 198"/>
                <a:gd name="T8" fmla="*/ 25 w 125"/>
                <a:gd name="T9" fmla="*/ 0 h 198"/>
                <a:gd name="T10" fmla="*/ 40 w 125"/>
                <a:gd name="T11" fmla="*/ 0 h 198"/>
                <a:gd name="T12" fmla="*/ 62 w 125"/>
                <a:gd name="T13" fmla="*/ 22 h 198"/>
                <a:gd name="T14" fmla="*/ 83 w 125"/>
                <a:gd name="T15" fmla="*/ 0 h 198"/>
                <a:gd name="T16" fmla="*/ 16 w 125"/>
                <a:gd name="T17" fmla="*/ 145 h 198"/>
                <a:gd name="T18" fmla="*/ 16 w 125"/>
                <a:gd name="T19" fmla="*/ 146 h 198"/>
                <a:gd name="T20" fmla="*/ 63 w 125"/>
                <a:gd name="T21" fmla="*/ 184 h 198"/>
                <a:gd name="T22" fmla="*/ 109 w 125"/>
                <a:gd name="T23" fmla="*/ 153 h 198"/>
                <a:gd name="T24" fmla="*/ 72 w 125"/>
                <a:gd name="T25" fmla="*/ 127 h 198"/>
                <a:gd name="T26" fmla="*/ 40 w 125"/>
                <a:gd name="T27" fmla="*/ 122 h 198"/>
                <a:gd name="T28" fmla="*/ 5 w 125"/>
                <a:gd name="T29" fmla="*/ 85 h 198"/>
                <a:gd name="T30" fmla="*/ 61 w 125"/>
                <a:gd name="T31" fmla="*/ 42 h 198"/>
                <a:gd name="T32" fmla="*/ 120 w 125"/>
                <a:gd name="T33" fmla="*/ 87 h 198"/>
                <a:gd name="T34" fmla="*/ 105 w 125"/>
                <a:gd name="T35" fmla="*/ 87 h 198"/>
                <a:gd name="T36" fmla="*/ 62 w 125"/>
                <a:gd name="T37" fmla="*/ 55 h 198"/>
                <a:gd name="T38" fmla="*/ 20 w 125"/>
                <a:gd name="T39" fmla="*/ 84 h 198"/>
                <a:gd name="T40" fmla="*/ 57 w 125"/>
                <a:gd name="T41" fmla="*/ 109 h 198"/>
                <a:gd name="T42" fmla="*/ 85 w 125"/>
                <a:gd name="T43" fmla="*/ 114 h 198"/>
                <a:gd name="T44" fmla="*/ 125 w 125"/>
                <a:gd name="T45" fmla="*/ 152 h 198"/>
                <a:gd name="T46" fmla="*/ 64 w 125"/>
                <a:gd name="T47" fmla="*/ 198 h 198"/>
                <a:gd name="T48" fmla="*/ 0 w 125"/>
                <a:gd name="T49" fmla="*/ 147 h 198"/>
                <a:gd name="T50" fmla="*/ 0 w 125"/>
                <a:gd name="T51" fmla="*/ 145 h 198"/>
                <a:gd name="T52" fmla="*/ 16 w 125"/>
                <a:gd name="T53" fmla="*/ 145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" h="198">
                  <a:moveTo>
                    <a:pt x="83" y="0"/>
                  </a:moveTo>
                  <a:lnTo>
                    <a:pt x="99" y="0"/>
                  </a:lnTo>
                  <a:lnTo>
                    <a:pt x="70" y="30"/>
                  </a:lnTo>
                  <a:lnTo>
                    <a:pt x="53" y="30"/>
                  </a:lnTo>
                  <a:lnTo>
                    <a:pt x="25" y="0"/>
                  </a:lnTo>
                  <a:lnTo>
                    <a:pt x="40" y="0"/>
                  </a:lnTo>
                  <a:lnTo>
                    <a:pt x="62" y="22"/>
                  </a:lnTo>
                  <a:lnTo>
                    <a:pt x="83" y="0"/>
                  </a:lnTo>
                  <a:close/>
                  <a:moveTo>
                    <a:pt x="16" y="145"/>
                  </a:moveTo>
                  <a:lnTo>
                    <a:pt x="16" y="146"/>
                  </a:lnTo>
                  <a:cubicBezTo>
                    <a:pt x="16" y="168"/>
                    <a:pt x="34" y="184"/>
                    <a:pt x="63" y="184"/>
                  </a:cubicBezTo>
                  <a:cubicBezTo>
                    <a:pt x="92" y="184"/>
                    <a:pt x="109" y="171"/>
                    <a:pt x="109" y="153"/>
                  </a:cubicBezTo>
                  <a:cubicBezTo>
                    <a:pt x="109" y="136"/>
                    <a:pt x="97" y="132"/>
                    <a:pt x="72" y="127"/>
                  </a:cubicBezTo>
                  <a:lnTo>
                    <a:pt x="40" y="122"/>
                  </a:lnTo>
                  <a:cubicBezTo>
                    <a:pt x="16" y="118"/>
                    <a:pt x="5" y="105"/>
                    <a:pt x="5" y="85"/>
                  </a:cubicBezTo>
                  <a:cubicBezTo>
                    <a:pt x="5" y="59"/>
                    <a:pt x="26" y="42"/>
                    <a:pt x="61" y="42"/>
                  </a:cubicBezTo>
                  <a:cubicBezTo>
                    <a:pt x="98" y="42"/>
                    <a:pt x="119" y="59"/>
                    <a:pt x="120" y="87"/>
                  </a:cubicBezTo>
                  <a:lnTo>
                    <a:pt x="105" y="87"/>
                  </a:lnTo>
                  <a:cubicBezTo>
                    <a:pt x="103" y="66"/>
                    <a:pt x="89" y="55"/>
                    <a:pt x="62" y="55"/>
                  </a:cubicBezTo>
                  <a:cubicBezTo>
                    <a:pt x="36" y="55"/>
                    <a:pt x="20" y="67"/>
                    <a:pt x="20" y="84"/>
                  </a:cubicBezTo>
                  <a:cubicBezTo>
                    <a:pt x="20" y="99"/>
                    <a:pt x="32" y="105"/>
                    <a:pt x="57" y="109"/>
                  </a:cubicBezTo>
                  <a:lnTo>
                    <a:pt x="85" y="114"/>
                  </a:lnTo>
                  <a:cubicBezTo>
                    <a:pt x="112" y="119"/>
                    <a:pt x="125" y="130"/>
                    <a:pt x="125" y="152"/>
                  </a:cubicBezTo>
                  <a:cubicBezTo>
                    <a:pt x="125" y="181"/>
                    <a:pt x="103" y="198"/>
                    <a:pt x="64" y="198"/>
                  </a:cubicBezTo>
                  <a:cubicBezTo>
                    <a:pt x="24" y="198"/>
                    <a:pt x="0" y="178"/>
                    <a:pt x="0" y="147"/>
                  </a:cubicBezTo>
                  <a:lnTo>
                    <a:pt x="0" y="145"/>
                  </a:lnTo>
                  <a:lnTo>
                    <a:pt x="16" y="1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7085" y="3329"/>
              <a:ext cx="29" cy="35"/>
            </a:xfrm>
            <a:custGeom>
              <a:avLst/>
              <a:gdLst>
                <a:gd name="T0" fmla="*/ 0 w 127"/>
                <a:gd name="T1" fmla="*/ 0 h 149"/>
                <a:gd name="T2" fmla="*/ 15 w 127"/>
                <a:gd name="T3" fmla="*/ 0 h 149"/>
                <a:gd name="T4" fmla="*/ 15 w 127"/>
                <a:gd name="T5" fmla="*/ 82 h 149"/>
                <a:gd name="T6" fmla="*/ 107 w 127"/>
                <a:gd name="T7" fmla="*/ 0 h 149"/>
                <a:gd name="T8" fmla="*/ 127 w 127"/>
                <a:gd name="T9" fmla="*/ 0 h 149"/>
                <a:gd name="T10" fmla="*/ 57 w 127"/>
                <a:gd name="T11" fmla="*/ 63 h 149"/>
                <a:gd name="T12" fmla="*/ 127 w 127"/>
                <a:gd name="T13" fmla="*/ 149 h 149"/>
                <a:gd name="T14" fmla="*/ 108 w 127"/>
                <a:gd name="T15" fmla="*/ 149 h 149"/>
                <a:gd name="T16" fmla="*/ 46 w 127"/>
                <a:gd name="T17" fmla="*/ 72 h 149"/>
                <a:gd name="T18" fmla="*/ 15 w 127"/>
                <a:gd name="T19" fmla="*/ 100 h 149"/>
                <a:gd name="T20" fmla="*/ 15 w 127"/>
                <a:gd name="T21" fmla="*/ 149 h 149"/>
                <a:gd name="T22" fmla="*/ 0 w 127"/>
                <a:gd name="T23" fmla="*/ 149 h 149"/>
                <a:gd name="T24" fmla="*/ 0 w 127"/>
                <a:gd name="T2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49">
                  <a:moveTo>
                    <a:pt x="0" y="0"/>
                  </a:moveTo>
                  <a:lnTo>
                    <a:pt x="15" y="0"/>
                  </a:lnTo>
                  <a:lnTo>
                    <a:pt x="15" y="82"/>
                  </a:lnTo>
                  <a:lnTo>
                    <a:pt x="107" y="0"/>
                  </a:lnTo>
                  <a:lnTo>
                    <a:pt x="127" y="0"/>
                  </a:lnTo>
                  <a:lnTo>
                    <a:pt x="57" y="63"/>
                  </a:lnTo>
                  <a:lnTo>
                    <a:pt x="127" y="149"/>
                  </a:lnTo>
                  <a:lnTo>
                    <a:pt x="108" y="149"/>
                  </a:lnTo>
                  <a:lnTo>
                    <a:pt x="46" y="72"/>
                  </a:lnTo>
                  <a:lnTo>
                    <a:pt x="15" y="100"/>
                  </a:lnTo>
                  <a:lnTo>
                    <a:pt x="15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Freeform 20"/>
            <p:cNvSpPr>
              <a:spLocks noEditPoints="1"/>
            </p:cNvSpPr>
            <p:nvPr/>
          </p:nvSpPr>
          <p:spPr bwMode="auto">
            <a:xfrm>
              <a:off x="7120" y="3328"/>
              <a:ext cx="36" cy="37"/>
            </a:xfrm>
            <a:custGeom>
              <a:avLst/>
              <a:gdLst>
                <a:gd name="T0" fmla="*/ 141 w 156"/>
                <a:gd name="T1" fmla="*/ 78 h 156"/>
                <a:gd name="T2" fmla="*/ 78 w 156"/>
                <a:gd name="T3" fmla="*/ 14 h 156"/>
                <a:gd name="T4" fmla="*/ 15 w 156"/>
                <a:gd name="T5" fmla="*/ 78 h 156"/>
                <a:gd name="T6" fmla="*/ 78 w 156"/>
                <a:gd name="T7" fmla="*/ 142 h 156"/>
                <a:gd name="T8" fmla="*/ 141 w 156"/>
                <a:gd name="T9" fmla="*/ 78 h 156"/>
                <a:gd name="T10" fmla="*/ 78 w 156"/>
                <a:gd name="T11" fmla="*/ 156 h 156"/>
                <a:gd name="T12" fmla="*/ 0 w 156"/>
                <a:gd name="T13" fmla="*/ 78 h 156"/>
                <a:gd name="T14" fmla="*/ 78 w 156"/>
                <a:gd name="T15" fmla="*/ 0 h 156"/>
                <a:gd name="T16" fmla="*/ 156 w 156"/>
                <a:gd name="T17" fmla="*/ 78 h 156"/>
                <a:gd name="T18" fmla="*/ 78 w 156"/>
                <a:gd name="T1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6" h="156">
                  <a:moveTo>
                    <a:pt x="141" y="78"/>
                  </a:moveTo>
                  <a:cubicBezTo>
                    <a:pt x="141" y="38"/>
                    <a:pt x="117" y="14"/>
                    <a:pt x="78" y="14"/>
                  </a:cubicBezTo>
                  <a:cubicBezTo>
                    <a:pt x="38" y="14"/>
                    <a:pt x="15" y="38"/>
                    <a:pt x="15" y="78"/>
                  </a:cubicBezTo>
                  <a:cubicBezTo>
                    <a:pt x="15" y="118"/>
                    <a:pt x="38" y="142"/>
                    <a:pt x="78" y="142"/>
                  </a:cubicBezTo>
                  <a:cubicBezTo>
                    <a:pt x="117" y="142"/>
                    <a:pt x="141" y="118"/>
                    <a:pt x="141" y="78"/>
                  </a:cubicBezTo>
                  <a:close/>
                  <a:moveTo>
                    <a:pt x="78" y="156"/>
                  </a:moveTo>
                  <a:cubicBezTo>
                    <a:pt x="29" y="156"/>
                    <a:pt x="0" y="126"/>
                    <a:pt x="0" y="78"/>
                  </a:cubicBezTo>
                  <a:cubicBezTo>
                    <a:pt x="0" y="29"/>
                    <a:pt x="29" y="0"/>
                    <a:pt x="78" y="0"/>
                  </a:cubicBezTo>
                  <a:cubicBezTo>
                    <a:pt x="127" y="0"/>
                    <a:pt x="156" y="29"/>
                    <a:pt x="156" y="78"/>
                  </a:cubicBezTo>
                  <a:cubicBezTo>
                    <a:pt x="156" y="126"/>
                    <a:pt x="127" y="156"/>
                    <a:pt x="78" y="156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Freeform 21"/>
            <p:cNvSpPr>
              <a:spLocks/>
            </p:cNvSpPr>
            <p:nvPr/>
          </p:nvSpPr>
          <p:spPr bwMode="auto">
            <a:xfrm>
              <a:off x="7167" y="3329"/>
              <a:ext cx="25" cy="35"/>
            </a:xfrm>
            <a:custGeom>
              <a:avLst/>
              <a:gdLst>
                <a:gd name="T0" fmla="*/ 0 w 109"/>
                <a:gd name="T1" fmla="*/ 0 h 149"/>
                <a:gd name="T2" fmla="*/ 15 w 109"/>
                <a:gd name="T3" fmla="*/ 0 h 149"/>
                <a:gd name="T4" fmla="*/ 15 w 109"/>
                <a:gd name="T5" fmla="*/ 135 h 149"/>
                <a:gd name="T6" fmla="*/ 109 w 109"/>
                <a:gd name="T7" fmla="*/ 135 h 149"/>
                <a:gd name="T8" fmla="*/ 109 w 109"/>
                <a:gd name="T9" fmla="*/ 149 h 149"/>
                <a:gd name="T10" fmla="*/ 0 w 109"/>
                <a:gd name="T11" fmla="*/ 149 h 149"/>
                <a:gd name="T12" fmla="*/ 0 w 109"/>
                <a:gd name="T13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149">
                  <a:moveTo>
                    <a:pt x="0" y="0"/>
                  </a:moveTo>
                  <a:lnTo>
                    <a:pt x="15" y="0"/>
                  </a:lnTo>
                  <a:lnTo>
                    <a:pt x="15" y="135"/>
                  </a:lnTo>
                  <a:lnTo>
                    <a:pt x="109" y="135"/>
                  </a:lnTo>
                  <a:lnTo>
                    <a:pt x="109" y="149"/>
                  </a:lnTo>
                  <a:lnTo>
                    <a:pt x="0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Freeform 22"/>
            <p:cNvSpPr>
              <a:spLocks/>
            </p:cNvSpPr>
            <p:nvPr/>
          </p:nvSpPr>
          <p:spPr bwMode="auto">
            <a:xfrm>
              <a:off x="7200" y="3328"/>
              <a:ext cx="29" cy="37"/>
            </a:xfrm>
            <a:custGeom>
              <a:avLst/>
              <a:gdLst>
                <a:gd name="T0" fmla="*/ 15 w 124"/>
                <a:gd name="T1" fmla="*/ 103 h 156"/>
                <a:gd name="T2" fmla="*/ 15 w 124"/>
                <a:gd name="T3" fmla="*/ 104 h 156"/>
                <a:gd name="T4" fmla="*/ 63 w 124"/>
                <a:gd name="T5" fmla="*/ 142 h 156"/>
                <a:gd name="T6" fmla="*/ 109 w 124"/>
                <a:gd name="T7" fmla="*/ 111 h 156"/>
                <a:gd name="T8" fmla="*/ 72 w 124"/>
                <a:gd name="T9" fmla="*/ 85 h 156"/>
                <a:gd name="T10" fmla="*/ 40 w 124"/>
                <a:gd name="T11" fmla="*/ 80 h 156"/>
                <a:gd name="T12" fmla="*/ 5 w 124"/>
                <a:gd name="T13" fmla="*/ 43 h 156"/>
                <a:gd name="T14" fmla="*/ 61 w 124"/>
                <a:gd name="T15" fmla="*/ 0 h 156"/>
                <a:gd name="T16" fmla="*/ 120 w 124"/>
                <a:gd name="T17" fmla="*/ 45 h 156"/>
                <a:gd name="T18" fmla="*/ 105 w 124"/>
                <a:gd name="T19" fmla="*/ 45 h 156"/>
                <a:gd name="T20" fmla="*/ 62 w 124"/>
                <a:gd name="T21" fmla="*/ 13 h 156"/>
                <a:gd name="T22" fmla="*/ 20 w 124"/>
                <a:gd name="T23" fmla="*/ 42 h 156"/>
                <a:gd name="T24" fmla="*/ 57 w 124"/>
                <a:gd name="T25" fmla="*/ 67 h 156"/>
                <a:gd name="T26" fmla="*/ 85 w 124"/>
                <a:gd name="T27" fmla="*/ 72 h 156"/>
                <a:gd name="T28" fmla="*/ 124 w 124"/>
                <a:gd name="T29" fmla="*/ 110 h 156"/>
                <a:gd name="T30" fmla="*/ 64 w 124"/>
                <a:gd name="T31" fmla="*/ 156 h 156"/>
                <a:gd name="T32" fmla="*/ 0 w 124"/>
                <a:gd name="T33" fmla="*/ 105 h 156"/>
                <a:gd name="T34" fmla="*/ 0 w 124"/>
                <a:gd name="T35" fmla="*/ 103 h 156"/>
                <a:gd name="T36" fmla="*/ 15 w 124"/>
                <a:gd name="T37" fmla="*/ 103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24" h="156">
                  <a:moveTo>
                    <a:pt x="15" y="103"/>
                  </a:moveTo>
                  <a:lnTo>
                    <a:pt x="15" y="104"/>
                  </a:lnTo>
                  <a:cubicBezTo>
                    <a:pt x="15" y="126"/>
                    <a:pt x="34" y="142"/>
                    <a:pt x="63" y="142"/>
                  </a:cubicBezTo>
                  <a:cubicBezTo>
                    <a:pt x="92" y="142"/>
                    <a:pt x="109" y="129"/>
                    <a:pt x="109" y="111"/>
                  </a:cubicBezTo>
                  <a:cubicBezTo>
                    <a:pt x="109" y="94"/>
                    <a:pt x="97" y="90"/>
                    <a:pt x="72" y="85"/>
                  </a:cubicBezTo>
                  <a:lnTo>
                    <a:pt x="40" y="80"/>
                  </a:lnTo>
                  <a:cubicBezTo>
                    <a:pt x="16" y="76"/>
                    <a:pt x="5" y="63"/>
                    <a:pt x="5" y="43"/>
                  </a:cubicBezTo>
                  <a:cubicBezTo>
                    <a:pt x="5" y="17"/>
                    <a:pt x="26" y="0"/>
                    <a:pt x="61" y="0"/>
                  </a:cubicBezTo>
                  <a:cubicBezTo>
                    <a:pt x="98" y="0"/>
                    <a:pt x="119" y="17"/>
                    <a:pt x="120" y="45"/>
                  </a:cubicBezTo>
                  <a:lnTo>
                    <a:pt x="105" y="45"/>
                  </a:lnTo>
                  <a:cubicBezTo>
                    <a:pt x="103" y="24"/>
                    <a:pt x="88" y="13"/>
                    <a:pt x="62" y="13"/>
                  </a:cubicBezTo>
                  <a:cubicBezTo>
                    <a:pt x="35" y="13"/>
                    <a:pt x="20" y="25"/>
                    <a:pt x="20" y="42"/>
                  </a:cubicBezTo>
                  <a:cubicBezTo>
                    <a:pt x="20" y="57"/>
                    <a:pt x="32" y="63"/>
                    <a:pt x="57" y="67"/>
                  </a:cubicBezTo>
                  <a:lnTo>
                    <a:pt x="85" y="72"/>
                  </a:lnTo>
                  <a:cubicBezTo>
                    <a:pt x="112" y="77"/>
                    <a:pt x="124" y="88"/>
                    <a:pt x="124" y="110"/>
                  </a:cubicBezTo>
                  <a:cubicBezTo>
                    <a:pt x="124" y="139"/>
                    <a:pt x="102" y="156"/>
                    <a:pt x="64" y="156"/>
                  </a:cubicBezTo>
                  <a:cubicBezTo>
                    <a:pt x="24" y="156"/>
                    <a:pt x="0" y="136"/>
                    <a:pt x="0" y="105"/>
                  </a:cubicBezTo>
                  <a:lnTo>
                    <a:pt x="0" y="103"/>
                  </a:lnTo>
                  <a:lnTo>
                    <a:pt x="15" y="103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Freeform 23"/>
            <p:cNvSpPr>
              <a:spLocks/>
            </p:cNvSpPr>
            <p:nvPr/>
          </p:nvSpPr>
          <p:spPr bwMode="auto">
            <a:xfrm>
              <a:off x="7237" y="3329"/>
              <a:ext cx="29" cy="35"/>
            </a:xfrm>
            <a:custGeom>
              <a:avLst/>
              <a:gdLst>
                <a:gd name="T0" fmla="*/ 57 w 129"/>
                <a:gd name="T1" fmla="*/ 14 h 149"/>
                <a:gd name="T2" fmla="*/ 0 w 129"/>
                <a:gd name="T3" fmla="*/ 14 h 149"/>
                <a:gd name="T4" fmla="*/ 0 w 129"/>
                <a:gd name="T5" fmla="*/ 0 h 149"/>
                <a:gd name="T6" fmla="*/ 129 w 129"/>
                <a:gd name="T7" fmla="*/ 0 h 149"/>
                <a:gd name="T8" fmla="*/ 129 w 129"/>
                <a:gd name="T9" fmla="*/ 14 h 149"/>
                <a:gd name="T10" fmla="*/ 72 w 129"/>
                <a:gd name="T11" fmla="*/ 14 h 149"/>
                <a:gd name="T12" fmla="*/ 72 w 129"/>
                <a:gd name="T13" fmla="*/ 149 h 149"/>
                <a:gd name="T14" fmla="*/ 57 w 129"/>
                <a:gd name="T15" fmla="*/ 149 h 149"/>
                <a:gd name="T16" fmla="*/ 57 w 129"/>
                <a:gd name="T17" fmla="*/ 14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9" h="149">
                  <a:moveTo>
                    <a:pt x="57" y="14"/>
                  </a:moveTo>
                  <a:lnTo>
                    <a:pt x="0" y="14"/>
                  </a:lnTo>
                  <a:lnTo>
                    <a:pt x="0" y="0"/>
                  </a:lnTo>
                  <a:lnTo>
                    <a:pt x="129" y="0"/>
                  </a:lnTo>
                  <a:lnTo>
                    <a:pt x="129" y="14"/>
                  </a:lnTo>
                  <a:lnTo>
                    <a:pt x="72" y="14"/>
                  </a:lnTo>
                  <a:lnTo>
                    <a:pt x="72" y="149"/>
                  </a:lnTo>
                  <a:lnTo>
                    <a:pt x="57" y="149"/>
                  </a:lnTo>
                  <a:lnTo>
                    <a:pt x="57" y="14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3" name="Freeform 24"/>
            <p:cNvSpPr>
              <a:spLocks/>
            </p:cNvSpPr>
            <p:nvPr/>
          </p:nvSpPr>
          <p:spPr bwMode="auto">
            <a:xfrm>
              <a:off x="7271" y="3329"/>
              <a:ext cx="35" cy="35"/>
            </a:xfrm>
            <a:custGeom>
              <a:avLst/>
              <a:gdLst>
                <a:gd name="T0" fmla="*/ 0 w 153"/>
                <a:gd name="T1" fmla="*/ 0 h 149"/>
                <a:gd name="T2" fmla="*/ 17 w 153"/>
                <a:gd name="T3" fmla="*/ 0 h 149"/>
                <a:gd name="T4" fmla="*/ 77 w 153"/>
                <a:gd name="T5" fmla="*/ 136 h 149"/>
                <a:gd name="T6" fmla="*/ 136 w 153"/>
                <a:gd name="T7" fmla="*/ 0 h 149"/>
                <a:gd name="T8" fmla="*/ 153 w 153"/>
                <a:gd name="T9" fmla="*/ 0 h 149"/>
                <a:gd name="T10" fmla="*/ 86 w 153"/>
                <a:gd name="T11" fmla="*/ 149 h 149"/>
                <a:gd name="T12" fmla="*/ 67 w 153"/>
                <a:gd name="T13" fmla="*/ 149 h 149"/>
                <a:gd name="T14" fmla="*/ 0 w 153"/>
                <a:gd name="T15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149">
                  <a:moveTo>
                    <a:pt x="0" y="0"/>
                  </a:moveTo>
                  <a:lnTo>
                    <a:pt x="17" y="0"/>
                  </a:lnTo>
                  <a:lnTo>
                    <a:pt x="77" y="136"/>
                  </a:lnTo>
                  <a:lnTo>
                    <a:pt x="136" y="0"/>
                  </a:lnTo>
                  <a:lnTo>
                    <a:pt x="153" y="0"/>
                  </a:lnTo>
                  <a:lnTo>
                    <a:pt x="86" y="149"/>
                  </a:lnTo>
                  <a:lnTo>
                    <a:pt x="67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4" name="Freeform 25"/>
            <p:cNvSpPr>
              <a:spLocks noEditPoints="1"/>
            </p:cNvSpPr>
            <p:nvPr/>
          </p:nvSpPr>
          <p:spPr bwMode="auto">
            <a:xfrm>
              <a:off x="7315" y="3318"/>
              <a:ext cx="9" cy="46"/>
            </a:xfrm>
            <a:custGeom>
              <a:avLst/>
              <a:gdLst>
                <a:gd name="T0" fmla="*/ 19 w 38"/>
                <a:gd name="T1" fmla="*/ 0 h 194"/>
                <a:gd name="T2" fmla="*/ 38 w 38"/>
                <a:gd name="T3" fmla="*/ 0 h 194"/>
                <a:gd name="T4" fmla="*/ 14 w 38"/>
                <a:gd name="T5" fmla="*/ 30 h 194"/>
                <a:gd name="T6" fmla="*/ 1 w 38"/>
                <a:gd name="T7" fmla="*/ 30 h 194"/>
                <a:gd name="T8" fmla="*/ 19 w 38"/>
                <a:gd name="T9" fmla="*/ 0 h 194"/>
                <a:gd name="T10" fmla="*/ 0 w 38"/>
                <a:gd name="T11" fmla="*/ 45 h 194"/>
                <a:gd name="T12" fmla="*/ 15 w 38"/>
                <a:gd name="T13" fmla="*/ 45 h 194"/>
                <a:gd name="T14" fmla="*/ 15 w 38"/>
                <a:gd name="T15" fmla="*/ 194 h 194"/>
                <a:gd name="T16" fmla="*/ 0 w 38"/>
                <a:gd name="T17" fmla="*/ 194 h 194"/>
                <a:gd name="T18" fmla="*/ 0 w 38"/>
                <a:gd name="T19" fmla="*/ 45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8" h="194">
                  <a:moveTo>
                    <a:pt x="19" y="0"/>
                  </a:moveTo>
                  <a:lnTo>
                    <a:pt x="38" y="0"/>
                  </a:lnTo>
                  <a:lnTo>
                    <a:pt x="14" y="30"/>
                  </a:lnTo>
                  <a:lnTo>
                    <a:pt x="1" y="30"/>
                  </a:lnTo>
                  <a:lnTo>
                    <a:pt x="19" y="0"/>
                  </a:lnTo>
                  <a:close/>
                  <a:moveTo>
                    <a:pt x="0" y="45"/>
                  </a:moveTo>
                  <a:lnTo>
                    <a:pt x="15" y="45"/>
                  </a:lnTo>
                  <a:lnTo>
                    <a:pt x="15" y="194"/>
                  </a:lnTo>
                  <a:lnTo>
                    <a:pt x="0" y="194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Freeform 26"/>
            <p:cNvSpPr>
              <a:spLocks/>
            </p:cNvSpPr>
            <p:nvPr/>
          </p:nvSpPr>
          <p:spPr bwMode="auto">
            <a:xfrm>
              <a:off x="7334" y="3359"/>
              <a:ext cx="3" cy="12"/>
            </a:xfrm>
            <a:custGeom>
              <a:avLst/>
              <a:gdLst>
                <a:gd name="T0" fmla="*/ 0 w 17"/>
                <a:gd name="T1" fmla="*/ 0 h 50"/>
                <a:gd name="T2" fmla="*/ 17 w 17"/>
                <a:gd name="T3" fmla="*/ 0 h 50"/>
                <a:gd name="T4" fmla="*/ 17 w 17"/>
                <a:gd name="T5" fmla="*/ 27 h 50"/>
                <a:gd name="T6" fmla="*/ 0 w 17"/>
                <a:gd name="T7" fmla="*/ 50 h 50"/>
                <a:gd name="T8" fmla="*/ 0 w 17"/>
                <a:gd name="T9" fmla="*/ 41 h 50"/>
                <a:gd name="T10" fmla="*/ 7 w 17"/>
                <a:gd name="T11" fmla="*/ 27 h 50"/>
                <a:gd name="T12" fmla="*/ 7 w 17"/>
                <a:gd name="T13" fmla="*/ 18 h 50"/>
                <a:gd name="T14" fmla="*/ 0 w 17"/>
                <a:gd name="T15" fmla="*/ 18 h 50"/>
                <a:gd name="T16" fmla="*/ 0 w 17"/>
                <a:gd name="T17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" h="50">
                  <a:moveTo>
                    <a:pt x="0" y="0"/>
                  </a:moveTo>
                  <a:lnTo>
                    <a:pt x="17" y="0"/>
                  </a:lnTo>
                  <a:lnTo>
                    <a:pt x="17" y="27"/>
                  </a:lnTo>
                  <a:cubicBezTo>
                    <a:pt x="16" y="39"/>
                    <a:pt x="12" y="46"/>
                    <a:pt x="0" y="50"/>
                  </a:cubicBezTo>
                  <a:lnTo>
                    <a:pt x="0" y="41"/>
                  </a:lnTo>
                  <a:cubicBezTo>
                    <a:pt x="5" y="38"/>
                    <a:pt x="7" y="34"/>
                    <a:pt x="7" y="27"/>
                  </a:cubicBezTo>
                  <a:lnTo>
                    <a:pt x="7" y="18"/>
                  </a:lnTo>
                  <a:lnTo>
                    <a:pt x="0" y="1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6" name="Freeform 27"/>
            <p:cNvSpPr>
              <a:spLocks/>
            </p:cNvSpPr>
            <p:nvPr/>
          </p:nvSpPr>
          <p:spPr bwMode="auto">
            <a:xfrm>
              <a:off x="6646" y="3383"/>
              <a:ext cx="32" cy="29"/>
            </a:xfrm>
            <a:custGeom>
              <a:avLst/>
              <a:gdLst>
                <a:gd name="T0" fmla="*/ 0 w 142"/>
                <a:gd name="T1" fmla="*/ 0 h 123"/>
                <a:gd name="T2" fmla="*/ 19 w 142"/>
                <a:gd name="T3" fmla="*/ 0 h 123"/>
                <a:gd name="T4" fmla="*/ 71 w 142"/>
                <a:gd name="T5" fmla="*/ 112 h 123"/>
                <a:gd name="T6" fmla="*/ 124 w 142"/>
                <a:gd name="T7" fmla="*/ 0 h 123"/>
                <a:gd name="T8" fmla="*/ 142 w 142"/>
                <a:gd name="T9" fmla="*/ 0 h 123"/>
                <a:gd name="T10" fmla="*/ 142 w 142"/>
                <a:gd name="T11" fmla="*/ 123 h 123"/>
                <a:gd name="T12" fmla="*/ 130 w 142"/>
                <a:gd name="T13" fmla="*/ 123 h 123"/>
                <a:gd name="T14" fmla="*/ 131 w 142"/>
                <a:gd name="T15" fmla="*/ 10 h 123"/>
                <a:gd name="T16" fmla="*/ 78 w 142"/>
                <a:gd name="T17" fmla="*/ 123 h 123"/>
                <a:gd name="T18" fmla="*/ 64 w 142"/>
                <a:gd name="T19" fmla="*/ 123 h 123"/>
                <a:gd name="T20" fmla="*/ 10 w 142"/>
                <a:gd name="T21" fmla="*/ 10 h 123"/>
                <a:gd name="T22" fmla="*/ 12 w 142"/>
                <a:gd name="T23" fmla="*/ 123 h 123"/>
                <a:gd name="T24" fmla="*/ 0 w 142"/>
                <a:gd name="T25" fmla="*/ 123 h 123"/>
                <a:gd name="T26" fmla="*/ 0 w 142"/>
                <a:gd name="T27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42" h="123">
                  <a:moveTo>
                    <a:pt x="0" y="0"/>
                  </a:moveTo>
                  <a:lnTo>
                    <a:pt x="19" y="0"/>
                  </a:lnTo>
                  <a:lnTo>
                    <a:pt x="71" y="112"/>
                  </a:lnTo>
                  <a:lnTo>
                    <a:pt x="124" y="0"/>
                  </a:lnTo>
                  <a:lnTo>
                    <a:pt x="142" y="0"/>
                  </a:lnTo>
                  <a:lnTo>
                    <a:pt x="142" y="123"/>
                  </a:lnTo>
                  <a:lnTo>
                    <a:pt x="130" y="123"/>
                  </a:lnTo>
                  <a:lnTo>
                    <a:pt x="131" y="10"/>
                  </a:lnTo>
                  <a:lnTo>
                    <a:pt x="78" y="123"/>
                  </a:lnTo>
                  <a:lnTo>
                    <a:pt x="64" y="123"/>
                  </a:lnTo>
                  <a:lnTo>
                    <a:pt x="10" y="10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7" name="Freeform 28"/>
            <p:cNvSpPr>
              <a:spLocks/>
            </p:cNvSpPr>
            <p:nvPr/>
          </p:nvSpPr>
          <p:spPr bwMode="auto">
            <a:xfrm>
              <a:off x="6688" y="3383"/>
              <a:ext cx="21" cy="29"/>
            </a:xfrm>
            <a:custGeom>
              <a:avLst/>
              <a:gdLst>
                <a:gd name="T0" fmla="*/ 0 w 90"/>
                <a:gd name="T1" fmla="*/ 0 h 123"/>
                <a:gd name="T2" fmla="*/ 13 w 90"/>
                <a:gd name="T3" fmla="*/ 0 h 123"/>
                <a:gd name="T4" fmla="*/ 13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3" y="0"/>
                  </a:lnTo>
                  <a:lnTo>
                    <a:pt x="13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8" name="Freeform 29"/>
            <p:cNvSpPr>
              <a:spLocks noEditPoints="1"/>
            </p:cNvSpPr>
            <p:nvPr/>
          </p:nvSpPr>
          <p:spPr bwMode="auto">
            <a:xfrm>
              <a:off x="6713" y="3374"/>
              <a:ext cx="30" cy="38"/>
            </a:xfrm>
            <a:custGeom>
              <a:avLst/>
              <a:gdLst>
                <a:gd name="T0" fmla="*/ 74 w 128"/>
                <a:gd name="T1" fmla="*/ 0 h 161"/>
                <a:gd name="T2" fmla="*/ 89 w 128"/>
                <a:gd name="T3" fmla="*/ 0 h 161"/>
                <a:gd name="T4" fmla="*/ 69 w 128"/>
                <a:gd name="T5" fmla="*/ 25 h 161"/>
                <a:gd name="T6" fmla="*/ 59 w 128"/>
                <a:gd name="T7" fmla="*/ 25 h 161"/>
                <a:gd name="T8" fmla="*/ 74 w 128"/>
                <a:gd name="T9" fmla="*/ 0 h 161"/>
                <a:gd name="T10" fmla="*/ 92 w 128"/>
                <a:gd name="T11" fmla="*/ 111 h 161"/>
                <a:gd name="T12" fmla="*/ 64 w 128"/>
                <a:gd name="T13" fmla="*/ 48 h 161"/>
                <a:gd name="T14" fmla="*/ 36 w 128"/>
                <a:gd name="T15" fmla="*/ 111 h 161"/>
                <a:gd name="T16" fmla="*/ 92 w 128"/>
                <a:gd name="T17" fmla="*/ 111 h 161"/>
                <a:gd name="T18" fmla="*/ 57 w 128"/>
                <a:gd name="T19" fmla="*/ 38 h 161"/>
                <a:gd name="T20" fmla="*/ 71 w 128"/>
                <a:gd name="T21" fmla="*/ 38 h 161"/>
                <a:gd name="T22" fmla="*/ 128 w 128"/>
                <a:gd name="T23" fmla="*/ 161 h 161"/>
                <a:gd name="T24" fmla="*/ 115 w 128"/>
                <a:gd name="T25" fmla="*/ 161 h 161"/>
                <a:gd name="T26" fmla="*/ 98 w 128"/>
                <a:gd name="T27" fmla="*/ 123 h 161"/>
                <a:gd name="T28" fmla="*/ 30 w 128"/>
                <a:gd name="T29" fmla="*/ 123 h 161"/>
                <a:gd name="T30" fmla="*/ 13 w 128"/>
                <a:gd name="T31" fmla="*/ 161 h 161"/>
                <a:gd name="T32" fmla="*/ 0 w 128"/>
                <a:gd name="T33" fmla="*/ 161 h 161"/>
                <a:gd name="T34" fmla="*/ 57 w 128"/>
                <a:gd name="T35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28" h="161">
                  <a:moveTo>
                    <a:pt x="74" y="0"/>
                  </a:moveTo>
                  <a:lnTo>
                    <a:pt x="89" y="0"/>
                  </a:lnTo>
                  <a:lnTo>
                    <a:pt x="69" y="25"/>
                  </a:lnTo>
                  <a:lnTo>
                    <a:pt x="59" y="25"/>
                  </a:lnTo>
                  <a:lnTo>
                    <a:pt x="74" y="0"/>
                  </a:lnTo>
                  <a:close/>
                  <a:moveTo>
                    <a:pt x="92" y="111"/>
                  </a:moveTo>
                  <a:lnTo>
                    <a:pt x="64" y="48"/>
                  </a:lnTo>
                  <a:lnTo>
                    <a:pt x="36" y="111"/>
                  </a:lnTo>
                  <a:lnTo>
                    <a:pt x="92" y="111"/>
                  </a:lnTo>
                  <a:close/>
                  <a:moveTo>
                    <a:pt x="57" y="38"/>
                  </a:moveTo>
                  <a:lnTo>
                    <a:pt x="71" y="38"/>
                  </a:lnTo>
                  <a:lnTo>
                    <a:pt x="128" y="161"/>
                  </a:lnTo>
                  <a:lnTo>
                    <a:pt x="115" y="161"/>
                  </a:lnTo>
                  <a:lnTo>
                    <a:pt x="98" y="123"/>
                  </a:lnTo>
                  <a:lnTo>
                    <a:pt x="30" y="123"/>
                  </a:lnTo>
                  <a:lnTo>
                    <a:pt x="13" y="161"/>
                  </a:lnTo>
                  <a:lnTo>
                    <a:pt x="0" y="161"/>
                  </a:lnTo>
                  <a:lnTo>
                    <a:pt x="57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9" name="Freeform 30"/>
            <p:cNvSpPr>
              <a:spLocks noEditPoints="1"/>
            </p:cNvSpPr>
            <p:nvPr/>
          </p:nvSpPr>
          <p:spPr bwMode="auto">
            <a:xfrm>
              <a:off x="6749" y="3383"/>
              <a:ext cx="27" cy="29"/>
            </a:xfrm>
            <a:custGeom>
              <a:avLst/>
              <a:gdLst>
                <a:gd name="T0" fmla="*/ 13 w 116"/>
                <a:gd name="T1" fmla="*/ 11 h 123"/>
                <a:gd name="T2" fmla="*/ 13 w 116"/>
                <a:gd name="T3" fmla="*/ 111 h 123"/>
                <a:gd name="T4" fmla="*/ 45 w 116"/>
                <a:gd name="T5" fmla="*/ 111 h 123"/>
                <a:gd name="T6" fmla="*/ 86 w 116"/>
                <a:gd name="T7" fmla="*/ 103 h 123"/>
                <a:gd name="T8" fmla="*/ 103 w 116"/>
                <a:gd name="T9" fmla="*/ 60 h 123"/>
                <a:gd name="T10" fmla="*/ 86 w 116"/>
                <a:gd name="T11" fmla="*/ 18 h 123"/>
                <a:gd name="T12" fmla="*/ 43 w 116"/>
                <a:gd name="T13" fmla="*/ 11 h 123"/>
                <a:gd name="T14" fmla="*/ 13 w 116"/>
                <a:gd name="T15" fmla="*/ 11 h 123"/>
                <a:gd name="T16" fmla="*/ 96 w 116"/>
                <a:gd name="T17" fmla="*/ 11 h 123"/>
                <a:gd name="T18" fmla="*/ 116 w 116"/>
                <a:gd name="T19" fmla="*/ 61 h 123"/>
                <a:gd name="T20" fmla="*/ 96 w 116"/>
                <a:gd name="T21" fmla="*/ 112 h 123"/>
                <a:gd name="T22" fmla="*/ 45 w 116"/>
                <a:gd name="T23" fmla="*/ 123 h 123"/>
                <a:gd name="T24" fmla="*/ 0 w 116"/>
                <a:gd name="T25" fmla="*/ 123 h 123"/>
                <a:gd name="T26" fmla="*/ 0 w 116"/>
                <a:gd name="T27" fmla="*/ 0 h 123"/>
                <a:gd name="T28" fmla="*/ 45 w 116"/>
                <a:gd name="T29" fmla="*/ 0 h 123"/>
                <a:gd name="T30" fmla="*/ 96 w 116"/>
                <a:gd name="T31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6" h="123">
                  <a:moveTo>
                    <a:pt x="13" y="11"/>
                  </a:moveTo>
                  <a:lnTo>
                    <a:pt x="13" y="111"/>
                  </a:lnTo>
                  <a:lnTo>
                    <a:pt x="45" y="111"/>
                  </a:lnTo>
                  <a:cubicBezTo>
                    <a:pt x="63" y="111"/>
                    <a:pt x="76" y="110"/>
                    <a:pt x="86" y="103"/>
                  </a:cubicBezTo>
                  <a:cubicBezTo>
                    <a:pt x="98" y="95"/>
                    <a:pt x="103" y="82"/>
                    <a:pt x="103" y="60"/>
                  </a:cubicBezTo>
                  <a:cubicBezTo>
                    <a:pt x="103" y="40"/>
                    <a:pt x="98" y="26"/>
                    <a:pt x="86" y="18"/>
                  </a:cubicBezTo>
                  <a:cubicBezTo>
                    <a:pt x="76" y="12"/>
                    <a:pt x="62" y="11"/>
                    <a:pt x="43" y="11"/>
                  </a:cubicBezTo>
                  <a:lnTo>
                    <a:pt x="13" y="11"/>
                  </a:lnTo>
                  <a:close/>
                  <a:moveTo>
                    <a:pt x="96" y="11"/>
                  </a:moveTo>
                  <a:cubicBezTo>
                    <a:pt x="110" y="21"/>
                    <a:pt x="116" y="38"/>
                    <a:pt x="116" y="61"/>
                  </a:cubicBezTo>
                  <a:cubicBezTo>
                    <a:pt x="116" y="85"/>
                    <a:pt x="110" y="101"/>
                    <a:pt x="96" y="112"/>
                  </a:cubicBezTo>
                  <a:cubicBezTo>
                    <a:pt x="83" y="122"/>
                    <a:pt x="67" y="123"/>
                    <a:pt x="45" y="123"/>
                  </a:cubicBezTo>
                  <a:lnTo>
                    <a:pt x="0" y="123"/>
                  </a:lnTo>
                  <a:lnTo>
                    <a:pt x="0" y="0"/>
                  </a:lnTo>
                  <a:lnTo>
                    <a:pt x="45" y="0"/>
                  </a:lnTo>
                  <a:cubicBezTo>
                    <a:pt x="67" y="0"/>
                    <a:pt x="83" y="1"/>
                    <a:pt x="96" y="11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0" name="Freeform 31"/>
            <p:cNvSpPr>
              <a:spLocks/>
            </p:cNvSpPr>
            <p:nvPr/>
          </p:nvSpPr>
          <p:spPr bwMode="auto">
            <a:xfrm>
              <a:off x="6784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1" name="Freeform 32"/>
            <p:cNvSpPr>
              <a:spLocks noEditPoints="1"/>
            </p:cNvSpPr>
            <p:nvPr/>
          </p:nvSpPr>
          <p:spPr bwMode="auto">
            <a:xfrm>
              <a:off x="6812" y="3374"/>
              <a:ext cx="25" cy="38"/>
            </a:xfrm>
            <a:custGeom>
              <a:avLst/>
              <a:gdLst>
                <a:gd name="T0" fmla="*/ 78 w 108"/>
                <a:gd name="T1" fmla="*/ 0 h 161"/>
                <a:gd name="T2" fmla="*/ 92 w 108"/>
                <a:gd name="T3" fmla="*/ 0 h 161"/>
                <a:gd name="T4" fmla="*/ 68 w 108"/>
                <a:gd name="T5" fmla="*/ 25 h 161"/>
                <a:gd name="T6" fmla="*/ 54 w 108"/>
                <a:gd name="T7" fmla="*/ 25 h 161"/>
                <a:gd name="T8" fmla="*/ 30 w 108"/>
                <a:gd name="T9" fmla="*/ 0 h 161"/>
                <a:gd name="T10" fmla="*/ 43 w 108"/>
                <a:gd name="T11" fmla="*/ 0 h 161"/>
                <a:gd name="T12" fmla="*/ 61 w 108"/>
                <a:gd name="T13" fmla="*/ 18 h 161"/>
                <a:gd name="T14" fmla="*/ 78 w 108"/>
                <a:gd name="T15" fmla="*/ 0 h 161"/>
                <a:gd name="T16" fmla="*/ 0 w 108"/>
                <a:gd name="T17" fmla="*/ 149 h 161"/>
                <a:gd name="T18" fmla="*/ 91 w 108"/>
                <a:gd name="T19" fmla="*/ 49 h 161"/>
                <a:gd name="T20" fmla="*/ 4 w 108"/>
                <a:gd name="T21" fmla="*/ 49 h 161"/>
                <a:gd name="T22" fmla="*/ 4 w 108"/>
                <a:gd name="T23" fmla="*/ 38 h 161"/>
                <a:gd name="T24" fmla="*/ 108 w 108"/>
                <a:gd name="T25" fmla="*/ 38 h 161"/>
                <a:gd name="T26" fmla="*/ 108 w 108"/>
                <a:gd name="T27" fmla="*/ 49 h 161"/>
                <a:gd name="T28" fmla="*/ 15 w 108"/>
                <a:gd name="T29" fmla="*/ 149 h 161"/>
                <a:gd name="T30" fmla="*/ 108 w 108"/>
                <a:gd name="T31" fmla="*/ 149 h 161"/>
                <a:gd name="T32" fmla="*/ 108 w 108"/>
                <a:gd name="T33" fmla="*/ 161 h 161"/>
                <a:gd name="T34" fmla="*/ 0 w 108"/>
                <a:gd name="T35" fmla="*/ 161 h 161"/>
                <a:gd name="T36" fmla="*/ 0 w 108"/>
                <a:gd name="T37" fmla="*/ 149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08" h="161">
                  <a:moveTo>
                    <a:pt x="78" y="0"/>
                  </a:moveTo>
                  <a:lnTo>
                    <a:pt x="92" y="0"/>
                  </a:lnTo>
                  <a:lnTo>
                    <a:pt x="68" y="25"/>
                  </a:lnTo>
                  <a:lnTo>
                    <a:pt x="54" y="25"/>
                  </a:lnTo>
                  <a:lnTo>
                    <a:pt x="30" y="0"/>
                  </a:lnTo>
                  <a:lnTo>
                    <a:pt x="43" y="0"/>
                  </a:lnTo>
                  <a:lnTo>
                    <a:pt x="61" y="18"/>
                  </a:lnTo>
                  <a:lnTo>
                    <a:pt x="78" y="0"/>
                  </a:lnTo>
                  <a:close/>
                  <a:moveTo>
                    <a:pt x="0" y="149"/>
                  </a:moveTo>
                  <a:lnTo>
                    <a:pt x="91" y="49"/>
                  </a:lnTo>
                  <a:lnTo>
                    <a:pt x="4" y="49"/>
                  </a:lnTo>
                  <a:lnTo>
                    <a:pt x="4" y="38"/>
                  </a:lnTo>
                  <a:lnTo>
                    <a:pt x="108" y="38"/>
                  </a:lnTo>
                  <a:lnTo>
                    <a:pt x="108" y="49"/>
                  </a:lnTo>
                  <a:lnTo>
                    <a:pt x="15" y="149"/>
                  </a:lnTo>
                  <a:lnTo>
                    <a:pt x="108" y="149"/>
                  </a:lnTo>
                  <a:lnTo>
                    <a:pt x="108" y="161"/>
                  </a:lnTo>
                  <a:lnTo>
                    <a:pt x="0" y="161"/>
                  </a:lnTo>
                  <a:lnTo>
                    <a:pt x="0" y="149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Freeform 33"/>
            <p:cNvSpPr>
              <a:spLocks/>
            </p:cNvSpPr>
            <p:nvPr/>
          </p:nvSpPr>
          <p:spPr bwMode="auto">
            <a:xfrm>
              <a:off x="6845" y="3383"/>
              <a:ext cx="22" cy="29"/>
            </a:xfrm>
            <a:custGeom>
              <a:avLst/>
              <a:gdLst>
                <a:gd name="T0" fmla="*/ 0 w 95"/>
                <a:gd name="T1" fmla="*/ 0 h 123"/>
                <a:gd name="T2" fmla="*/ 95 w 95"/>
                <a:gd name="T3" fmla="*/ 0 h 123"/>
                <a:gd name="T4" fmla="*/ 95 w 95"/>
                <a:gd name="T5" fmla="*/ 11 h 123"/>
                <a:gd name="T6" fmla="*/ 12 w 95"/>
                <a:gd name="T7" fmla="*/ 11 h 123"/>
                <a:gd name="T8" fmla="*/ 12 w 95"/>
                <a:gd name="T9" fmla="*/ 54 h 123"/>
                <a:gd name="T10" fmla="*/ 88 w 95"/>
                <a:gd name="T11" fmla="*/ 54 h 123"/>
                <a:gd name="T12" fmla="*/ 88 w 95"/>
                <a:gd name="T13" fmla="*/ 66 h 123"/>
                <a:gd name="T14" fmla="*/ 12 w 95"/>
                <a:gd name="T15" fmla="*/ 66 h 123"/>
                <a:gd name="T16" fmla="*/ 12 w 95"/>
                <a:gd name="T17" fmla="*/ 111 h 123"/>
                <a:gd name="T18" fmla="*/ 95 w 95"/>
                <a:gd name="T19" fmla="*/ 111 h 123"/>
                <a:gd name="T20" fmla="*/ 95 w 95"/>
                <a:gd name="T21" fmla="*/ 123 h 123"/>
                <a:gd name="T22" fmla="*/ 0 w 95"/>
                <a:gd name="T23" fmla="*/ 123 h 123"/>
                <a:gd name="T24" fmla="*/ 0 w 9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95" h="123">
                  <a:moveTo>
                    <a:pt x="0" y="0"/>
                  </a:moveTo>
                  <a:lnTo>
                    <a:pt x="95" y="0"/>
                  </a:lnTo>
                  <a:lnTo>
                    <a:pt x="95" y="11"/>
                  </a:lnTo>
                  <a:lnTo>
                    <a:pt x="12" y="11"/>
                  </a:lnTo>
                  <a:lnTo>
                    <a:pt x="12" y="54"/>
                  </a:lnTo>
                  <a:lnTo>
                    <a:pt x="88" y="54"/>
                  </a:lnTo>
                  <a:lnTo>
                    <a:pt x="88" y="66"/>
                  </a:lnTo>
                  <a:lnTo>
                    <a:pt x="12" y="66"/>
                  </a:lnTo>
                  <a:lnTo>
                    <a:pt x="12" y="111"/>
                  </a:lnTo>
                  <a:lnTo>
                    <a:pt x="95" y="111"/>
                  </a:lnTo>
                  <a:lnTo>
                    <a:pt x="95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3" name="Freeform 34"/>
            <p:cNvSpPr>
              <a:spLocks noEditPoints="1"/>
            </p:cNvSpPr>
            <p:nvPr/>
          </p:nvSpPr>
          <p:spPr bwMode="auto">
            <a:xfrm>
              <a:off x="6888" y="3383"/>
              <a:ext cx="29" cy="29"/>
            </a:xfrm>
            <a:custGeom>
              <a:avLst/>
              <a:gdLst>
                <a:gd name="T0" fmla="*/ 92 w 127"/>
                <a:gd name="T1" fmla="*/ 73 h 123"/>
                <a:gd name="T2" fmla="*/ 64 w 127"/>
                <a:gd name="T3" fmla="*/ 10 h 123"/>
                <a:gd name="T4" fmla="*/ 35 w 127"/>
                <a:gd name="T5" fmla="*/ 73 h 123"/>
                <a:gd name="T6" fmla="*/ 92 w 127"/>
                <a:gd name="T7" fmla="*/ 73 h 123"/>
                <a:gd name="T8" fmla="*/ 57 w 127"/>
                <a:gd name="T9" fmla="*/ 0 h 123"/>
                <a:gd name="T10" fmla="*/ 71 w 127"/>
                <a:gd name="T11" fmla="*/ 0 h 123"/>
                <a:gd name="T12" fmla="*/ 127 w 127"/>
                <a:gd name="T13" fmla="*/ 123 h 123"/>
                <a:gd name="T14" fmla="*/ 115 w 127"/>
                <a:gd name="T15" fmla="*/ 123 h 123"/>
                <a:gd name="T16" fmla="*/ 98 w 127"/>
                <a:gd name="T17" fmla="*/ 85 h 123"/>
                <a:gd name="T18" fmla="*/ 30 w 127"/>
                <a:gd name="T19" fmla="*/ 85 h 123"/>
                <a:gd name="T20" fmla="*/ 13 w 127"/>
                <a:gd name="T21" fmla="*/ 123 h 123"/>
                <a:gd name="T22" fmla="*/ 0 w 127"/>
                <a:gd name="T23" fmla="*/ 123 h 123"/>
                <a:gd name="T24" fmla="*/ 57 w 127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3">
                  <a:moveTo>
                    <a:pt x="92" y="73"/>
                  </a:moveTo>
                  <a:lnTo>
                    <a:pt x="64" y="10"/>
                  </a:lnTo>
                  <a:lnTo>
                    <a:pt x="35" y="73"/>
                  </a:lnTo>
                  <a:lnTo>
                    <a:pt x="92" y="73"/>
                  </a:lnTo>
                  <a:close/>
                  <a:moveTo>
                    <a:pt x="57" y="0"/>
                  </a:moveTo>
                  <a:lnTo>
                    <a:pt x="71" y="0"/>
                  </a:lnTo>
                  <a:lnTo>
                    <a:pt x="127" y="123"/>
                  </a:lnTo>
                  <a:lnTo>
                    <a:pt x="115" y="123"/>
                  </a:lnTo>
                  <a:lnTo>
                    <a:pt x="98" y="85"/>
                  </a:lnTo>
                  <a:lnTo>
                    <a:pt x="30" y="85"/>
                  </a:lnTo>
                  <a:lnTo>
                    <a:pt x="13" y="123"/>
                  </a:lnTo>
                  <a:lnTo>
                    <a:pt x="0" y="12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Freeform 35"/>
            <p:cNvSpPr>
              <a:spLocks/>
            </p:cNvSpPr>
            <p:nvPr/>
          </p:nvSpPr>
          <p:spPr bwMode="auto">
            <a:xfrm>
              <a:off x="6936" y="3383"/>
              <a:ext cx="25" cy="29"/>
            </a:xfrm>
            <a:custGeom>
              <a:avLst/>
              <a:gdLst>
                <a:gd name="T0" fmla="*/ 48 w 108"/>
                <a:gd name="T1" fmla="*/ 11 h 123"/>
                <a:gd name="T2" fmla="*/ 0 w 108"/>
                <a:gd name="T3" fmla="*/ 11 h 123"/>
                <a:gd name="T4" fmla="*/ 0 w 108"/>
                <a:gd name="T5" fmla="*/ 0 h 123"/>
                <a:gd name="T6" fmla="*/ 108 w 108"/>
                <a:gd name="T7" fmla="*/ 0 h 123"/>
                <a:gd name="T8" fmla="*/ 108 w 108"/>
                <a:gd name="T9" fmla="*/ 11 h 123"/>
                <a:gd name="T10" fmla="*/ 60 w 108"/>
                <a:gd name="T11" fmla="*/ 11 h 123"/>
                <a:gd name="T12" fmla="*/ 60 w 108"/>
                <a:gd name="T13" fmla="*/ 123 h 123"/>
                <a:gd name="T14" fmla="*/ 48 w 108"/>
                <a:gd name="T15" fmla="*/ 123 h 123"/>
                <a:gd name="T16" fmla="*/ 48 w 108"/>
                <a:gd name="T17" fmla="*/ 11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8" h="123">
                  <a:moveTo>
                    <a:pt x="48" y="11"/>
                  </a:moveTo>
                  <a:lnTo>
                    <a:pt x="0" y="11"/>
                  </a:lnTo>
                  <a:lnTo>
                    <a:pt x="0" y="0"/>
                  </a:lnTo>
                  <a:lnTo>
                    <a:pt x="108" y="0"/>
                  </a:lnTo>
                  <a:lnTo>
                    <a:pt x="108" y="11"/>
                  </a:lnTo>
                  <a:lnTo>
                    <a:pt x="60" y="11"/>
                  </a:lnTo>
                  <a:lnTo>
                    <a:pt x="60" y="123"/>
                  </a:lnTo>
                  <a:lnTo>
                    <a:pt x="48" y="123"/>
                  </a:lnTo>
                  <a:lnTo>
                    <a:pt x="48" y="11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Freeform 36"/>
            <p:cNvSpPr>
              <a:spLocks noEditPoints="1"/>
            </p:cNvSpPr>
            <p:nvPr/>
          </p:nvSpPr>
          <p:spPr bwMode="auto">
            <a:xfrm>
              <a:off x="6967" y="3374"/>
              <a:ext cx="22" cy="38"/>
            </a:xfrm>
            <a:custGeom>
              <a:avLst/>
              <a:gdLst>
                <a:gd name="T0" fmla="*/ 66 w 95"/>
                <a:gd name="T1" fmla="*/ 0 h 161"/>
                <a:gd name="T2" fmla="*/ 80 w 95"/>
                <a:gd name="T3" fmla="*/ 0 h 161"/>
                <a:gd name="T4" fmla="*/ 56 w 95"/>
                <a:gd name="T5" fmla="*/ 25 h 161"/>
                <a:gd name="T6" fmla="*/ 42 w 95"/>
                <a:gd name="T7" fmla="*/ 25 h 161"/>
                <a:gd name="T8" fmla="*/ 18 w 95"/>
                <a:gd name="T9" fmla="*/ 0 h 161"/>
                <a:gd name="T10" fmla="*/ 31 w 95"/>
                <a:gd name="T11" fmla="*/ 0 h 161"/>
                <a:gd name="T12" fmla="*/ 49 w 95"/>
                <a:gd name="T13" fmla="*/ 18 h 161"/>
                <a:gd name="T14" fmla="*/ 66 w 95"/>
                <a:gd name="T15" fmla="*/ 0 h 161"/>
                <a:gd name="T16" fmla="*/ 0 w 95"/>
                <a:gd name="T17" fmla="*/ 38 h 161"/>
                <a:gd name="T18" fmla="*/ 95 w 95"/>
                <a:gd name="T19" fmla="*/ 38 h 161"/>
                <a:gd name="T20" fmla="*/ 95 w 95"/>
                <a:gd name="T21" fmla="*/ 49 h 161"/>
                <a:gd name="T22" fmla="*/ 13 w 95"/>
                <a:gd name="T23" fmla="*/ 49 h 161"/>
                <a:gd name="T24" fmla="*/ 13 w 95"/>
                <a:gd name="T25" fmla="*/ 92 h 161"/>
                <a:gd name="T26" fmla="*/ 89 w 95"/>
                <a:gd name="T27" fmla="*/ 92 h 161"/>
                <a:gd name="T28" fmla="*/ 89 w 95"/>
                <a:gd name="T29" fmla="*/ 104 h 161"/>
                <a:gd name="T30" fmla="*/ 13 w 95"/>
                <a:gd name="T31" fmla="*/ 104 h 161"/>
                <a:gd name="T32" fmla="*/ 13 w 95"/>
                <a:gd name="T33" fmla="*/ 149 h 161"/>
                <a:gd name="T34" fmla="*/ 95 w 95"/>
                <a:gd name="T35" fmla="*/ 149 h 161"/>
                <a:gd name="T36" fmla="*/ 95 w 95"/>
                <a:gd name="T37" fmla="*/ 161 h 161"/>
                <a:gd name="T38" fmla="*/ 0 w 95"/>
                <a:gd name="T39" fmla="*/ 161 h 161"/>
                <a:gd name="T40" fmla="*/ 0 w 95"/>
                <a:gd name="T41" fmla="*/ 3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5" h="161">
                  <a:moveTo>
                    <a:pt x="66" y="0"/>
                  </a:moveTo>
                  <a:lnTo>
                    <a:pt x="80" y="0"/>
                  </a:lnTo>
                  <a:lnTo>
                    <a:pt x="56" y="25"/>
                  </a:lnTo>
                  <a:lnTo>
                    <a:pt x="42" y="25"/>
                  </a:lnTo>
                  <a:lnTo>
                    <a:pt x="18" y="0"/>
                  </a:lnTo>
                  <a:lnTo>
                    <a:pt x="31" y="0"/>
                  </a:lnTo>
                  <a:lnTo>
                    <a:pt x="49" y="18"/>
                  </a:lnTo>
                  <a:lnTo>
                    <a:pt x="66" y="0"/>
                  </a:lnTo>
                  <a:close/>
                  <a:moveTo>
                    <a:pt x="0" y="38"/>
                  </a:moveTo>
                  <a:lnTo>
                    <a:pt x="95" y="38"/>
                  </a:lnTo>
                  <a:lnTo>
                    <a:pt x="95" y="49"/>
                  </a:lnTo>
                  <a:lnTo>
                    <a:pt x="13" y="49"/>
                  </a:lnTo>
                  <a:lnTo>
                    <a:pt x="13" y="92"/>
                  </a:lnTo>
                  <a:lnTo>
                    <a:pt x="89" y="92"/>
                  </a:lnTo>
                  <a:lnTo>
                    <a:pt x="89" y="104"/>
                  </a:lnTo>
                  <a:lnTo>
                    <a:pt x="13" y="104"/>
                  </a:lnTo>
                  <a:lnTo>
                    <a:pt x="13" y="149"/>
                  </a:lnTo>
                  <a:lnTo>
                    <a:pt x="95" y="149"/>
                  </a:lnTo>
                  <a:lnTo>
                    <a:pt x="95" y="161"/>
                  </a:lnTo>
                  <a:lnTo>
                    <a:pt x="0" y="161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Freeform 37"/>
            <p:cNvSpPr>
              <a:spLocks/>
            </p:cNvSpPr>
            <p:nvPr/>
          </p:nvSpPr>
          <p:spPr bwMode="auto">
            <a:xfrm>
              <a:off x="6998" y="3383"/>
              <a:ext cx="20" cy="29"/>
            </a:xfrm>
            <a:custGeom>
              <a:avLst/>
              <a:gdLst>
                <a:gd name="T0" fmla="*/ 0 w 90"/>
                <a:gd name="T1" fmla="*/ 0 h 123"/>
                <a:gd name="T2" fmla="*/ 12 w 90"/>
                <a:gd name="T3" fmla="*/ 0 h 123"/>
                <a:gd name="T4" fmla="*/ 12 w 90"/>
                <a:gd name="T5" fmla="*/ 111 h 123"/>
                <a:gd name="T6" fmla="*/ 90 w 90"/>
                <a:gd name="T7" fmla="*/ 111 h 123"/>
                <a:gd name="T8" fmla="*/ 90 w 90"/>
                <a:gd name="T9" fmla="*/ 123 h 123"/>
                <a:gd name="T10" fmla="*/ 0 w 90"/>
                <a:gd name="T11" fmla="*/ 123 h 123"/>
                <a:gd name="T12" fmla="*/ 0 w 90"/>
                <a:gd name="T1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123">
                  <a:moveTo>
                    <a:pt x="0" y="0"/>
                  </a:moveTo>
                  <a:lnTo>
                    <a:pt x="12" y="0"/>
                  </a:lnTo>
                  <a:lnTo>
                    <a:pt x="12" y="111"/>
                  </a:lnTo>
                  <a:lnTo>
                    <a:pt x="90" y="111"/>
                  </a:lnTo>
                  <a:lnTo>
                    <a:pt x="90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Freeform 38"/>
            <p:cNvSpPr>
              <a:spLocks noEditPoints="1"/>
            </p:cNvSpPr>
            <p:nvPr/>
          </p:nvSpPr>
          <p:spPr bwMode="auto">
            <a:xfrm>
              <a:off x="7021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Freeform 39"/>
            <p:cNvSpPr>
              <a:spLocks/>
            </p:cNvSpPr>
            <p:nvPr/>
          </p:nvSpPr>
          <p:spPr bwMode="auto">
            <a:xfrm>
              <a:off x="7056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2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2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Freeform 40"/>
            <p:cNvSpPr>
              <a:spLocks noEditPoints="1"/>
            </p:cNvSpPr>
            <p:nvPr/>
          </p:nvSpPr>
          <p:spPr bwMode="auto">
            <a:xfrm>
              <a:off x="7088" y="3374"/>
              <a:ext cx="27" cy="38"/>
            </a:xfrm>
            <a:custGeom>
              <a:avLst/>
              <a:gdLst>
                <a:gd name="T0" fmla="*/ 71 w 118"/>
                <a:gd name="T1" fmla="*/ 0 h 161"/>
                <a:gd name="T2" fmla="*/ 86 w 118"/>
                <a:gd name="T3" fmla="*/ 0 h 161"/>
                <a:gd name="T4" fmla="*/ 66 w 118"/>
                <a:gd name="T5" fmla="*/ 25 h 161"/>
                <a:gd name="T6" fmla="*/ 56 w 118"/>
                <a:gd name="T7" fmla="*/ 25 h 161"/>
                <a:gd name="T8" fmla="*/ 71 w 118"/>
                <a:gd name="T9" fmla="*/ 0 h 161"/>
                <a:gd name="T10" fmla="*/ 53 w 118"/>
                <a:gd name="T11" fmla="*/ 108 h 161"/>
                <a:gd name="T12" fmla="*/ 0 w 118"/>
                <a:gd name="T13" fmla="*/ 38 h 161"/>
                <a:gd name="T14" fmla="*/ 15 w 118"/>
                <a:gd name="T15" fmla="*/ 38 h 161"/>
                <a:gd name="T16" fmla="*/ 59 w 118"/>
                <a:gd name="T17" fmla="*/ 98 h 161"/>
                <a:gd name="T18" fmla="*/ 103 w 118"/>
                <a:gd name="T19" fmla="*/ 38 h 161"/>
                <a:gd name="T20" fmla="*/ 118 w 118"/>
                <a:gd name="T21" fmla="*/ 38 h 161"/>
                <a:gd name="T22" fmla="*/ 65 w 118"/>
                <a:gd name="T23" fmla="*/ 108 h 161"/>
                <a:gd name="T24" fmla="*/ 65 w 118"/>
                <a:gd name="T25" fmla="*/ 161 h 161"/>
                <a:gd name="T26" fmla="*/ 53 w 118"/>
                <a:gd name="T27" fmla="*/ 161 h 161"/>
                <a:gd name="T28" fmla="*/ 53 w 118"/>
                <a:gd name="T29" fmla="*/ 108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8" h="161">
                  <a:moveTo>
                    <a:pt x="71" y="0"/>
                  </a:moveTo>
                  <a:lnTo>
                    <a:pt x="86" y="0"/>
                  </a:lnTo>
                  <a:lnTo>
                    <a:pt x="66" y="25"/>
                  </a:lnTo>
                  <a:lnTo>
                    <a:pt x="56" y="25"/>
                  </a:lnTo>
                  <a:lnTo>
                    <a:pt x="71" y="0"/>
                  </a:lnTo>
                  <a:close/>
                  <a:moveTo>
                    <a:pt x="53" y="108"/>
                  </a:moveTo>
                  <a:lnTo>
                    <a:pt x="0" y="38"/>
                  </a:lnTo>
                  <a:lnTo>
                    <a:pt x="15" y="38"/>
                  </a:lnTo>
                  <a:lnTo>
                    <a:pt x="59" y="98"/>
                  </a:lnTo>
                  <a:lnTo>
                    <a:pt x="103" y="38"/>
                  </a:lnTo>
                  <a:lnTo>
                    <a:pt x="118" y="38"/>
                  </a:lnTo>
                  <a:lnTo>
                    <a:pt x="65" y="108"/>
                  </a:lnTo>
                  <a:lnTo>
                    <a:pt x="65" y="161"/>
                  </a:lnTo>
                  <a:lnTo>
                    <a:pt x="53" y="161"/>
                  </a:lnTo>
                  <a:lnTo>
                    <a:pt x="53" y="108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Freeform 41"/>
            <p:cNvSpPr>
              <a:spLocks/>
            </p:cNvSpPr>
            <p:nvPr/>
          </p:nvSpPr>
          <p:spPr bwMode="auto">
            <a:xfrm>
              <a:off x="7121" y="3382"/>
              <a:ext cx="29" cy="31"/>
            </a:xfrm>
            <a:custGeom>
              <a:avLst/>
              <a:gdLst>
                <a:gd name="T0" fmla="*/ 64 w 124"/>
                <a:gd name="T1" fmla="*/ 12 h 130"/>
                <a:gd name="T2" fmla="*/ 12 w 124"/>
                <a:gd name="T3" fmla="*/ 65 h 130"/>
                <a:gd name="T4" fmla="*/ 62 w 124"/>
                <a:gd name="T5" fmla="*/ 118 h 130"/>
                <a:gd name="T6" fmla="*/ 111 w 124"/>
                <a:gd name="T7" fmla="*/ 81 h 130"/>
                <a:gd name="T8" fmla="*/ 124 w 124"/>
                <a:gd name="T9" fmla="*/ 81 h 130"/>
                <a:gd name="T10" fmla="*/ 62 w 124"/>
                <a:gd name="T11" fmla="*/ 130 h 130"/>
                <a:gd name="T12" fmla="*/ 0 w 124"/>
                <a:gd name="T13" fmla="*/ 65 h 130"/>
                <a:gd name="T14" fmla="*/ 65 w 124"/>
                <a:gd name="T15" fmla="*/ 0 h 130"/>
                <a:gd name="T16" fmla="*/ 122 w 124"/>
                <a:gd name="T17" fmla="*/ 44 h 130"/>
                <a:gd name="T18" fmla="*/ 109 w 124"/>
                <a:gd name="T19" fmla="*/ 44 h 130"/>
                <a:gd name="T20" fmla="*/ 64 w 124"/>
                <a:gd name="T21" fmla="*/ 12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24" h="130">
                  <a:moveTo>
                    <a:pt x="64" y="12"/>
                  </a:moveTo>
                  <a:cubicBezTo>
                    <a:pt x="32" y="12"/>
                    <a:pt x="12" y="32"/>
                    <a:pt x="12" y="65"/>
                  </a:cubicBezTo>
                  <a:cubicBezTo>
                    <a:pt x="12" y="98"/>
                    <a:pt x="32" y="118"/>
                    <a:pt x="62" y="118"/>
                  </a:cubicBezTo>
                  <a:cubicBezTo>
                    <a:pt x="87" y="118"/>
                    <a:pt x="106" y="104"/>
                    <a:pt x="111" y="81"/>
                  </a:cubicBezTo>
                  <a:lnTo>
                    <a:pt x="124" y="81"/>
                  </a:lnTo>
                  <a:cubicBezTo>
                    <a:pt x="118" y="111"/>
                    <a:pt x="95" y="130"/>
                    <a:pt x="62" y="130"/>
                  </a:cubicBezTo>
                  <a:cubicBezTo>
                    <a:pt x="25" y="130"/>
                    <a:pt x="0" y="105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97" y="0"/>
                    <a:pt x="118" y="17"/>
                    <a:pt x="122" y="44"/>
                  </a:cubicBezTo>
                  <a:lnTo>
                    <a:pt x="109" y="44"/>
                  </a:lnTo>
                  <a:cubicBezTo>
                    <a:pt x="105" y="24"/>
                    <a:pt x="89" y="12"/>
                    <a:pt x="64" y="12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Freeform 42"/>
            <p:cNvSpPr>
              <a:spLocks/>
            </p:cNvSpPr>
            <p:nvPr/>
          </p:nvSpPr>
          <p:spPr bwMode="auto">
            <a:xfrm>
              <a:off x="7157" y="3383"/>
              <a:ext cx="24" cy="29"/>
            </a:xfrm>
            <a:custGeom>
              <a:avLst/>
              <a:gdLst>
                <a:gd name="T0" fmla="*/ 0 w 105"/>
                <a:gd name="T1" fmla="*/ 0 h 123"/>
                <a:gd name="T2" fmla="*/ 12 w 105"/>
                <a:gd name="T3" fmla="*/ 0 h 123"/>
                <a:gd name="T4" fmla="*/ 12 w 105"/>
                <a:gd name="T5" fmla="*/ 51 h 123"/>
                <a:gd name="T6" fmla="*/ 93 w 105"/>
                <a:gd name="T7" fmla="*/ 51 h 123"/>
                <a:gd name="T8" fmla="*/ 93 w 105"/>
                <a:gd name="T9" fmla="*/ 0 h 123"/>
                <a:gd name="T10" fmla="*/ 105 w 105"/>
                <a:gd name="T11" fmla="*/ 0 h 123"/>
                <a:gd name="T12" fmla="*/ 105 w 105"/>
                <a:gd name="T13" fmla="*/ 123 h 123"/>
                <a:gd name="T14" fmla="*/ 93 w 105"/>
                <a:gd name="T15" fmla="*/ 123 h 123"/>
                <a:gd name="T16" fmla="*/ 93 w 105"/>
                <a:gd name="T17" fmla="*/ 63 h 123"/>
                <a:gd name="T18" fmla="*/ 12 w 105"/>
                <a:gd name="T19" fmla="*/ 63 h 123"/>
                <a:gd name="T20" fmla="*/ 12 w 105"/>
                <a:gd name="T21" fmla="*/ 123 h 123"/>
                <a:gd name="T22" fmla="*/ 0 w 105"/>
                <a:gd name="T23" fmla="*/ 123 h 123"/>
                <a:gd name="T24" fmla="*/ 0 w 105"/>
                <a:gd name="T2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5" h="123">
                  <a:moveTo>
                    <a:pt x="0" y="0"/>
                  </a:moveTo>
                  <a:lnTo>
                    <a:pt x="12" y="0"/>
                  </a:lnTo>
                  <a:lnTo>
                    <a:pt x="12" y="51"/>
                  </a:lnTo>
                  <a:lnTo>
                    <a:pt x="93" y="51"/>
                  </a:lnTo>
                  <a:lnTo>
                    <a:pt x="93" y="0"/>
                  </a:lnTo>
                  <a:lnTo>
                    <a:pt x="105" y="0"/>
                  </a:lnTo>
                  <a:lnTo>
                    <a:pt x="105" y="123"/>
                  </a:lnTo>
                  <a:lnTo>
                    <a:pt x="93" y="123"/>
                  </a:lnTo>
                  <a:lnTo>
                    <a:pt x="93" y="63"/>
                  </a:lnTo>
                  <a:lnTo>
                    <a:pt x="12" y="63"/>
                  </a:lnTo>
                  <a:lnTo>
                    <a:pt x="12" y="123"/>
                  </a:lnTo>
                  <a:lnTo>
                    <a:pt x="0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Freeform 43"/>
            <p:cNvSpPr>
              <a:spLocks noEditPoints="1"/>
            </p:cNvSpPr>
            <p:nvPr/>
          </p:nvSpPr>
          <p:spPr bwMode="auto">
            <a:xfrm>
              <a:off x="7190" y="3382"/>
              <a:ext cx="30" cy="31"/>
            </a:xfrm>
            <a:custGeom>
              <a:avLst/>
              <a:gdLst>
                <a:gd name="T0" fmla="*/ 117 w 130"/>
                <a:gd name="T1" fmla="*/ 65 h 130"/>
                <a:gd name="T2" fmla="*/ 65 w 130"/>
                <a:gd name="T3" fmla="*/ 12 h 130"/>
                <a:gd name="T4" fmla="*/ 13 w 130"/>
                <a:gd name="T5" fmla="*/ 65 h 130"/>
                <a:gd name="T6" fmla="*/ 65 w 130"/>
                <a:gd name="T7" fmla="*/ 118 h 130"/>
                <a:gd name="T8" fmla="*/ 117 w 130"/>
                <a:gd name="T9" fmla="*/ 65 h 130"/>
                <a:gd name="T10" fmla="*/ 65 w 130"/>
                <a:gd name="T11" fmla="*/ 130 h 130"/>
                <a:gd name="T12" fmla="*/ 0 w 130"/>
                <a:gd name="T13" fmla="*/ 65 h 130"/>
                <a:gd name="T14" fmla="*/ 65 w 130"/>
                <a:gd name="T15" fmla="*/ 0 h 130"/>
                <a:gd name="T16" fmla="*/ 130 w 130"/>
                <a:gd name="T17" fmla="*/ 65 h 130"/>
                <a:gd name="T18" fmla="*/ 65 w 130"/>
                <a:gd name="T19" fmla="*/ 130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0" h="130">
                  <a:moveTo>
                    <a:pt x="117" y="65"/>
                  </a:moveTo>
                  <a:cubicBezTo>
                    <a:pt x="117" y="32"/>
                    <a:pt x="98" y="12"/>
                    <a:pt x="65" y="12"/>
                  </a:cubicBezTo>
                  <a:cubicBezTo>
                    <a:pt x="32" y="12"/>
                    <a:pt x="13" y="32"/>
                    <a:pt x="13" y="65"/>
                  </a:cubicBezTo>
                  <a:cubicBezTo>
                    <a:pt x="13" y="99"/>
                    <a:pt x="32" y="118"/>
                    <a:pt x="65" y="118"/>
                  </a:cubicBezTo>
                  <a:cubicBezTo>
                    <a:pt x="98" y="118"/>
                    <a:pt x="117" y="99"/>
                    <a:pt x="117" y="65"/>
                  </a:cubicBezTo>
                  <a:close/>
                  <a:moveTo>
                    <a:pt x="65" y="130"/>
                  </a:moveTo>
                  <a:cubicBezTo>
                    <a:pt x="24" y="130"/>
                    <a:pt x="0" y="106"/>
                    <a:pt x="0" y="65"/>
                  </a:cubicBezTo>
                  <a:cubicBezTo>
                    <a:pt x="0" y="25"/>
                    <a:pt x="24" y="0"/>
                    <a:pt x="65" y="0"/>
                  </a:cubicBezTo>
                  <a:cubicBezTo>
                    <a:pt x="105" y="0"/>
                    <a:pt x="130" y="25"/>
                    <a:pt x="130" y="65"/>
                  </a:cubicBezTo>
                  <a:cubicBezTo>
                    <a:pt x="130" y="106"/>
                    <a:pt x="105" y="130"/>
                    <a:pt x="65" y="130"/>
                  </a:cubicBez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7224" y="3383"/>
              <a:ext cx="29" cy="29"/>
            </a:xfrm>
            <a:custGeom>
              <a:avLst/>
              <a:gdLst>
                <a:gd name="T0" fmla="*/ 0 w 126"/>
                <a:gd name="T1" fmla="*/ 0 h 123"/>
                <a:gd name="T2" fmla="*/ 13 w 126"/>
                <a:gd name="T3" fmla="*/ 0 h 123"/>
                <a:gd name="T4" fmla="*/ 63 w 126"/>
                <a:gd name="T5" fmla="*/ 112 h 123"/>
                <a:gd name="T6" fmla="*/ 113 w 126"/>
                <a:gd name="T7" fmla="*/ 0 h 123"/>
                <a:gd name="T8" fmla="*/ 126 w 126"/>
                <a:gd name="T9" fmla="*/ 0 h 123"/>
                <a:gd name="T10" fmla="*/ 71 w 126"/>
                <a:gd name="T11" fmla="*/ 123 h 123"/>
                <a:gd name="T12" fmla="*/ 55 w 126"/>
                <a:gd name="T13" fmla="*/ 123 h 123"/>
                <a:gd name="T14" fmla="*/ 0 w 126"/>
                <a:gd name="T15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6" h="123">
                  <a:moveTo>
                    <a:pt x="0" y="0"/>
                  </a:moveTo>
                  <a:lnTo>
                    <a:pt x="13" y="0"/>
                  </a:lnTo>
                  <a:lnTo>
                    <a:pt x="63" y="112"/>
                  </a:lnTo>
                  <a:lnTo>
                    <a:pt x="113" y="0"/>
                  </a:lnTo>
                  <a:lnTo>
                    <a:pt x="126" y="0"/>
                  </a:lnTo>
                  <a:lnTo>
                    <a:pt x="71" y="123"/>
                  </a:lnTo>
                  <a:lnTo>
                    <a:pt x="55" y="12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7257" y="3383"/>
              <a:ext cx="27" cy="29"/>
            </a:xfrm>
            <a:custGeom>
              <a:avLst/>
              <a:gdLst>
                <a:gd name="T0" fmla="*/ 53 w 118"/>
                <a:gd name="T1" fmla="*/ 70 h 123"/>
                <a:gd name="T2" fmla="*/ 0 w 118"/>
                <a:gd name="T3" fmla="*/ 0 h 123"/>
                <a:gd name="T4" fmla="*/ 15 w 118"/>
                <a:gd name="T5" fmla="*/ 0 h 123"/>
                <a:gd name="T6" fmla="*/ 59 w 118"/>
                <a:gd name="T7" fmla="*/ 60 h 123"/>
                <a:gd name="T8" fmla="*/ 103 w 118"/>
                <a:gd name="T9" fmla="*/ 0 h 123"/>
                <a:gd name="T10" fmla="*/ 118 w 118"/>
                <a:gd name="T11" fmla="*/ 0 h 123"/>
                <a:gd name="T12" fmla="*/ 65 w 118"/>
                <a:gd name="T13" fmla="*/ 70 h 123"/>
                <a:gd name="T14" fmla="*/ 65 w 118"/>
                <a:gd name="T15" fmla="*/ 123 h 123"/>
                <a:gd name="T16" fmla="*/ 53 w 118"/>
                <a:gd name="T17" fmla="*/ 123 h 123"/>
                <a:gd name="T18" fmla="*/ 53 w 118"/>
                <a:gd name="T19" fmla="*/ 7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8" h="123">
                  <a:moveTo>
                    <a:pt x="53" y="70"/>
                  </a:moveTo>
                  <a:lnTo>
                    <a:pt x="0" y="0"/>
                  </a:lnTo>
                  <a:lnTo>
                    <a:pt x="15" y="0"/>
                  </a:lnTo>
                  <a:lnTo>
                    <a:pt x="59" y="60"/>
                  </a:lnTo>
                  <a:lnTo>
                    <a:pt x="103" y="0"/>
                  </a:lnTo>
                  <a:lnTo>
                    <a:pt x="118" y="0"/>
                  </a:lnTo>
                  <a:lnTo>
                    <a:pt x="65" y="70"/>
                  </a:lnTo>
                  <a:lnTo>
                    <a:pt x="65" y="123"/>
                  </a:lnTo>
                  <a:lnTo>
                    <a:pt x="53" y="123"/>
                  </a:lnTo>
                  <a:lnTo>
                    <a:pt x="53" y="70"/>
                  </a:lnTo>
                  <a:close/>
                </a:path>
              </a:pathLst>
            </a:custGeom>
            <a:solidFill>
              <a:srgbClr val="807F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Rectangle 46"/>
            <p:cNvSpPr>
              <a:spLocks noChangeArrowheads="1"/>
            </p:cNvSpPr>
            <p:nvPr/>
          </p:nvSpPr>
          <p:spPr bwMode="auto">
            <a:xfrm>
              <a:off x="4205" y="3032"/>
              <a:ext cx="604" cy="419"/>
            </a:xfrm>
            <a:prstGeom prst="rect">
              <a:avLst/>
            </a:prstGeom>
            <a:solidFill>
              <a:srgbClr val="FEFEF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Rectangle 47"/>
            <p:cNvSpPr>
              <a:spLocks noChangeArrowheads="1"/>
            </p:cNvSpPr>
            <p:nvPr/>
          </p:nvSpPr>
          <p:spPr bwMode="auto">
            <a:xfrm>
              <a:off x="4217" y="3043"/>
              <a:ext cx="580" cy="396"/>
            </a:xfrm>
            <a:prstGeom prst="rect">
              <a:avLst/>
            </a:prstGeom>
            <a:solidFill>
              <a:srgbClr val="044DA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4487" y="3091"/>
              <a:ext cx="40" cy="39"/>
            </a:xfrm>
            <a:custGeom>
              <a:avLst/>
              <a:gdLst>
                <a:gd name="T0" fmla="*/ 33 w 174"/>
                <a:gd name="T1" fmla="*/ 166 h 166"/>
                <a:gd name="T2" fmla="*/ 87 w 174"/>
                <a:gd name="T3" fmla="*/ 127 h 166"/>
                <a:gd name="T4" fmla="*/ 140 w 174"/>
                <a:gd name="T5" fmla="*/ 166 h 166"/>
                <a:gd name="T6" fmla="*/ 120 w 174"/>
                <a:gd name="T7" fmla="*/ 103 h 166"/>
                <a:gd name="T8" fmla="*/ 174 w 174"/>
                <a:gd name="T9" fmla="*/ 64 h 166"/>
                <a:gd name="T10" fmla="*/ 107 w 174"/>
                <a:gd name="T11" fmla="*/ 64 h 166"/>
                <a:gd name="T12" fmla="*/ 87 w 174"/>
                <a:gd name="T13" fmla="*/ 0 h 166"/>
                <a:gd name="T14" fmla="*/ 66 w 174"/>
                <a:gd name="T15" fmla="*/ 64 h 166"/>
                <a:gd name="T16" fmla="*/ 0 w 174"/>
                <a:gd name="T17" fmla="*/ 64 h 166"/>
                <a:gd name="T18" fmla="*/ 54 w 174"/>
                <a:gd name="T19" fmla="*/ 103 h 166"/>
                <a:gd name="T20" fmla="*/ 33 w 174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33" y="166"/>
                  </a:move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3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4423" y="3108"/>
              <a:ext cx="40" cy="39"/>
            </a:xfrm>
            <a:custGeom>
              <a:avLst/>
              <a:gdLst>
                <a:gd name="T0" fmla="*/ 34 w 175"/>
                <a:gd name="T1" fmla="*/ 166 h 166"/>
                <a:gd name="T2" fmla="*/ 87 w 175"/>
                <a:gd name="T3" fmla="*/ 127 h 166"/>
                <a:gd name="T4" fmla="*/ 141 w 175"/>
                <a:gd name="T5" fmla="*/ 166 h 166"/>
                <a:gd name="T6" fmla="*/ 120 w 175"/>
                <a:gd name="T7" fmla="*/ 103 h 166"/>
                <a:gd name="T8" fmla="*/ 175 w 175"/>
                <a:gd name="T9" fmla="*/ 64 h 166"/>
                <a:gd name="T10" fmla="*/ 108 w 175"/>
                <a:gd name="T11" fmla="*/ 64 h 166"/>
                <a:gd name="T12" fmla="*/ 87 w 175"/>
                <a:gd name="T13" fmla="*/ 0 h 166"/>
                <a:gd name="T14" fmla="*/ 67 w 175"/>
                <a:gd name="T15" fmla="*/ 64 h 166"/>
                <a:gd name="T16" fmla="*/ 0 w 175"/>
                <a:gd name="T17" fmla="*/ 64 h 166"/>
                <a:gd name="T18" fmla="*/ 54 w 175"/>
                <a:gd name="T19" fmla="*/ 103 h 166"/>
                <a:gd name="T20" fmla="*/ 34 w 175"/>
                <a:gd name="T21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34" y="166"/>
                  </a:move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Freeform 50"/>
            <p:cNvSpPr>
              <a:spLocks/>
            </p:cNvSpPr>
            <p:nvPr/>
          </p:nvSpPr>
          <p:spPr bwMode="auto">
            <a:xfrm>
              <a:off x="4377" y="3156"/>
              <a:ext cx="40" cy="39"/>
            </a:xfrm>
            <a:custGeom>
              <a:avLst/>
              <a:gdLst>
                <a:gd name="T0" fmla="*/ 88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5 w 175"/>
                <a:gd name="T7" fmla="*/ 103 h 166"/>
                <a:gd name="T8" fmla="*/ 34 w 175"/>
                <a:gd name="T9" fmla="*/ 166 h 166"/>
                <a:gd name="T10" fmla="*/ 88 w 175"/>
                <a:gd name="T11" fmla="*/ 127 h 166"/>
                <a:gd name="T12" fmla="*/ 141 w 175"/>
                <a:gd name="T13" fmla="*/ 166 h 166"/>
                <a:gd name="T14" fmla="*/ 121 w 175"/>
                <a:gd name="T15" fmla="*/ 103 h 166"/>
                <a:gd name="T16" fmla="*/ 175 w 175"/>
                <a:gd name="T17" fmla="*/ 64 h 166"/>
                <a:gd name="T18" fmla="*/ 108 w 175"/>
                <a:gd name="T19" fmla="*/ 64 h 166"/>
                <a:gd name="T20" fmla="*/ 88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4360" y="3221"/>
              <a:ext cx="40" cy="38"/>
            </a:xfrm>
            <a:custGeom>
              <a:avLst/>
              <a:gdLst>
                <a:gd name="T0" fmla="*/ 88 w 175"/>
                <a:gd name="T1" fmla="*/ 127 h 166"/>
                <a:gd name="T2" fmla="*/ 141 w 175"/>
                <a:gd name="T3" fmla="*/ 166 h 166"/>
                <a:gd name="T4" fmla="*/ 121 w 175"/>
                <a:gd name="T5" fmla="*/ 102 h 166"/>
                <a:gd name="T6" fmla="*/ 175 w 175"/>
                <a:gd name="T7" fmla="*/ 63 h 166"/>
                <a:gd name="T8" fmla="*/ 108 w 175"/>
                <a:gd name="T9" fmla="*/ 63 h 166"/>
                <a:gd name="T10" fmla="*/ 88 w 175"/>
                <a:gd name="T11" fmla="*/ 0 h 166"/>
                <a:gd name="T12" fmla="*/ 67 w 175"/>
                <a:gd name="T13" fmla="*/ 64 h 166"/>
                <a:gd name="T14" fmla="*/ 0 w 175"/>
                <a:gd name="T15" fmla="*/ 63 h 166"/>
                <a:gd name="T16" fmla="*/ 54 w 175"/>
                <a:gd name="T17" fmla="*/ 102 h 166"/>
                <a:gd name="T18" fmla="*/ 34 w 175"/>
                <a:gd name="T19" fmla="*/ 166 h 166"/>
                <a:gd name="T20" fmla="*/ 88 w 175"/>
                <a:gd name="T21" fmla="*/ 127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8" y="127"/>
                  </a:move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8" y="127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Freeform 52"/>
            <p:cNvSpPr>
              <a:spLocks/>
            </p:cNvSpPr>
            <p:nvPr/>
          </p:nvSpPr>
          <p:spPr bwMode="auto">
            <a:xfrm>
              <a:off x="4377" y="3285"/>
              <a:ext cx="40" cy="39"/>
            </a:xfrm>
            <a:custGeom>
              <a:avLst/>
              <a:gdLst>
                <a:gd name="T0" fmla="*/ 108 w 175"/>
                <a:gd name="T1" fmla="*/ 64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4 h 166"/>
                <a:gd name="T8" fmla="*/ 55 w 175"/>
                <a:gd name="T9" fmla="*/ 103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3 h 166"/>
                <a:gd name="T18" fmla="*/ 175 w 175"/>
                <a:gd name="T19" fmla="*/ 64 h 166"/>
                <a:gd name="T20" fmla="*/ 108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4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5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4423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8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5 w 175"/>
                <a:gd name="T9" fmla="*/ 102 h 166"/>
                <a:gd name="T10" fmla="*/ 34 w 175"/>
                <a:gd name="T11" fmla="*/ 166 h 166"/>
                <a:gd name="T12" fmla="*/ 88 w 175"/>
                <a:gd name="T13" fmla="*/ 127 h 166"/>
                <a:gd name="T14" fmla="*/ 141 w 175"/>
                <a:gd name="T15" fmla="*/ 166 h 166"/>
                <a:gd name="T16" fmla="*/ 121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8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5" y="102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Freeform 54"/>
            <p:cNvSpPr>
              <a:spLocks/>
            </p:cNvSpPr>
            <p:nvPr/>
          </p:nvSpPr>
          <p:spPr bwMode="auto">
            <a:xfrm>
              <a:off x="4487" y="3350"/>
              <a:ext cx="40" cy="39"/>
            </a:xfrm>
            <a:custGeom>
              <a:avLst/>
              <a:gdLst>
                <a:gd name="T0" fmla="*/ 107 w 174"/>
                <a:gd name="T1" fmla="*/ 64 h 166"/>
                <a:gd name="T2" fmla="*/ 87 w 174"/>
                <a:gd name="T3" fmla="*/ 0 h 166"/>
                <a:gd name="T4" fmla="*/ 66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0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7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7" y="64"/>
                  </a:moveTo>
                  <a:lnTo>
                    <a:pt x="87" y="0"/>
                  </a:lnTo>
                  <a:lnTo>
                    <a:pt x="66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0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7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4550" y="3333"/>
              <a:ext cx="40" cy="39"/>
            </a:xfrm>
            <a:custGeom>
              <a:avLst/>
              <a:gdLst>
                <a:gd name="T0" fmla="*/ 108 w 175"/>
                <a:gd name="T1" fmla="*/ 63 h 166"/>
                <a:gd name="T2" fmla="*/ 87 w 175"/>
                <a:gd name="T3" fmla="*/ 0 h 166"/>
                <a:gd name="T4" fmla="*/ 67 w 175"/>
                <a:gd name="T5" fmla="*/ 64 h 166"/>
                <a:gd name="T6" fmla="*/ 0 w 175"/>
                <a:gd name="T7" fmla="*/ 63 h 166"/>
                <a:gd name="T8" fmla="*/ 54 w 175"/>
                <a:gd name="T9" fmla="*/ 102 h 166"/>
                <a:gd name="T10" fmla="*/ 34 w 175"/>
                <a:gd name="T11" fmla="*/ 166 h 166"/>
                <a:gd name="T12" fmla="*/ 87 w 175"/>
                <a:gd name="T13" fmla="*/ 127 h 166"/>
                <a:gd name="T14" fmla="*/ 141 w 175"/>
                <a:gd name="T15" fmla="*/ 166 h 166"/>
                <a:gd name="T16" fmla="*/ 120 w 175"/>
                <a:gd name="T17" fmla="*/ 102 h 166"/>
                <a:gd name="T18" fmla="*/ 175 w 175"/>
                <a:gd name="T19" fmla="*/ 63 h 166"/>
                <a:gd name="T20" fmla="*/ 108 w 175"/>
                <a:gd name="T21" fmla="*/ 63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08" y="63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2"/>
                  </a:lnTo>
                  <a:lnTo>
                    <a:pt x="175" y="63"/>
                  </a:lnTo>
                  <a:lnTo>
                    <a:pt x="108" y="63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Freeform 56"/>
            <p:cNvSpPr>
              <a:spLocks/>
            </p:cNvSpPr>
            <p:nvPr/>
          </p:nvSpPr>
          <p:spPr bwMode="auto">
            <a:xfrm>
              <a:off x="4596" y="3285"/>
              <a:ext cx="40" cy="39"/>
            </a:xfrm>
            <a:custGeom>
              <a:avLst/>
              <a:gdLst>
                <a:gd name="T0" fmla="*/ 108 w 174"/>
                <a:gd name="T1" fmla="*/ 64 h 166"/>
                <a:gd name="T2" fmla="*/ 87 w 174"/>
                <a:gd name="T3" fmla="*/ 0 h 166"/>
                <a:gd name="T4" fmla="*/ 67 w 174"/>
                <a:gd name="T5" fmla="*/ 64 h 166"/>
                <a:gd name="T6" fmla="*/ 0 w 174"/>
                <a:gd name="T7" fmla="*/ 64 h 166"/>
                <a:gd name="T8" fmla="*/ 54 w 174"/>
                <a:gd name="T9" fmla="*/ 103 h 166"/>
                <a:gd name="T10" fmla="*/ 34 w 174"/>
                <a:gd name="T11" fmla="*/ 166 h 166"/>
                <a:gd name="T12" fmla="*/ 87 w 174"/>
                <a:gd name="T13" fmla="*/ 127 h 166"/>
                <a:gd name="T14" fmla="*/ 141 w 174"/>
                <a:gd name="T15" fmla="*/ 166 h 166"/>
                <a:gd name="T16" fmla="*/ 120 w 174"/>
                <a:gd name="T17" fmla="*/ 103 h 166"/>
                <a:gd name="T18" fmla="*/ 174 w 174"/>
                <a:gd name="T19" fmla="*/ 64 h 166"/>
                <a:gd name="T20" fmla="*/ 108 w 174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6">
                  <a:moveTo>
                    <a:pt x="108" y="64"/>
                  </a:moveTo>
                  <a:lnTo>
                    <a:pt x="87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4" y="64"/>
                  </a:lnTo>
                  <a:lnTo>
                    <a:pt x="108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4613" y="3220"/>
              <a:ext cx="40" cy="39"/>
            </a:xfrm>
            <a:custGeom>
              <a:avLst/>
              <a:gdLst>
                <a:gd name="T0" fmla="*/ 175 w 175"/>
                <a:gd name="T1" fmla="*/ 64 h 166"/>
                <a:gd name="T2" fmla="*/ 108 w 175"/>
                <a:gd name="T3" fmla="*/ 64 h 166"/>
                <a:gd name="T4" fmla="*/ 88 w 175"/>
                <a:gd name="T5" fmla="*/ 0 h 166"/>
                <a:gd name="T6" fmla="*/ 67 w 175"/>
                <a:gd name="T7" fmla="*/ 64 h 166"/>
                <a:gd name="T8" fmla="*/ 0 w 175"/>
                <a:gd name="T9" fmla="*/ 64 h 166"/>
                <a:gd name="T10" fmla="*/ 54 w 175"/>
                <a:gd name="T11" fmla="*/ 103 h 166"/>
                <a:gd name="T12" fmla="*/ 34 w 175"/>
                <a:gd name="T13" fmla="*/ 166 h 166"/>
                <a:gd name="T14" fmla="*/ 88 w 175"/>
                <a:gd name="T15" fmla="*/ 127 h 166"/>
                <a:gd name="T16" fmla="*/ 141 w 175"/>
                <a:gd name="T17" fmla="*/ 166 h 166"/>
                <a:gd name="T18" fmla="*/ 121 w 175"/>
                <a:gd name="T19" fmla="*/ 103 h 166"/>
                <a:gd name="T20" fmla="*/ 175 w 175"/>
                <a:gd name="T21" fmla="*/ 64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175" y="64"/>
                  </a:moveTo>
                  <a:lnTo>
                    <a:pt x="108" y="64"/>
                  </a:lnTo>
                  <a:lnTo>
                    <a:pt x="88" y="0"/>
                  </a:ln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8" y="127"/>
                  </a:lnTo>
                  <a:lnTo>
                    <a:pt x="141" y="166"/>
                  </a:lnTo>
                  <a:lnTo>
                    <a:pt x="121" y="103"/>
                  </a:lnTo>
                  <a:lnTo>
                    <a:pt x="175" y="64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4596" y="3156"/>
              <a:ext cx="40" cy="38"/>
            </a:xfrm>
            <a:custGeom>
              <a:avLst/>
              <a:gdLst>
                <a:gd name="T0" fmla="*/ 34 w 174"/>
                <a:gd name="T1" fmla="*/ 165 h 165"/>
                <a:gd name="T2" fmla="*/ 87 w 174"/>
                <a:gd name="T3" fmla="*/ 126 h 165"/>
                <a:gd name="T4" fmla="*/ 141 w 174"/>
                <a:gd name="T5" fmla="*/ 165 h 165"/>
                <a:gd name="T6" fmla="*/ 120 w 174"/>
                <a:gd name="T7" fmla="*/ 102 h 165"/>
                <a:gd name="T8" fmla="*/ 174 w 174"/>
                <a:gd name="T9" fmla="*/ 63 h 165"/>
                <a:gd name="T10" fmla="*/ 108 w 174"/>
                <a:gd name="T11" fmla="*/ 63 h 165"/>
                <a:gd name="T12" fmla="*/ 87 w 174"/>
                <a:gd name="T13" fmla="*/ 0 h 165"/>
                <a:gd name="T14" fmla="*/ 67 w 174"/>
                <a:gd name="T15" fmla="*/ 64 h 165"/>
                <a:gd name="T16" fmla="*/ 0 w 174"/>
                <a:gd name="T17" fmla="*/ 63 h 165"/>
                <a:gd name="T18" fmla="*/ 54 w 174"/>
                <a:gd name="T19" fmla="*/ 102 h 165"/>
                <a:gd name="T20" fmla="*/ 34 w 174"/>
                <a:gd name="T21" fmla="*/ 165 h 1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4" h="165">
                  <a:moveTo>
                    <a:pt x="34" y="165"/>
                  </a:moveTo>
                  <a:lnTo>
                    <a:pt x="87" y="126"/>
                  </a:lnTo>
                  <a:lnTo>
                    <a:pt x="141" y="165"/>
                  </a:lnTo>
                  <a:lnTo>
                    <a:pt x="120" y="102"/>
                  </a:lnTo>
                  <a:lnTo>
                    <a:pt x="174" y="63"/>
                  </a:lnTo>
                  <a:lnTo>
                    <a:pt x="108" y="63"/>
                  </a:lnTo>
                  <a:lnTo>
                    <a:pt x="87" y="0"/>
                  </a:lnTo>
                  <a:lnTo>
                    <a:pt x="67" y="64"/>
                  </a:lnTo>
                  <a:lnTo>
                    <a:pt x="0" y="63"/>
                  </a:lnTo>
                  <a:lnTo>
                    <a:pt x="54" y="102"/>
                  </a:lnTo>
                  <a:lnTo>
                    <a:pt x="34" y="165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4550" y="3108"/>
              <a:ext cx="40" cy="39"/>
            </a:xfrm>
            <a:custGeom>
              <a:avLst/>
              <a:gdLst>
                <a:gd name="T0" fmla="*/ 87 w 175"/>
                <a:gd name="T1" fmla="*/ 0 h 166"/>
                <a:gd name="T2" fmla="*/ 67 w 175"/>
                <a:gd name="T3" fmla="*/ 64 h 166"/>
                <a:gd name="T4" fmla="*/ 0 w 175"/>
                <a:gd name="T5" fmla="*/ 64 h 166"/>
                <a:gd name="T6" fmla="*/ 54 w 175"/>
                <a:gd name="T7" fmla="*/ 103 h 166"/>
                <a:gd name="T8" fmla="*/ 34 w 175"/>
                <a:gd name="T9" fmla="*/ 166 h 166"/>
                <a:gd name="T10" fmla="*/ 87 w 175"/>
                <a:gd name="T11" fmla="*/ 127 h 166"/>
                <a:gd name="T12" fmla="*/ 141 w 175"/>
                <a:gd name="T13" fmla="*/ 166 h 166"/>
                <a:gd name="T14" fmla="*/ 120 w 175"/>
                <a:gd name="T15" fmla="*/ 103 h 166"/>
                <a:gd name="T16" fmla="*/ 175 w 175"/>
                <a:gd name="T17" fmla="*/ 64 h 166"/>
                <a:gd name="T18" fmla="*/ 107 w 175"/>
                <a:gd name="T19" fmla="*/ 64 h 166"/>
                <a:gd name="T20" fmla="*/ 87 w 175"/>
                <a:gd name="T21" fmla="*/ 0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5" h="166">
                  <a:moveTo>
                    <a:pt x="87" y="0"/>
                  </a:moveTo>
                  <a:lnTo>
                    <a:pt x="67" y="64"/>
                  </a:lnTo>
                  <a:lnTo>
                    <a:pt x="0" y="64"/>
                  </a:lnTo>
                  <a:lnTo>
                    <a:pt x="54" y="103"/>
                  </a:lnTo>
                  <a:lnTo>
                    <a:pt x="34" y="166"/>
                  </a:lnTo>
                  <a:lnTo>
                    <a:pt x="87" y="127"/>
                  </a:lnTo>
                  <a:lnTo>
                    <a:pt x="141" y="166"/>
                  </a:lnTo>
                  <a:lnTo>
                    <a:pt x="120" y="103"/>
                  </a:lnTo>
                  <a:lnTo>
                    <a:pt x="175" y="64"/>
                  </a:lnTo>
                  <a:lnTo>
                    <a:pt x="107" y="64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FFF1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4859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30 w 166"/>
                <a:gd name="T5" fmla="*/ 96 h 240"/>
                <a:gd name="T6" fmla="*/ 130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30" y="96"/>
                  </a:lnTo>
                  <a:lnTo>
                    <a:pt x="130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4901" y="3103"/>
              <a:ext cx="51" cy="57"/>
            </a:xfrm>
            <a:custGeom>
              <a:avLst/>
              <a:gdLst>
                <a:gd name="T0" fmla="*/ 123 w 223"/>
                <a:gd name="T1" fmla="*/ 244 h 244"/>
                <a:gd name="T2" fmla="*/ 104 w 223"/>
                <a:gd name="T3" fmla="*/ 244 h 244"/>
                <a:gd name="T4" fmla="*/ 0 w 223"/>
                <a:gd name="T5" fmla="*/ 0 h 244"/>
                <a:gd name="T6" fmla="*/ 42 w 223"/>
                <a:gd name="T7" fmla="*/ 0 h 244"/>
                <a:gd name="T8" fmla="*/ 114 w 223"/>
                <a:gd name="T9" fmla="*/ 177 h 244"/>
                <a:gd name="T10" fmla="*/ 183 w 223"/>
                <a:gd name="T11" fmla="*/ 0 h 244"/>
                <a:gd name="T12" fmla="*/ 223 w 223"/>
                <a:gd name="T13" fmla="*/ 0 h 244"/>
                <a:gd name="T14" fmla="*/ 123 w 22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23" h="244">
                  <a:moveTo>
                    <a:pt x="123" y="244"/>
                  </a:moveTo>
                  <a:lnTo>
                    <a:pt x="104" y="244"/>
                  </a:lnTo>
                  <a:lnTo>
                    <a:pt x="0" y="0"/>
                  </a:lnTo>
                  <a:lnTo>
                    <a:pt x="42" y="0"/>
                  </a:lnTo>
                  <a:lnTo>
                    <a:pt x="114" y="177"/>
                  </a:lnTo>
                  <a:lnTo>
                    <a:pt x="183" y="0"/>
                  </a:lnTo>
                  <a:lnTo>
                    <a:pt x="223" y="0"/>
                  </a:lnTo>
                  <a:lnTo>
                    <a:pt x="123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1" name="Freeform 62"/>
            <p:cNvSpPr>
              <a:spLocks noEditPoints="1"/>
            </p:cNvSpPr>
            <p:nvPr/>
          </p:nvSpPr>
          <p:spPr bwMode="auto">
            <a:xfrm>
              <a:off x="4960" y="3102"/>
              <a:ext cx="45" cy="57"/>
            </a:xfrm>
            <a:custGeom>
              <a:avLst/>
              <a:gdLst>
                <a:gd name="T0" fmla="*/ 152 w 196"/>
                <a:gd name="T1" fmla="*/ 243 h 243"/>
                <a:gd name="T2" fmla="*/ 78 w 196"/>
                <a:gd name="T3" fmla="*/ 140 h 243"/>
                <a:gd name="T4" fmla="*/ 38 w 196"/>
                <a:gd name="T5" fmla="*/ 138 h 243"/>
                <a:gd name="T6" fmla="*/ 38 w 196"/>
                <a:gd name="T7" fmla="*/ 243 h 243"/>
                <a:gd name="T8" fmla="*/ 0 w 196"/>
                <a:gd name="T9" fmla="*/ 243 h 243"/>
                <a:gd name="T10" fmla="*/ 0 w 196"/>
                <a:gd name="T11" fmla="*/ 3 h 243"/>
                <a:gd name="T12" fmla="*/ 30 w 196"/>
                <a:gd name="T13" fmla="*/ 2 h 243"/>
                <a:gd name="T14" fmla="*/ 69 w 196"/>
                <a:gd name="T15" fmla="*/ 0 h 243"/>
                <a:gd name="T16" fmla="*/ 169 w 196"/>
                <a:gd name="T17" fmla="*/ 69 h 243"/>
                <a:gd name="T18" fmla="*/ 153 w 196"/>
                <a:gd name="T19" fmla="*/ 110 h 243"/>
                <a:gd name="T20" fmla="*/ 115 w 196"/>
                <a:gd name="T21" fmla="*/ 133 h 243"/>
                <a:gd name="T22" fmla="*/ 196 w 196"/>
                <a:gd name="T23" fmla="*/ 243 h 243"/>
                <a:gd name="T24" fmla="*/ 152 w 196"/>
                <a:gd name="T25" fmla="*/ 243 h 243"/>
                <a:gd name="T26" fmla="*/ 38 w 196"/>
                <a:gd name="T27" fmla="*/ 32 h 243"/>
                <a:gd name="T28" fmla="*/ 38 w 196"/>
                <a:gd name="T29" fmla="*/ 111 h 243"/>
                <a:gd name="T30" fmla="*/ 65 w 196"/>
                <a:gd name="T31" fmla="*/ 112 h 243"/>
                <a:gd name="T32" fmla="*/ 114 w 196"/>
                <a:gd name="T33" fmla="*/ 103 h 243"/>
                <a:gd name="T34" fmla="*/ 130 w 196"/>
                <a:gd name="T35" fmla="*/ 69 h 243"/>
                <a:gd name="T36" fmla="*/ 113 w 196"/>
                <a:gd name="T37" fmla="*/ 40 h 243"/>
                <a:gd name="T38" fmla="*/ 60 w 196"/>
                <a:gd name="T39" fmla="*/ 31 h 243"/>
                <a:gd name="T40" fmla="*/ 38 w 196"/>
                <a:gd name="T41" fmla="*/ 32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96" h="243">
                  <a:moveTo>
                    <a:pt x="152" y="243"/>
                  </a:moveTo>
                  <a:lnTo>
                    <a:pt x="78" y="140"/>
                  </a:lnTo>
                  <a:cubicBezTo>
                    <a:pt x="70" y="140"/>
                    <a:pt x="56" y="140"/>
                    <a:pt x="38" y="138"/>
                  </a:cubicBezTo>
                  <a:lnTo>
                    <a:pt x="38" y="243"/>
                  </a:lnTo>
                  <a:lnTo>
                    <a:pt x="0" y="243"/>
                  </a:lnTo>
                  <a:lnTo>
                    <a:pt x="0" y="3"/>
                  </a:lnTo>
                  <a:cubicBezTo>
                    <a:pt x="1" y="3"/>
                    <a:pt x="11" y="2"/>
                    <a:pt x="30" y="2"/>
                  </a:cubicBezTo>
                  <a:cubicBezTo>
                    <a:pt x="48" y="1"/>
                    <a:pt x="61" y="0"/>
                    <a:pt x="69" y="0"/>
                  </a:cubicBezTo>
                  <a:cubicBezTo>
                    <a:pt x="136" y="0"/>
                    <a:pt x="169" y="23"/>
                    <a:pt x="169" y="69"/>
                  </a:cubicBezTo>
                  <a:cubicBezTo>
                    <a:pt x="169" y="84"/>
                    <a:pt x="164" y="98"/>
                    <a:pt x="153" y="110"/>
                  </a:cubicBezTo>
                  <a:cubicBezTo>
                    <a:pt x="143" y="122"/>
                    <a:pt x="130" y="130"/>
                    <a:pt x="115" y="133"/>
                  </a:cubicBezTo>
                  <a:lnTo>
                    <a:pt x="196" y="243"/>
                  </a:lnTo>
                  <a:lnTo>
                    <a:pt x="152" y="243"/>
                  </a:lnTo>
                  <a:close/>
                  <a:moveTo>
                    <a:pt x="38" y="32"/>
                  </a:moveTo>
                  <a:lnTo>
                    <a:pt x="38" y="111"/>
                  </a:lnTo>
                  <a:cubicBezTo>
                    <a:pt x="47" y="112"/>
                    <a:pt x="56" y="112"/>
                    <a:pt x="65" y="112"/>
                  </a:cubicBezTo>
                  <a:cubicBezTo>
                    <a:pt x="87" y="112"/>
                    <a:pt x="104" y="109"/>
                    <a:pt x="114" y="103"/>
                  </a:cubicBezTo>
                  <a:cubicBezTo>
                    <a:pt x="125" y="96"/>
                    <a:pt x="130" y="85"/>
                    <a:pt x="130" y="69"/>
                  </a:cubicBezTo>
                  <a:cubicBezTo>
                    <a:pt x="130" y="55"/>
                    <a:pt x="124" y="46"/>
                    <a:pt x="113" y="40"/>
                  </a:cubicBezTo>
                  <a:cubicBezTo>
                    <a:pt x="102" y="34"/>
                    <a:pt x="84" y="31"/>
                    <a:pt x="60" y="31"/>
                  </a:cubicBezTo>
                  <a:cubicBezTo>
                    <a:pt x="57" y="31"/>
                    <a:pt x="49" y="31"/>
                    <a:pt x="38" y="3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2" name="Freeform 63"/>
            <p:cNvSpPr>
              <a:spLocks noEditPoints="1"/>
            </p:cNvSpPr>
            <p:nvPr/>
          </p:nvSpPr>
          <p:spPr bwMode="auto">
            <a:xfrm>
              <a:off x="5008" y="3102"/>
              <a:ext cx="53" cy="58"/>
            </a:xfrm>
            <a:custGeom>
              <a:avLst/>
              <a:gdLst>
                <a:gd name="T0" fmla="*/ 0 w 231"/>
                <a:gd name="T1" fmla="*/ 122 h 248"/>
                <a:gd name="T2" fmla="*/ 30 w 231"/>
                <a:gd name="T3" fmla="*/ 35 h 248"/>
                <a:gd name="T4" fmla="*/ 112 w 231"/>
                <a:gd name="T5" fmla="*/ 0 h 248"/>
                <a:gd name="T6" fmla="*/ 200 w 231"/>
                <a:gd name="T7" fmla="*/ 32 h 248"/>
                <a:gd name="T8" fmla="*/ 231 w 231"/>
                <a:gd name="T9" fmla="*/ 122 h 248"/>
                <a:gd name="T10" fmla="*/ 200 w 231"/>
                <a:gd name="T11" fmla="*/ 215 h 248"/>
                <a:gd name="T12" fmla="*/ 112 w 231"/>
                <a:gd name="T13" fmla="*/ 248 h 248"/>
                <a:gd name="T14" fmla="*/ 29 w 231"/>
                <a:gd name="T15" fmla="*/ 213 h 248"/>
                <a:gd name="T16" fmla="*/ 0 w 231"/>
                <a:gd name="T17" fmla="*/ 122 h 248"/>
                <a:gd name="T18" fmla="*/ 40 w 231"/>
                <a:gd name="T19" fmla="*/ 122 h 248"/>
                <a:gd name="T20" fmla="*/ 58 w 231"/>
                <a:gd name="T21" fmla="*/ 191 h 248"/>
                <a:gd name="T22" fmla="*/ 112 w 231"/>
                <a:gd name="T23" fmla="*/ 219 h 248"/>
                <a:gd name="T24" fmla="*/ 171 w 231"/>
                <a:gd name="T25" fmla="*/ 193 h 248"/>
                <a:gd name="T26" fmla="*/ 191 w 231"/>
                <a:gd name="T27" fmla="*/ 122 h 248"/>
                <a:gd name="T28" fmla="*/ 112 w 231"/>
                <a:gd name="T29" fmla="*/ 29 h 248"/>
                <a:gd name="T30" fmla="*/ 58 w 231"/>
                <a:gd name="T31" fmla="*/ 54 h 248"/>
                <a:gd name="T32" fmla="*/ 40 w 231"/>
                <a:gd name="T33" fmla="*/ 12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31" h="248">
                  <a:moveTo>
                    <a:pt x="0" y="122"/>
                  </a:moveTo>
                  <a:cubicBezTo>
                    <a:pt x="0" y="87"/>
                    <a:pt x="10" y="58"/>
                    <a:pt x="30" y="35"/>
                  </a:cubicBezTo>
                  <a:cubicBezTo>
                    <a:pt x="50" y="11"/>
                    <a:pt x="77" y="0"/>
                    <a:pt x="112" y="0"/>
                  </a:cubicBezTo>
                  <a:cubicBezTo>
                    <a:pt x="150" y="0"/>
                    <a:pt x="180" y="10"/>
                    <a:pt x="200" y="32"/>
                  </a:cubicBezTo>
                  <a:cubicBezTo>
                    <a:pt x="221" y="53"/>
                    <a:pt x="231" y="84"/>
                    <a:pt x="231" y="122"/>
                  </a:cubicBezTo>
                  <a:cubicBezTo>
                    <a:pt x="231" y="162"/>
                    <a:pt x="221" y="193"/>
                    <a:pt x="200" y="215"/>
                  </a:cubicBezTo>
                  <a:cubicBezTo>
                    <a:pt x="179" y="237"/>
                    <a:pt x="150" y="248"/>
                    <a:pt x="112" y="248"/>
                  </a:cubicBezTo>
                  <a:cubicBezTo>
                    <a:pt x="77" y="248"/>
                    <a:pt x="49" y="237"/>
                    <a:pt x="29" y="213"/>
                  </a:cubicBezTo>
                  <a:cubicBezTo>
                    <a:pt x="10" y="189"/>
                    <a:pt x="0" y="159"/>
                    <a:pt x="0" y="122"/>
                  </a:cubicBezTo>
                  <a:close/>
                  <a:moveTo>
                    <a:pt x="40" y="122"/>
                  </a:moveTo>
                  <a:cubicBezTo>
                    <a:pt x="40" y="150"/>
                    <a:pt x="46" y="173"/>
                    <a:pt x="58" y="191"/>
                  </a:cubicBezTo>
                  <a:cubicBezTo>
                    <a:pt x="71" y="210"/>
                    <a:pt x="89" y="219"/>
                    <a:pt x="112" y="219"/>
                  </a:cubicBezTo>
                  <a:cubicBezTo>
                    <a:pt x="137" y="219"/>
                    <a:pt x="157" y="210"/>
                    <a:pt x="171" y="193"/>
                  </a:cubicBezTo>
                  <a:cubicBezTo>
                    <a:pt x="184" y="177"/>
                    <a:pt x="191" y="153"/>
                    <a:pt x="191" y="122"/>
                  </a:cubicBezTo>
                  <a:cubicBezTo>
                    <a:pt x="191" y="60"/>
                    <a:pt x="165" y="29"/>
                    <a:pt x="112" y="29"/>
                  </a:cubicBezTo>
                  <a:cubicBezTo>
                    <a:pt x="88" y="29"/>
                    <a:pt x="70" y="37"/>
                    <a:pt x="58" y="54"/>
                  </a:cubicBezTo>
                  <a:cubicBezTo>
                    <a:pt x="46" y="71"/>
                    <a:pt x="40" y="93"/>
                    <a:pt x="40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3" name="Freeform 64"/>
            <p:cNvSpPr>
              <a:spLocks noEditPoints="1"/>
            </p:cNvSpPr>
            <p:nvPr/>
          </p:nvSpPr>
          <p:spPr bwMode="auto">
            <a:xfrm>
              <a:off x="5071" y="3103"/>
              <a:ext cx="39" cy="56"/>
            </a:xfrm>
            <a:custGeom>
              <a:avLst/>
              <a:gdLst>
                <a:gd name="T0" fmla="*/ 38 w 173"/>
                <a:gd name="T1" fmla="*/ 150 h 242"/>
                <a:gd name="T2" fmla="*/ 38 w 173"/>
                <a:gd name="T3" fmla="*/ 242 h 242"/>
                <a:gd name="T4" fmla="*/ 0 w 173"/>
                <a:gd name="T5" fmla="*/ 242 h 242"/>
                <a:gd name="T6" fmla="*/ 0 w 173"/>
                <a:gd name="T7" fmla="*/ 2 h 242"/>
                <a:gd name="T8" fmla="*/ 52 w 173"/>
                <a:gd name="T9" fmla="*/ 0 h 242"/>
                <a:gd name="T10" fmla="*/ 173 w 173"/>
                <a:gd name="T11" fmla="*/ 70 h 242"/>
                <a:gd name="T12" fmla="*/ 66 w 173"/>
                <a:gd name="T13" fmla="*/ 151 h 242"/>
                <a:gd name="T14" fmla="*/ 38 w 173"/>
                <a:gd name="T15" fmla="*/ 150 h 242"/>
                <a:gd name="T16" fmla="*/ 38 w 173"/>
                <a:gd name="T17" fmla="*/ 31 h 242"/>
                <a:gd name="T18" fmla="*/ 38 w 173"/>
                <a:gd name="T19" fmla="*/ 120 h 242"/>
                <a:gd name="T20" fmla="*/ 64 w 173"/>
                <a:gd name="T21" fmla="*/ 122 h 242"/>
                <a:gd name="T22" fmla="*/ 134 w 173"/>
                <a:gd name="T23" fmla="*/ 74 h 242"/>
                <a:gd name="T24" fmla="*/ 59 w 173"/>
                <a:gd name="T25" fmla="*/ 30 h 242"/>
                <a:gd name="T26" fmla="*/ 38 w 173"/>
                <a:gd name="T27" fmla="*/ 3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3" h="242">
                  <a:moveTo>
                    <a:pt x="38" y="150"/>
                  </a:moveTo>
                  <a:lnTo>
                    <a:pt x="38" y="242"/>
                  </a:lnTo>
                  <a:lnTo>
                    <a:pt x="0" y="242"/>
                  </a:lnTo>
                  <a:lnTo>
                    <a:pt x="0" y="2"/>
                  </a:lnTo>
                  <a:cubicBezTo>
                    <a:pt x="29" y="1"/>
                    <a:pt x="46" y="0"/>
                    <a:pt x="52" y="0"/>
                  </a:cubicBezTo>
                  <a:cubicBezTo>
                    <a:pt x="133" y="0"/>
                    <a:pt x="173" y="24"/>
                    <a:pt x="173" y="70"/>
                  </a:cubicBezTo>
                  <a:cubicBezTo>
                    <a:pt x="173" y="124"/>
                    <a:pt x="138" y="151"/>
                    <a:pt x="66" y="151"/>
                  </a:cubicBezTo>
                  <a:cubicBezTo>
                    <a:pt x="62" y="151"/>
                    <a:pt x="53" y="151"/>
                    <a:pt x="38" y="150"/>
                  </a:cubicBezTo>
                  <a:close/>
                  <a:moveTo>
                    <a:pt x="38" y="31"/>
                  </a:moveTo>
                  <a:lnTo>
                    <a:pt x="38" y="120"/>
                  </a:lnTo>
                  <a:cubicBezTo>
                    <a:pt x="54" y="121"/>
                    <a:pt x="63" y="122"/>
                    <a:pt x="64" y="122"/>
                  </a:cubicBezTo>
                  <a:cubicBezTo>
                    <a:pt x="111" y="122"/>
                    <a:pt x="134" y="106"/>
                    <a:pt x="134" y="74"/>
                  </a:cubicBezTo>
                  <a:cubicBezTo>
                    <a:pt x="134" y="44"/>
                    <a:pt x="109" y="30"/>
                    <a:pt x="59" y="30"/>
                  </a:cubicBezTo>
                  <a:cubicBezTo>
                    <a:pt x="54" y="30"/>
                    <a:pt x="47" y="30"/>
                    <a:pt x="38" y="3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4" name="Freeform 65"/>
            <p:cNvSpPr>
              <a:spLocks/>
            </p:cNvSpPr>
            <p:nvPr/>
          </p:nvSpPr>
          <p:spPr bwMode="auto">
            <a:xfrm>
              <a:off x="5118" y="3102"/>
              <a:ext cx="35" cy="58"/>
            </a:xfrm>
            <a:custGeom>
              <a:avLst/>
              <a:gdLst>
                <a:gd name="T0" fmla="*/ 0 w 156"/>
                <a:gd name="T1" fmla="*/ 233 h 248"/>
                <a:gd name="T2" fmla="*/ 14 w 156"/>
                <a:gd name="T3" fmla="*/ 203 h 248"/>
                <a:gd name="T4" fmla="*/ 41 w 156"/>
                <a:gd name="T5" fmla="*/ 214 h 248"/>
                <a:gd name="T6" fmla="*/ 69 w 156"/>
                <a:gd name="T7" fmla="*/ 219 h 248"/>
                <a:gd name="T8" fmla="*/ 105 w 156"/>
                <a:gd name="T9" fmla="*/ 208 h 248"/>
                <a:gd name="T10" fmla="*/ 118 w 156"/>
                <a:gd name="T11" fmla="*/ 182 h 248"/>
                <a:gd name="T12" fmla="*/ 111 w 156"/>
                <a:gd name="T13" fmla="*/ 159 h 248"/>
                <a:gd name="T14" fmla="*/ 73 w 156"/>
                <a:gd name="T15" fmla="*/ 136 h 248"/>
                <a:gd name="T16" fmla="*/ 51 w 156"/>
                <a:gd name="T17" fmla="*/ 127 h 248"/>
                <a:gd name="T18" fmla="*/ 11 w 156"/>
                <a:gd name="T19" fmla="*/ 100 h 248"/>
                <a:gd name="T20" fmla="*/ 0 w 156"/>
                <a:gd name="T21" fmla="*/ 62 h 248"/>
                <a:gd name="T22" fmla="*/ 22 w 156"/>
                <a:gd name="T23" fmla="*/ 17 h 248"/>
                <a:gd name="T24" fmla="*/ 78 w 156"/>
                <a:gd name="T25" fmla="*/ 0 h 248"/>
                <a:gd name="T26" fmla="*/ 142 w 156"/>
                <a:gd name="T27" fmla="*/ 13 h 248"/>
                <a:gd name="T28" fmla="*/ 131 w 156"/>
                <a:gd name="T29" fmla="*/ 41 h 248"/>
                <a:gd name="T30" fmla="*/ 108 w 156"/>
                <a:gd name="T31" fmla="*/ 32 h 248"/>
                <a:gd name="T32" fmla="*/ 79 w 156"/>
                <a:gd name="T33" fmla="*/ 28 h 248"/>
                <a:gd name="T34" fmla="*/ 49 w 156"/>
                <a:gd name="T35" fmla="*/ 37 h 248"/>
                <a:gd name="T36" fmla="*/ 37 w 156"/>
                <a:gd name="T37" fmla="*/ 62 h 248"/>
                <a:gd name="T38" fmla="*/ 41 w 156"/>
                <a:gd name="T39" fmla="*/ 78 h 248"/>
                <a:gd name="T40" fmla="*/ 53 w 156"/>
                <a:gd name="T41" fmla="*/ 91 h 248"/>
                <a:gd name="T42" fmla="*/ 82 w 156"/>
                <a:gd name="T43" fmla="*/ 105 h 248"/>
                <a:gd name="T44" fmla="*/ 104 w 156"/>
                <a:gd name="T45" fmla="*/ 115 h 248"/>
                <a:gd name="T46" fmla="*/ 144 w 156"/>
                <a:gd name="T47" fmla="*/ 142 h 248"/>
                <a:gd name="T48" fmla="*/ 156 w 156"/>
                <a:gd name="T49" fmla="*/ 184 h 248"/>
                <a:gd name="T50" fmla="*/ 131 w 156"/>
                <a:gd name="T51" fmla="*/ 230 h 248"/>
                <a:gd name="T52" fmla="*/ 63 w 156"/>
                <a:gd name="T53" fmla="*/ 248 h 248"/>
                <a:gd name="T54" fmla="*/ 0 w 156"/>
                <a:gd name="T55" fmla="*/ 233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56" h="248">
                  <a:moveTo>
                    <a:pt x="0" y="233"/>
                  </a:moveTo>
                  <a:lnTo>
                    <a:pt x="14" y="203"/>
                  </a:lnTo>
                  <a:cubicBezTo>
                    <a:pt x="21" y="208"/>
                    <a:pt x="30" y="211"/>
                    <a:pt x="41" y="214"/>
                  </a:cubicBezTo>
                  <a:cubicBezTo>
                    <a:pt x="51" y="217"/>
                    <a:pt x="61" y="219"/>
                    <a:pt x="69" y="219"/>
                  </a:cubicBezTo>
                  <a:cubicBezTo>
                    <a:pt x="84" y="219"/>
                    <a:pt x="96" y="215"/>
                    <a:pt x="105" y="208"/>
                  </a:cubicBezTo>
                  <a:cubicBezTo>
                    <a:pt x="114" y="201"/>
                    <a:pt x="118" y="192"/>
                    <a:pt x="118" y="182"/>
                  </a:cubicBezTo>
                  <a:cubicBezTo>
                    <a:pt x="118" y="174"/>
                    <a:pt x="116" y="166"/>
                    <a:pt x="111" y="159"/>
                  </a:cubicBezTo>
                  <a:cubicBezTo>
                    <a:pt x="106" y="152"/>
                    <a:pt x="93" y="145"/>
                    <a:pt x="73" y="136"/>
                  </a:cubicBezTo>
                  <a:lnTo>
                    <a:pt x="51" y="127"/>
                  </a:lnTo>
                  <a:cubicBezTo>
                    <a:pt x="32" y="120"/>
                    <a:pt x="18" y="111"/>
                    <a:pt x="11" y="100"/>
                  </a:cubicBezTo>
                  <a:cubicBezTo>
                    <a:pt x="3" y="90"/>
                    <a:pt x="0" y="77"/>
                    <a:pt x="0" y="62"/>
                  </a:cubicBezTo>
                  <a:cubicBezTo>
                    <a:pt x="0" y="44"/>
                    <a:pt x="7" y="29"/>
                    <a:pt x="22" y="17"/>
                  </a:cubicBezTo>
                  <a:cubicBezTo>
                    <a:pt x="36" y="6"/>
                    <a:pt x="55" y="0"/>
                    <a:pt x="78" y="0"/>
                  </a:cubicBezTo>
                  <a:cubicBezTo>
                    <a:pt x="109" y="0"/>
                    <a:pt x="130" y="4"/>
                    <a:pt x="142" y="13"/>
                  </a:cubicBezTo>
                  <a:lnTo>
                    <a:pt x="131" y="41"/>
                  </a:lnTo>
                  <a:cubicBezTo>
                    <a:pt x="126" y="38"/>
                    <a:pt x="118" y="35"/>
                    <a:pt x="108" y="32"/>
                  </a:cubicBezTo>
                  <a:cubicBezTo>
                    <a:pt x="97" y="29"/>
                    <a:pt x="88" y="28"/>
                    <a:pt x="79" y="28"/>
                  </a:cubicBezTo>
                  <a:cubicBezTo>
                    <a:pt x="66" y="28"/>
                    <a:pt x="56" y="31"/>
                    <a:pt x="49" y="37"/>
                  </a:cubicBezTo>
                  <a:cubicBezTo>
                    <a:pt x="41" y="44"/>
                    <a:pt x="37" y="52"/>
                    <a:pt x="37" y="62"/>
                  </a:cubicBezTo>
                  <a:cubicBezTo>
                    <a:pt x="37" y="68"/>
                    <a:pt x="39" y="73"/>
                    <a:pt x="41" y="78"/>
                  </a:cubicBezTo>
                  <a:cubicBezTo>
                    <a:pt x="44" y="83"/>
                    <a:pt x="48" y="88"/>
                    <a:pt x="53" y="91"/>
                  </a:cubicBezTo>
                  <a:cubicBezTo>
                    <a:pt x="57" y="94"/>
                    <a:pt x="67" y="99"/>
                    <a:pt x="82" y="105"/>
                  </a:cubicBezTo>
                  <a:lnTo>
                    <a:pt x="104" y="115"/>
                  </a:lnTo>
                  <a:cubicBezTo>
                    <a:pt x="123" y="122"/>
                    <a:pt x="137" y="132"/>
                    <a:pt x="144" y="142"/>
                  </a:cubicBezTo>
                  <a:cubicBezTo>
                    <a:pt x="152" y="153"/>
                    <a:pt x="156" y="167"/>
                    <a:pt x="156" y="184"/>
                  </a:cubicBezTo>
                  <a:cubicBezTo>
                    <a:pt x="156" y="202"/>
                    <a:pt x="147" y="217"/>
                    <a:pt x="131" y="230"/>
                  </a:cubicBezTo>
                  <a:cubicBezTo>
                    <a:pt x="114" y="242"/>
                    <a:pt x="91" y="248"/>
                    <a:pt x="63" y="248"/>
                  </a:cubicBezTo>
                  <a:cubicBezTo>
                    <a:pt x="39" y="248"/>
                    <a:pt x="18" y="243"/>
                    <a:pt x="0" y="23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Freeform 66"/>
            <p:cNvSpPr>
              <a:spLocks/>
            </p:cNvSpPr>
            <p:nvPr/>
          </p:nvSpPr>
          <p:spPr bwMode="auto">
            <a:xfrm>
              <a:off x="5163" y="3103"/>
              <a:ext cx="45" cy="56"/>
            </a:xfrm>
            <a:custGeom>
              <a:avLst/>
              <a:gdLst>
                <a:gd name="T0" fmla="*/ 154 w 195"/>
                <a:gd name="T1" fmla="*/ 240 h 240"/>
                <a:gd name="T2" fmla="*/ 75 w 195"/>
                <a:gd name="T3" fmla="*/ 130 h 240"/>
                <a:gd name="T4" fmla="*/ 38 w 195"/>
                <a:gd name="T5" fmla="*/ 175 h 240"/>
                <a:gd name="T6" fmla="*/ 38 w 195"/>
                <a:gd name="T7" fmla="*/ 240 h 240"/>
                <a:gd name="T8" fmla="*/ 0 w 195"/>
                <a:gd name="T9" fmla="*/ 240 h 240"/>
                <a:gd name="T10" fmla="*/ 0 w 195"/>
                <a:gd name="T11" fmla="*/ 0 h 240"/>
                <a:gd name="T12" fmla="*/ 38 w 195"/>
                <a:gd name="T13" fmla="*/ 0 h 240"/>
                <a:gd name="T14" fmla="*/ 38 w 195"/>
                <a:gd name="T15" fmla="*/ 131 h 240"/>
                <a:gd name="T16" fmla="*/ 141 w 195"/>
                <a:gd name="T17" fmla="*/ 0 h 240"/>
                <a:gd name="T18" fmla="*/ 184 w 195"/>
                <a:gd name="T19" fmla="*/ 0 h 240"/>
                <a:gd name="T20" fmla="*/ 101 w 195"/>
                <a:gd name="T21" fmla="*/ 104 h 240"/>
                <a:gd name="T22" fmla="*/ 195 w 195"/>
                <a:gd name="T23" fmla="*/ 240 h 240"/>
                <a:gd name="T24" fmla="*/ 154 w 195"/>
                <a:gd name="T25" fmla="*/ 240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5" h="240">
                  <a:moveTo>
                    <a:pt x="154" y="240"/>
                  </a:moveTo>
                  <a:lnTo>
                    <a:pt x="75" y="130"/>
                  </a:lnTo>
                  <a:lnTo>
                    <a:pt x="38" y="175"/>
                  </a:lnTo>
                  <a:lnTo>
                    <a:pt x="38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38" y="131"/>
                  </a:lnTo>
                  <a:lnTo>
                    <a:pt x="141" y="0"/>
                  </a:lnTo>
                  <a:lnTo>
                    <a:pt x="184" y="0"/>
                  </a:lnTo>
                  <a:lnTo>
                    <a:pt x="101" y="104"/>
                  </a:lnTo>
                  <a:lnTo>
                    <a:pt x="195" y="240"/>
                  </a:lnTo>
                  <a:lnTo>
                    <a:pt x="154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Freeform 67"/>
            <p:cNvSpPr>
              <a:spLocks noEditPoints="1"/>
            </p:cNvSpPr>
            <p:nvPr/>
          </p:nvSpPr>
          <p:spPr bwMode="auto">
            <a:xfrm>
              <a:off x="5208" y="3086"/>
              <a:ext cx="52" cy="73"/>
            </a:xfrm>
            <a:custGeom>
              <a:avLst/>
              <a:gdLst>
                <a:gd name="T0" fmla="*/ 185 w 228"/>
                <a:gd name="T1" fmla="*/ 315 h 315"/>
                <a:gd name="T2" fmla="*/ 166 w 228"/>
                <a:gd name="T3" fmla="*/ 265 h 315"/>
                <a:gd name="T4" fmla="*/ 63 w 228"/>
                <a:gd name="T5" fmla="*/ 265 h 315"/>
                <a:gd name="T6" fmla="*/ 43 w 228"/>
                <a:gd name="T7" fmla="*/ 315 h 315"/>
                <a:gd name="T8" fmla="*/ 0 w 228"/>
                <a:gd name="T9" fmla="*/ 315 h 315"/>
                <a:gd name="T10" fmla="*/ 113 w 228"/>
                <a:gd name="T11" fmla="*/ 72 h 315"/>
                <a:gd name="T12" fmla="*/ 123 w 228"/>
                <a:gd name="T13" fmla="*/ 72 h 315"/>
                <a:gd name="T14" fmla="*/ 228 w 228"/>
                <a:gd name="T15" fmla="*/ 315 h 315"/>
                <a:gd name="T16" fmla="*/ 185 w 228"/>
                <a:gd name="T17" fmla="*/ 315 h 315"/>
                <a:gd name="T18" fmla="*/ 116 w 228"/>
                <a:gd name="T19" fmla="*/ 135 h 315"/>
                <a:gd name="T20" fmla="*/ 73 w 228"/>
                <a:gd name="T21" fmla="*/ 240 h 315"/>
                <a:gd name="T22" fmla="*/ 156 w 228"/>
                <a:gd name="T23" fmla="*/ 240 h 315"/>
                <a:gd name="T24" fmla="*/ 116 w 228"/>
                <a:gd name="T25" fmla="*/ 135 h 315"/>
                <a:gd name="T26" fmla="*/ 162 w 228"/>
                <a:gd name="T27" fmla="*/ 0 h 315"/>
                <a:gd name="T28" fmla="*/ 119 w 228"/>
                <a:gd name="T29" fmla="*/ 55 h 315"/>
                <a:gd name="T30" fmla="*/ 93 w 228"/>
                <a:gd name="T31" fmla="*/ 55 h 315"/>
                <a:gd name="T32" fmla="*/ 125 w 228"/>
                <a:gd name="T33" fmla="*/ 0 h 315"/>
                <a:gd name="T34" fmla="*/ 162 w 228"/>
                <a:gd name="T3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28" h="315">
                  <a:moveTo>
                    <a:pt x="185" y="315"/>
                  </a:moveTo>
                  <a:lnTo>
                    <a:pt x="166" y="265"/>
                  </a:lnTo>
                  <a:lnTo>
                    <a:pt x="63" y="265"/>
                  </a:lnTo>
                  <a:lnTo>
                    <a:pt x="43" y="315"/>
                  </a:lnTo>
                  <a:lnTo>
                    <a:pt x="0" y="315"/>
                  </a:lnTo>
                  <a:lnTo>
                    <a:pt x="113" y="72"/>
                  </a:lnTo>
                  <a:lnTo>
                    <a:pt x="123" y="72"/>
                  </a:lnTo>
                  <a:lnTo>
                    <a:pt x="228" y="315"/>
                  </a:lnTo>
                  <a:lnTo>
                    <a:pt x="185" y="315"/>
                  </a:lnTo>
                  <a:close/>
                  <a:moveTo>
                    <a:pt x="116" y="135"/>
                  </a:moveTo>
                  <a:lnTo>
                    <a:pt x="73" y="240"/>
                  </a:lnTo>
                  <a:lnTo>
                    <a:pt x="156" y="240"/>
                  </a:lnTo>
                  <a:lnTo>
                    <a:pt x="116" y="135"/>
                  </a:lnTo>
                  <a:close/>
                  <a:moveTo>
                    <a:pt x="162" y="0"/>
                  </a:moveTo>
                  <a:lnTo>
                    <a:pt x="119" y="55"/>
                  </a:lnTo>
                  <a:lnTo>
                    <a:pt x="93" y="55"/>
                  </a:lnTo>
                  <a:lnTo>
                    <a:pt x="125" y="0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Freeform 68"/>
            <p:cNvSpPr>
              <a:spLocks/>
            </p:cNvSpPr>
            <p:nvPr/>
          </p:nvSpPr>
          <p:spPr bwMode="auto">
            <a:xfrm>
              <a:off x="5294" y="3103"/>
              <a:ext cx="44" cy="57"/>
            </a:xfrm>
            <a:custGeom>
              <a:avLst/>
              <a:gdLst>
                <a:gd name="T0" fmla="*/ 0 w 194"/>
                <a:gd name="T1" fmla="*/ 0 h 244"/>
                <a:gd name="T2" fmla="*/ 38 w 194"/>
                <a:gd name="T3" fmla="*/ 0 h 244"/>
                <a:gd name="T4" fmla="*/ 38 w 194"/>
                <a:gd name="T5" fmla="*/ 164 h 244"/>
                <a:gd name="T6" fmla="*/ 54 w 194"/>
                <a:gd name="T7" fmla="*/ 201 h 244"/>
                <a:gd name="T8" fmla="*/ 96 w 194"/>
                <a:gd name="T9" fmla="*/ 215 h 244"/>
                <a:gd name="T10" fmla="*/ 140 w 194"/>
                <a:gd name="T11" fmla="*/ 201 h 244"/>
                <a:gd name="T12" fmla="*/ 156 w 194"/>
                <a:gd name="T13" fmla="*/ 164 h 244"/>
                <a:gd name="T14" fmla="*/ 156 w 194"/>
                <a:gd name="T15" fmla="*/ 0 h 244"/>
                <a:gd name="T16" fmla="*/ 194 w 194"/>
                <a:gd name="T17" fmla="*/ 0 h 244"/>
                <a:gd name="T18" fmla="*/ 194 w 194"/>
                <a:gd name="T19" fmla="*/ 167 h 244"/>
                <a:gd name="T20" fmla="*/ 168 w 194"/>
                <a:gd name="T21" fmla="*/ 224 h 244"/>
                <a:gd name="T22" fmla="*/ 97 w 194"/>
                <a:gd name="T23" fmla="*/ 244 h 244"/>
                <a:gd name="T24" fmla="*/ 25 w 194"/>
                <a:gd name="T25" fmla="*/ 224 h 244"/>
                <a:gd name="T26" fmla="*/ 0 w 194"/>
                <a:gd name="T27" fmla="*/ 167 h 244"/>
                <a:gd name="T28" fmla="*/ 0 w 194"/>
                <a:gd name="T2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94" h="244">
                  <a:moveTo>
                    <a:pt x="0" y="0"/>
                  </a:moveTo>
                  <a:lnTo>
                    <a:pt x="38" y="0"/>
                  </a:lnTo>
                  <a:lnTo>
                    <a:pt x="38" y="164"/>
                  </a:lnTo>
                  <a:cubicBezTo>
                    <a:pt x="38" y="179"/>
                    <a:pt x="43" y="191"/>
                    <a:pt x="54" y="201"/>
                  </a:cubicBezTo>
                  <a:cubicBezTo>
                    <a:pt x="64" y="210"/>
                    <a:pt x="79" y="215"/>
                    <a:pt x="96" y="215"/>
                  </a:cubicBezTo>
                  <a:cubicBezTo>
                    <a:pt x="115" y="215"/>
                    <a:pt x="130" y="210"/>
                    <a:pt x="140" y="201"/>
                  </a:cubicBezTo>
                  <a:cubicBezTo>
                    <a:pt x="151" y="192"/>
                    <a:pt x="156" y="179"/>
                    <a:pt x="156" y="164"/>
                  </a:cubicBezTo>
                  <a:lnTo>
                    <a:pt x="156" y="0"/>
                  </a:lnTo>
                  <a:lnTo>
                    <a:pt x="194" y="0"/>
                  </a:lnTo>
                  <a:lnTo>
                    <a:pt x="194" y="167"/>
                  </a:lnTo>
                  <a:cubicBezTo>
                    <a:pt x="194" y="191"/>
                    <a:pt x="186" y="210"/>
                    <a:pt x="168" y="224"/>
                  </a:cubicBezTo>
                  <a:cubicBezTo>
                    <a:pt x="151" y="238"/>
                    <a:pt x="127" y="244"/>
                    <a:pt x="97" y="244"/>
                  </a:cubicBezTo>
                  <a:cubicBezTo>
                    <a:pt x="66" y="244"/>
                    <a:pt x="42" y="238"/>
                    <a:pt x="25" y="224"/>
                  </a:cubicBezTo>
                  <a:cubicBezTo>
                    <a:pt x="8" y="211"/>
                    <a:pt x="0" y="192"/>
                    <a:pt x="0" y="167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Freeform 69"/>
            <p:cNvSpPr>
              <a:spLocks/>
            </p:cNvSpPr>
            <p:nvPr/>
          </p:nvSpPr>
          <p:spPr bwMode="auto">
            <a:xfrm>
              <a:off x="5351" y="3103"/>
              <a:ext cx="44" cy="57"/>
            </a:xfrm>
            <a:custGeom>
              <a:avLst/>
              <a:gdLst>
                <a:gd name="T0" fmla="*/ 180 w 191"/>
                <a:gd name="T1" fmla="*/ 244 h 244"/>
                <a:gd name="T2" fmla="*/ 36 w 191"/>
                <a:gd name="T3" fmla="*/ 68 h 244"/>
                <a:gd name="T4" fmla="*/ 36 w 191"/>
                <a:gd name="T5" fmla="*/ 240 h 244"/>
                <a:gd name="T6" fmla="*/ 0 w 191"/>
                <a:gd name="T7" fmla="*/ 240 h 244"/>
                <a:gd name="T8" fmla="*/ 0 w 191"/>
                <a:gd name="T9" fmla="*/ 0 h 244"/>
                <a:gd name="T10" fmla="*/ 15 w 191"/>
                <a:gd name="T11" fmla="*/ 0 h 244"/>
                <a:gd name="T12" fmla="*/ 155 w 191"/>
                <a:gd name="T13" fmla="*/ 166 h 244"/>
                <a:gd name="T14" fmla="*/ 155 w 191"/>
                <a:gd name="T15" fmla="*/ 0 h 244"/>
                <a:gd name="T16" fmla="*/ 191 w 191"/>
                <a:gd name="T17" fmla="*/ 0 h 244"/>
                <a:gd name="T18" fmla="*/ 191 w 191"/>
                <a:gd name="T19" fmla="*/ 244 h 244"/>
                <a:gd name="T20" fmla="*/ 180 w 191"/>
                <a:gd name="T21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91" h="244">
                  <a:moveTo>
                    <a:pt x="180" y="244"/>
                  </a:moveTo>
                  <a:lnTo>
                    <a:pt x="36" y="68"/>
                  </a:lnTo>
                  <a:lnTo>
                    <a:pt x="36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5" y="166"/>
                  </a:lnTo>
                  <a:lnTo>
                    <a:pt x="155" y="0"/>
                  </a:lnTo>
                  <a:lnTo>
                    <a:pt x="191" y="0"/>
                  </a:lnTo>
                  <a:lnTo>
                    <a:pt x="191" y="244"/>
                  </a:lnTo>
                  <a:lnTo>
                    <a:pt x="180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Rectangle 70"/>
            <p:cNvSpPr>
              <a:spLocks noChangeArrowheads="1"/>
            </p:cNvSpPr>
            <p:nvPr/>
          </p:nvSpPr>
          <p:spPr bwMode="auto">
            <a:xfrm>
              <a:off x="5410" y="3103"/>
              <a:ext cx="8" cy="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Freeform 71"/>
            <p:cNvSpPr>
              <a:spLocks/>
            </p:cNvSpPr>
            <p:nvPr/>
          </p:nvSpPr>
          <p:spPr bwMode="auto">
            <a:xfrm>
              <a:off x="5433" y="3103"/>
              <a:ext cx="38" cy="56"/>
            </a:xfrm>
            <a:custGeom>
              <a:avLst/>
              <a:gdLst>
                <a:gd name="T0" fmla="*/ 38 w 166"/>
                <a:gd name="T1" fmla="*/ 29 h 240"/>
                <a:gd name="T2" fmla="*/ 38 w 166"/>
                <a:gd name="T3" fmla="*/ 96 h 240"/>
                <a:gd name="T4" fmla="*/ 129 w 166"/>
                <a:gd name="T5" fmla="*/ 96 h 240"/>
                <a:gd name="T6" fmla="*/ 129 w 166"/>
                <a:gd name="T7" fmla="*/ 124 h 240"/>
                <a:gd name="T8" fmla="*/ 38 w 166"/>
                <a:gd name="T9" fmla="*/ 124 h 240"/>
                <a:gd name="T10" fmla="*/ 38 w 166"/>
                <a:gd name="T11" fmla="*/ 211 h 240"/>
                <a:gd name="T12" fmla="*/ 164 w 166"/>
                <a:gd name="T13" fmla="*/ 211 h 240"/>
                <a:gd name="T14" fmla="*/ 164 w 166"/>
                <a:gd name="T15" fmla="*/ 240 h 240"/>
                <a:gd name="T16" fmla="*/ 0 w 166"/>
                <a:gd name="T17" fmla="*/ 240 h 240"/>
                <a:gd name="T18" fmla="*/ 0 w 166"/>
                <a:gd name="T19" fmla="*/ 0 h 240"/>
                <a:gd name="T20" fmla="*/ 166 w 166"/>
                <a:gd name="T21" fmla="*/ 0 h 240"/>
                <a:gd name="T22" fmla="*/ 166 w 166"/>
                <a:gd name="T23" fmla="*/ 29 h 240"/>
                <a:gd name="T24" fmla="*/ 38 w 166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6" h="240">
                  <a:moveTo>
                    <a:pt x="38" y="29"/>
                  </a:moveTo>
                  <a:lnTo>
                    <a:pt x="38" y="96"/>
                  </a:lnTo>
                  <a:lnTo>
                    <a:pt x="129" y="96"/>
                  </a:lnTo>
                  <a:lnTo>
                    <a:pt x="129" y="124"/>
                  </a:lnTo>
                  <a:lnTo>
                    <a:pt x="38" y="124"/>
                  </a:lnTo>
                  <a:lnTo>
                    <a:pt x="38" y="211"/>
                  </a:lnTo>
                  <a:lnTo>
                    <a:pt x="164" y="211"/>
                  </a:lnTo>
                  <a:lnTo>
                    <a:pt x="164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66" y="0"/>
                  </a:lnTo>
                  <a:lnTo>
                    <a:pt x="166" y="29"/>
                  </a:lnTo>
                  <a:lnTo>
                    <a:pt x="38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1" name="Freeform 72"/>
            <p:cNvSpPr>
              <a:spLocks/>
            </p:cNvSpPr>
            <p:nvPr/>
          </p:nvSpPr>
          <p:spPr bwMode="auto">
            <a:xfrm>
              <a:off x="4859" y="3198"/>
              <a:ext cx="32" cy="56"/>
            </a:xfrm>
            <a:custGeom>
              <a:avLst/>
              <a:gdLst>
                <a:gd name="T0" fmla="*/ 33 w 143"/>
                <a:gd name="T1" fmla="*/ 29 h 240"/>
                <a:gd name="T2" fmla="*/ 33 w 143"/>
                <a:gd name="T3" fmla="*/ 96 h 240"/>
                <a:gd name="T4" fmla="*/ 112 w 143"/>
                <a:gd name="T5" fmla="*/ 96 h 240"/>
                <a:gd name="T6" fmla="*/ 112 w 143"/>
                <a:gd name="T7" fmla="*/ 124 h 240"/>
                <a:gd name="T8" fmla="*/ 33 w 143"/>
                <a:gd name="T9" fmla="*/ 124 h 240"/>
                <a:gd name="T10" fmla="*/ 33 w 143"/>
                <a:gd name="T11" fmla="*/ 211 h 240"/>
                <a:gd name="T12" fmla="*/ 142 w 143"/>
                <a:gd name="T13" fmla="*/ 211 h 240"/>
                <a:gd name="T14" fmla="*/ 142 w 143"/>
                <a:gd name="T15" fmla="*/ 240 h 240"/>
                <a:gd name="T16" fmla="*/ 0 w 143"/>
                <a:gd name="T17" fmla="*/ 240 h 240"/>
                <a:gd name="T18" fmla="*/ 0 w 143"/>
                <a:gd name="T19" fmla="*/ 0 h 240"/>
                <a:gd name="T20" fmla="*/ 143 w 143"/>
                <a:gd name="T21" fmla="*/ 0 h 240"/>
                <a:gd name="T22" fmla="*/ 143 w 143"/>
                <a:gd name="T23" fmla="*/ 29 h 240"/>
                <a:gd name="T24" fmla="*/ 33 w 143"/>
                <a:gd name="T25" fmla="*/ 29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3" h="240">
                  <a:moveTo>
                    <a:pt x="33" y="29"/>
                  </a:moveTo>
                  <a:lnTo>
                    <a:pt x="33" y="96"/>
                  </a:lnTo>
                  <a:lnTo>
                    <a:pt x="112" y="96"/>
                  </a:lnTo>
                  <a:lnTo>
                    <a:pt x="112" y="124"/>
                  </a:lnTo>
                  <a:lnTo>
                    <a:pt x="33" y="124"/>
                  </a:lnTo>
                  <a:lnTo>
                    <a:pt x="33" y="211"/>
                  </a:lnTo>
                  <a:lnTo>
                    <a:pt x="142" y="211"/>
                  </a:lnTo>
                  <a:lnTo>
                    <a:pt x="142" y="240"/>
                  </a:lnTo>
                  <a:lnTo>
                    <a:pt x="0" y="240"/>
                  </a:lnTo>
                  <a:lnTo>
                    <a:pt x="0" y="0"/>
                  </a:lnTo>
                  <a:lnTo>
                    <a:pt x="143" y="0"/>
                  </a:lnTo>
                  <a:lnTo>
                    <a:pt x="143" y="29"/>
                  </a:lnTo>
                  <a:lnTo>
                    <a:pt x="33" y="2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2" name="Freeform 73"/>
            <p:cNvSpPr>
              <a:spLocks/>
            </p:cNvSpPr>
            <p:nvPr/>
          </p:nvSpPr>
          <p:spPr bwMode="auto">
            <a:xfrm>
              <a:off x="4894" y="3213"/>
              <a:ext cx="36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3" name="Freeform 74"/>
            <p:cNvSpPr>
              <a:spLocks/>
            </p:cNvSpPr>
            <p:nvPr/>
          </p:nvSpPr>
          <p:spPr bwMode="auto">
            <a:xfrm>
              <a:off x="4935" y="3212"/>
              <a:ext cx="24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2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4" name="Freeform 75"/>
            <p:cNvSpPr>
              <a:spLocks noEditPoints="1"/>
            </p:cNvSpPr>
            <p:nvPr/>
          </p:nvSpPr>
          <p:spPr bwMode="auto">
            <a:xfrm>
              <a:off x="4961" y="3212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6 w 159"/>
                <a:gd name="T25" fmla="*/ 91 h 183"/>
                <a:gd name="T26" fmla="*/ 80 w 159"/>
                <a:gd name="T27" fmla="*/ 26 h 183"/>
                <a:gd name="T28" fmla="*/ 45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6" y="0"/>
                    <a:pt x="80" y="0"/>
                  </a:cubicBezTo>
                  <a:cubicBezTo>
                    <a:pt x="105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3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8" y="157"/>
                    <a:pt x="80" y="157"/>
                  </a:cubicBezTo>
                  <a:cubicBezTo>
                    <a:pt x="94" y="157"/>
                    <a:pt x="106" y="151"/>
                    <a:pt x="114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1" y="26"/>
                    <a:pt x="80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5" name="Freeform 76"/>
            <p:cNvSpPr>
              <a:spLocks noEditPoints="1"/>
            </p:cNvSpPr>
            <p:nvPr/>
          </p:nvSpPr>
          <p:spPr bwMode="auto">
            <a:xfrm>
              <a:off x="5003" y="3212"/>
              <a:ext cx="36" cy="58"/>
            </a:xfrm>
            <a:custGeom>
              <a:avLst/>
              <a:gdLst>
                <a:gd name="T0" fmla="*/ 32 w 154"/>
                <a:gd name="T1" fmla="*/ 170 h 248"/>
                <a:gd name="T2" fmla="*/ 32 w 154"/>
                <a:gd name="T3" fmla="*/ 248 h 248"/>
                <a:gd name="T4" fmla="*/ 0 w 154"/>
                <a:gd name="T5" fmla="*/ 248 h 248"/>
                <a:gd name="T6" fmla="*/ 0 w 154"/>
                <a:gd name="T7" fmla="*/ 4 h 248"/>
                <a:gd name="T8" fmla="*/ 32 w 154"/>
                <a:gd name="T9" fmla="*/ 4 h 248"/>
                <a:gd name="T10" fmla="*/ 32 w 154"/>
                <a:gd name="T11" fmla="*/ 18 h 248"/>
                <a:gd name="T12" fmla="*/ 74 w 154"/>
                <a:gd name="T13" fmla="*/ 0 h 248"/>
                <a:gd name="T14" fmla="*/ 133 w 154"/>
                <a:gd name="T15" fmla="*/ 24 h 248"/>
                <a:gd name="T16" fmla="*/ 154 w 154"/>
                <a:gd name="T17" fmla="*/ 92 h 248"/>
                <a:gd name="T18" fmla="*/ 133 w 154"/>
                <a:gd name="T19" fmla="*/ 157 h 248"/>
                <a:gd name="T20" fmla="*/ 72 w 154"/>
                <a:gd name="T21" fmla="*/ 183 h 248"/>
                <a:gd name="T22" fmla="*/ 48 w 154"/>
                <a:gd name="T23" fmla="*/ 179 h 248"/>
                <a:gd name="T24" fmla="*/ 32 w 154"/>
                <a:gd name="T25" fmla="*/ 170 h 248"/>
                <a:gd name="T26" fmla="*/ 32 w 154"/>
                <a:gd name="T27" fmla="*/ 42 h 248"/>
                <a:gd name="T28" fmla="*/ 32 w 154"/>
                <a:gd name="T29" fmla="*/ 144 h 248"/>
                <a:gd name="T30" fmla="*/ 44 w 154"/>
                <a:gd name="T31" fmla="*/ 152 h 248"/>
                <a:gd name="T32" fmla="*/ 63 w 154"/>
                <a:gd name="T33" fmla="*/ 156 h 248"/>
                <a:gd name="T34" fmla="*/ 121 w 154"/>
                <a:gd name="T35" fmla="*/ 91 h 248"/>
                <a:gd name="T36" fmla="*/ 107 w 154"/>
                <a:gd name="T37" fmla="*/ 42 h 248"/>
                <a:gd name="T38" fmla="*/ 63 w 154"/>
                <a:gd name="T39" fmla="*/ 27 h 248"/>
                <a:gd name="T40" fmla="*/ 47 w 154"/>
                <a:gd name="T41" fmla="*/ 31 h 248"/>
                <a:gd name="T42" fmla="*/ 32 w 154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4" h="248">
                  <a:moveTo>
                    <a:pt x="32" y="170"/>
                  </a:moveTo>
                  <a:lnTo>
                    <a:pt x="32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18"/>
                  </a:lnTo>
                  <a:cubicBezTo>
                    <a:pt x="43" y="6"/>
                    <a:pt x="58" y="0"/>
                    <a:pt x="74" y="0"/>
                  </a:cubicBezTo>
                  <a:cubicBezTo>
                    <a:pt x="99" y="0"/>
                    <a:pt x="119" y="8"/>
                    <a:pt x="133" y="24"/>
                  </a:cubicBezTo>
                  <a:cubicBezTo>
                    <a:pt x="147" y="39"/>
                    <a:pt x="154" y="62"/>
                    <a:pt x="154" y="92"/>
                  </a:cubicBezTo>
                  <a:cubicBezTo>
                    <a:pt x="154" y="119"/>
                    <a:pt x="147" y="140"/>
                    <a:pt x="133" y="157"/>
                  </a:cubicBezTo>
                  <a:cubicBezTo>
                    <a:pt x="119" y="174"/>
                    <a:pt x="98" y="183"/>
                    <a:pt x="72" y="183"/>
                  </a:cubicBezTo>
                  <a:cubicBezTo>
                    <a:pt x="64" y="183"/>
                    <a:pt x="56" y="181"/>
                    <a:pt x="48" y="179"/>
                  </a:cubicBezTo>
                  <a:cubicBezTo>
                    <a:pt x="39" y="176"/>
                    <a:pt x="34" y="173"/>
                    <a:pt x="32" y="170"/>
                  </a:cubicBezTo>
                  <a:close/>
                  <a:moveTo>
                    <a:pt x="32" y="42"/>
                  </a:moveTo>
                  <a:lnTo>
                    <a:pt x="32" y="144"/>
                  </a:lnTo>
                  <a:cubicBezTo>
                    <a:pt x="34" y="147"/>
                    <a:pt x="38" y="150"/>
                    <a:pt x="44" y="152"/>
                  </a:cubicBezTo>
                  <a:cubicBezTo>
                    <a:pt x="50" y="155"/>
                    <a:pt x="57" y="156"/>
                    <a:pt x="63" y="156"/>
                  </a:cubicBezTo>
                  <a:cubicBezTo>
                    <a:pt x="101" y="156"/>
                    <a:pt x="121" y="135"/>
                    <a:pt x="121" y="91"/>
                  </a:cubicBezTo>
                  <a:cubicBezTo>
                    <a:pt x="121" y="69"/>
                    <a:pt x="116" y="52"/>
                    <a:pt x="107" y="42"/>
                  </a:cubicBezTo>
                  <a:cubicBezTo>
                    <a:pt x="98" y="32"/>
                    <a:pt x="83" y="27"/>
                    <a:pt x="63" y="27"/>
                  </a:cubicBezTo>
                  <a:cubicBezTo>
                    <a:pt x="58" y="27"/>
                    <a:pt x="53" y="28"/>
                    <a:pt x="47" y="31"/>
                  </a:cubicBezTo>
                  <a:cubicBezTo>
                    <a:pt x="40" y="34"/>
                    <a:pt x="35" y="38"/>
                    <a:pt x="32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6" name="Freeform 77"/>
            <p:cNvSpPr>
              <a:spLocks/>
            </p:cNvSpPr>
            <p:nvPr/>
          </p:nvSpPr>
          <p:spPr bwMode="auto">
            <a:xfrm>
              <a:off x="5042" y="3212"/>
              <a:ext cx="27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6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1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5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6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1" y="32"/>
                  </a:cubicBezTo>
                  <a:cubicBezTo>
                    <a:pt x="36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5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7" name="Freeform 78"/>
            <p:cNvSpPr>
              <a:spLocks/>
            </p:cNvSpPr>
            <p:nvPr/>
          </p:nvSpPr>
          <p:spPr bwMode="auto">
            <a:xfrm>
              <a:off x="5075" y="3196"/>
              <a:ext cx="34" cy="58"/>
            </a:xfrm>
            <a:custGeom>
              <a:avLst/>
              <a:gdLst>
                <a:gd name="T0" fmla="*/ 114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9 w 147"/>
                <a:gd name="T17" fmla="*/ 73 h 248"/>
                <a:gd name="T18" fmla="*/ 135 w 147"/>
                <a:gd name="T19" fmla="*/ 73 h 248"/>
                <a:gd name="T20" fmla="*/ 79 w 147"/>
                <a:gd name="T21" fmla="*/ 139 h 248"/>
                <a:gd name="T22" fmla="*/ 147 w 147"/>
                <a:gd name="T23" fmla="*/ 248 h 248"/>
                <a:gd name="T24" fmla="*/ 114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4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9" y="73"/>
                  </a:lnTo>
                  <a:lnTo>
                    <a:pt x="135" y="73"/>
                  </a:lnTo>
                  <a:lnTo>
                    <a:pt x="79" y="139"/>
                  </a:lnTo>
                  <a:lnTo>
                    <a:pt x="147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8" name="Freeform 79"/>
            <p:cNvSpPr>
              <a:spLocks noEditPoints="1"/>
            </p:cNvSpPr>
            <p:nvPr/>
          </p:nvSpPr>
          <p:spPr bwMode="auto">
            <a:xfrm>
              <a:off x="5110" y="3192"/>
              <a:ext cx="37" cy="63"/>
            </a:xfrm>
            <a:custGeom>
              <a:avLst/>
              <a:gdLst>
                <a:gd name="T0" fmla="*/ 159 w 162"/>
                <a:gd name="T1" fmla="*/ 181 h 269"/>
                <a:gd name="T2" fmla="*/ 33 w 162"/>
                <a:gd name="T3" fmla="*/ 181 h 269"/>
                <a:gd name="T4" fmla="*/ 49 w 162"/>
                <a:gd name="T5" fmla="*/ 228 h 269"/>
                <a:gd name="T6" fmla="*/ 88 w 162"/>
                <a:gd name="T7" fmla="*/ 242 h 269"/>
                <a:gd name="T8" fmla="*/ 133 w 162"/>
                <a:gd name="T9" fmla="*/ 227 h 269"/>
                <a:gd name="T10" fmla="*/ 146 w 162"/>
                <a:gd name="T11" fmla="*/ 249 h 269"/>
                <a:gd name="T12" fmla="*/ 124 w 162"/>
                <a:gd name="T13" fmla="*/ 262 h 269"/>
                <a:gd name="T14" fmla="*/ 82 w 162"/>
                <a:gd name="T15" fmla="*/ 269 h 269"/>
                <a:gd name="T16" fmla="*/ 25 w 162"/>
                <a:gd name="T17" fmla="*/ 246 h 269"/>
                <a:gd name="T18" fmla="*/ 0 w 162"/>
                <a:gd name="T19" fmla="*/ 180 h 269"/>
                <a:gd name="T20" fmla="*/ 26 w 162"/>
                <a:gd name="T21" fmla="*/ 110 h 269"/>
                <a:gd name="T22" fmla="*/ 82 w 162"/>
                <a:gd name="T23" fmla="*/ 86 h 269"/>
                <a:gd name="T24" fmla="*/ 141 w 162"/>
                <a:gd name="T25" fmla="*/ 108 h 269"/>
                <a:gd name="T26" fmla="*/ 162 w 162"/>
                <a:gd name="T27" fmla="*/ 161 h 269"/>
                <a:gd name="T28" fmla="*/ 159 w 162"/>
                <a:gd name="T29" fmla="*/ 181 h 269"/>
                <a:gd name="T30" fmla="*/ 84 w 162"/>
                <a:gd name="T31" fmla="*/ 113 h 269"/>
                <a:gd name="T32" fmla="*/ 49 w 162"/>
                <a:gd name="T33" fmla="*/ 126 h 269"/>
                <a:gd name="T34" fmla="*/ 33 w 162"/>
                <a:gd name="T35" fmla="*/ 158 h 269"/>
                <a:gd name="T36" fmla="*/ 131 w 162"/>
                <a:gd name="T37" fmla="*/ 158 h 269"/>
                <a:gd name="T38" fmla="*/ 119 w 162"/>
                <a:gd name="T39" fmla="*/ 126 h 269"/>
                <a:gd name="T40" fmla="*/ 84 w 162"/>
                <a:gd name="T41" fmla="*/ 113 h 269"/>
                <a:gd name="T42" fmla="*/ 124 w 162"/>
                <a:gd name="T43" fmla="*/ 0 h 269"/>
                <a:gd name="T44" fmla="*/ 87 w 162"/>
                <a:gd name="T45" fmla="*/ 54 h 269"/>
                <a:gd name="T46" fmla="*/ 64 w 162"/>
                <a:gd name="T47" fmla="*/ 54 h 269"/>
                <a:gd name="T48" fmla="*/ 92 w 162"/>
                <a:gd name="T49" fmla="*/ 0 h 269"/>
                <a:gd name="T50" fmla="*/ 124 w 162"/>
                <a:gd name="T5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62" h="269">
                  <a:moveTo>
                    <a:pt x="159" y="181"/>
                  </a:moveTo>
                  <a:lnTo>
                    <a:pt x="33" y="181"/>
                  </a:lnTo>
                  <a:cubicBezTo>
                    <a:pt x="33" y="201"/>
                    <a:pt x="38" y="217"/>
                    <a:pt x="49" y="228"/>
                  </a:cubicBezTo>
                  <a:cubicBezTo>
                    <a:pt x="59" y="238"/>
                    <a:pt x="72" y="242"/>
                    <a:pt x="88" y="242"/>
                  </a:cubicBezTo>
                  <a:cubicBezTo>
                    <a:pt x="106" y="242"/>
                    <a:pt x="121" y="237"/>
                    <a:pt x="133" y="227"/>
                  </a:cubicBezTo>
                  <a:lnTo>
                    <a:pt x="146" y="249"/>
                  </a:lnTo>
                  <a:cubicBezTo>
                    <a:pt x="141" y="254"/>
                    <a:pt x="133" y="258"/>
                    <a:pt x="124" y="262"/>
                  </a:cubicBezTo>
                  <a:cubicBezTo>
                    <a:pt x="111" y="266"/>
                    <a:pt x="97" y="269"/>
                    <a:pt x="82" y="269"/>
                  </a:cubicBezTo>
                  <a:cubicBezTo>
                    <a:pt x="60" y="269"/>
                    <a:pt x="41" y="261"/>
                    <a:pt x="25" y="246"/>
                  </a:cubicBezTo>
                  <a:cubicBezTo>
                    <a:pt x="8" y="230"/>
                    <a:pt x="0" y="207"/>
                    <a:pt x="0" y="180"/>
                  </a:cubicBezTo>
                  <a:cubicBezTo>
                    <a:pt x="0" y="151"/>
                    <a:pt x="9" y="127"/>
                    <a:pt x="26" y="110"/>
                  </a:cubicBezTo>
                  <a:cubicBezTo>
                    <a:pt x="42" y="94"/>
                    <a:pt x="61" y="86"/>
                    <a:pt x="82" y="86"/>
                  </a:cubicBezTo>
                  <a:cubicBezTo>
                    <a:pt x="107" y="86"/>
                    <a:pt x="127" y="93"/>
                    <a:pt x="141" y="108"/>
                  </a:cubicBezTo>
                  <a:cubicBezTo>
                    <a:pt x="155" y="121"/>
                    <a:pt x="162" y="139"/>
                    <a:pt x="162" y="161"/>
                  </a:cubicBezTo>
                  <a:cubicBezTo>
                    <a:pt x="162" y="168"/>
                    <a:pt x="161" y="175"/>
                    <a:pt x="159" y="181"/>
                  </a:cubicBezTo>
                  <a:close/>
                  <a:moveTo>
                    <a:pt x="84" y="113"/>
                  </a:moveTo>
                  <a:cubicBezTo>
                    <a:pt x="70" y="113"/>
                    <a:pt x="58" y="117"/>
                    <a:pt x="49" y="126"/>
                  </a:cubicBezTo>
                  <a:cubicBezTo>
                    <a:pt x="40" y="135"/>
                    <a:pt x="35" y="145"/>
                    <a:pt x="33" y="158"/>
                  </a:cubicBezTo>
                  <a:lnTo>
                    <a:pt x="131" y="158"/>
                  </a:lnTo>
                  <a:cubicBezTo>
                    <a:pt x="131" y="145"/>
                    <a:pt x="127" y="135"/>
                    <a:pt x="119" y="126"/>
                  </a:cubicBezTo>
                  <a:cubicBezTo>
                    <a:pt x="110" y="117"/>
                    <a:pt x="99" y="113"/>
                    <a:pt x="84" y="113"/>
                  </a:cubicBezTo>
                  <a:close/>
                  <a:moveTo>
                    <a:pt x="124" y="0"/>
                  </a:moveTo>
                  <a:lnTo>
                    <a:pt x="87" y="54"/>
                  </a:lnTo>
                  <a:lnTo>
                    <a:pt x="64" y="54"/>
                  </a:lnTo>
                  <a:lnTo>
                    <a:pt x="92" y="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9" name="Freeform 80"/>
            <p:cNvSpPr>
              <a:spLocks/>
            </p:cNvSpPr>
            <p:nvPr/>
          </p:nvSpPr>
          <p:spPr bwMode="auto">
            <a:xfrm>
              <a:off x="5174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0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5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8" y="151"/>
                    <a:pt x="42" y="156"/>
                    <a:pt x="53" y="156"/>
                  </a:cubicBezTo>
                  <a:cubicBezTo>
                    <a:pt x="72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8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6" y="21"/>
                    <a:pt x="17" y="12"/>
                  </a:cubicBezTo>
                  <a:cubicBezTo>
                    <a:pt x="27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5" y="31"/>
                    <a:pt x="73" y="27"/>
                    <a:pt x="60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0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5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09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6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0" name="Freeform 81"/>
            <p:cNvSpPr>
              <a:spLocks/>
            </p:cNvSpPr>
            <p:nvPr/>
          </p:nvSpPr>
          <p:spPr bwMode="auto">
            <a:xfrm>
              <a:off x="5204" y="3202"/>
              <a:ext cx="26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2 w 112"/>
                <a:gd name="T11" fmla="*/ 0 h 228"/>
                <a:gd name="T12" fmla="*/ 52 w 112"/>
                <a:gd name="T13" fmla="*/ 49 h 228"/>
                <a:gd name="T14" fmla="*/ 100 w 112"/>
                <a:gd name="T15" fmla="*/ 49 h 228"/>
                <a:gd name="T16" fmla="*/ 100 w 112"/>
                <a:gd name="T17" fmla="*/ 73 h 228"/>
                <a:gd name="T18" fmla="*/ 52 w 112"/>
                <a:gd name="T19" fmla="*/ 73 h 228"/>
                <a:gd name="T20" fmla="*/ 52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8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5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8" y="195"/>
                  </a:cubicBezTo>
                  <a:lnTo>
                    <a:pt x="112" y="223"/>
                  </a:lnTo>
                  <a:cubicBezTo>
                    <a:pt x="100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5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1" name="Freeform 82"/>
            <p:cNvSpPr>
              <a:spLocks/>
            </p:cNvSpPr>
            <p:nvPr/>
          </p:nvSpPr>
          <p:spPr bwMode="auto">
            <a:xfrm>
              <a:off x="5236" y="3212"/>
              <a:ext cx="25" cy="42"/>
            </a:xfrm>
            <a:custGeom>
              <a:avLst/>
              <a:gdLst>
                <a:gd name="T0" fmla="*/ 93 w 106"/>
                <a:gd name="T1" fmla="*/ 34 h 179"/>
                <a:gd name="T2" fmla="*/ 72 w 106"/>
                <a:gd name="T3" fmla="*/ 27 h 179"/>
                <a:gd name="T4" fmla="*/ 43 w 106"/>
                <a:gd name="T5" fmla="*/ 42 h 179"/>
                <a:gd name="T6" fmla="*/ 31 w 106"/>
                <a:gd name="T7" fmla="*/ 79 h 179"/>
                <a:gd name="T8" fmla="*/ 31 w 106"/>
                <a:gd name="T9" fmla="*/ 179 h 179"/>
                <a:gd name="T10" fmla="*/ 0 w 106"/>
                <a:gd name="T11" fmla="*/ 179 h 179"/>
                <a:gd name="T12" fmla="*/ 0 w 106"/>
                <a:gd name="T13" fmla="*/ 4 h 179"/>
                <a:gd name="T14" fmla="*/ 31 w 106"/>
                <a:gd name="T15" fmla="*/ 4 h 179"/>
                <a:gd name="T16" fmla="*/ 31 w 106"/>
                <a:gd name="T17" fmla="*/ 32 h 179"/>
                <a:gd name="T18" fmla="*/ 81 w 106"/>
                <a:gd name="T19" fmla="*/ 0 h 179"/>
                <a:gd name="T20" fmla="*/ 106 w 106"/>
                <a:gd name="T21" fmla="*/ 3 h 179"/>
                <a:gd name="T22" fmla="*/ 93 w 106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79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2" name="Freeform 83"/>
            <p:cNvSpPr>
              <a:spLocks/>
            </p:cNvSpPr>
            <p:nvPr/>
          </p:nvSpPr>
          <p:spPr bwMode="auto">
            <a:xfrm>
              <a:off x="5264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6 w 143"/>
                <a:gd name="T5" fmla="*/ 152 h 179"/>
                <a:gd name="T6" fmla="*/ 94 w 143"/>
                <a:gd name="T7" fmla="*/ 144 h 179"/>
                <a:gd name="T8" fmla="*/ 111 w 143"/>
                <a:gd name="T9" fmla="*/ 123 h 179"/>
                <a:gd name="T10" fmla="*/ 111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1 w 143"/>
                <a:gd name="T17" fmla="*/ 175 h 179"/>
                <a:gd name="T18" fmla="*/ 111 w 143"/>
                <a:gd name="T19" fmla="*/ 151 h 179"/>
                <a:gd name="T20" fmla="*/ 90 w 143"/>
                <a:gd name="T21" fmla="*/ 170 h 179"/>
                <a:gd name="T22" fmla="*/ 59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6" y="152"/>
                  </a:cubicBezTo>
                  <a:cubicBezTo>
                    <a:pt x="76" y="152"/>
                    <a:pt x="86" y="149"/>
                    <a:pt x="94" y="144"/>
                  </a:cubicBezTo>
                  <a:cubicBezTo>
                    <a:pt x="103" y="138"/>
                    <a:pt x="109" y="131"/>
                    <a:pt x="111" y="123"/>
                  </a:cubicBezTo>
                  <a:lnTo>
                    <a:pt x="111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1" y="175"/>
                  </a:lnTo>
                  <a:lnTo>
                    <a:pt x="111" y="151"/>
                  </a:lnTo>
                  <a:cubicBezTo>
                    <a:pt x="108" y="158"/>
                    <a:pt x="101" y="164"/>
                    <a:pt x="90" y="170"/>
                  </a:cubicBezTo>
                  <a:cubicBezTo>
                    <a:pt x="80" y="176"/>
                    <a:pt x="69" y="179"/>
                    <a:pt x="59" y="179"/>
                  </a:cubicBezTo>
                  <a:cubicBezTo>
                    <a:pt x="40" y="179"/>
                    <a:pt x="25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3" name="Freeform 84"/>
            <p:cNvSpPr>
              <a:spLocks/>
            </p:cNvSpPr>
            <p:nvPr/>
          </p:nvSpPr>
          <p:spPr bwMode="auto">
            <a:xfrm>
              <a:off x="5305" y="3196"/>
              <a:ext cx="34" cy="58"/>
            </a:xfrm>
            <a:custGeom>
              <a:avLst/>
              <a:gdLst>
                <a:gd name="T0" fmla="*/ 113 w 147"/>
                <a:gd name="T1" fmla="*/ 248 h 248"/>
                <a:gd name="T2" fmla="*/ 58 w 147"/>
                <a:gd name="T3" fmla="*/ 160 h 248"/>
                <a:gd name="T4" fmla="*/ 31 w 147"/>
                <a:gd name="T5" fmla="*/ 189 h 248"/>
                <a:gd name="T6" fmla="*/ 31 w 147"/>
                <a:gd name="T7" fmla="*/ 248 h 248"/>
                <a:gd name="T8" fmla="*/ 0 w 147"/>
                <a:gd name="T9" fmla="*/ 248 h 248"/>
                <a:gd name="T10" fmla="*/ 0 w 147"/>
                <a:gd name="T11" fmla="*/ 0 h 248"/>
                <a:gd name="T12" fmla="*/ 31 w 147"/>
                <a:gd name="T13" fmla="*/ 0 h 248"/>
                <a:gd name="T14" fmla="*/ 31 w 147"/>
                <a:gd name="T15" fmla="*/ 154 h 248"/>
                <a:gd name="T16" fmla="*/ 98 w 147"/>
                <a:gd name="T17" fmla="*/ 73 h 248"/>
                <a:gd name="T18" fmla="*/ 135 w 147"/>
                <a:gd name="T19" fmla="*/ 73 h 248"/>
                <a:gd name="T20" fmla="*/ 78 w 147"/>
                <a:gd name="T21" fmla="*/ 139 h 248"/>
                <a:gd name="T22" fmla="*/ 147 w 147"/>
                <a:gd name="T23" fmla="*/ 248 h 248"/>
                <a:gd name="T24" fmla="*/ 113 w 147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7" h="248">
                  <a:moveTo>
                    <a:pt x="113" y="248"/>
                  </a:moveTo>
                  <a:lnTo>
                    <a:pt x="58" y="160"/>
                  </a:lnTo>
                  <a:lnTo>
                    <a:pt x="31" y="189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4"/>
                  </a:lnTo>
                  <a:lnTo>
                    <a:pt x="98" y="73"/>
                  </a:lnTo>
                  <a:lnTo>
                    <a:pt x="135" y="73"/>
                  </a:lnTo>
                  <a:lnTo>
                    <a:pt x="78" y="139"/>
                  </a:lnTo>
                  <a:lnTo>
                    <a:pt x="147" y="248"/>
                  </a:lnTo>
                  <a:lnTo>
                    <a:pt x="113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4" name="Freeform 85"/>
            <p:cNvSpPr>
              <a:spLocks/>
            </p:cNvSpPr>
            <p:nvPr/>
          </p:nvSpPr>
          <p:spPr bwMode="auto">
            <a:xfrm>
              <a:off x="5341" y="3202"/>
              <a:ext cx="25" cy="53"/>
            </a:xfrm>
            <a:custGeom>
              <a:avLst/>
              <a:gdLst>
                <a:gd name="T0" fmla="*/ 20 w 112"/>
                <a:gd name="T1" fmla="*/ 73 h 228"/>
                <a:gd name="T2" fmla="*/ 0 w 112"/>
                <a:gd name="T3" fmla="*/ 73 h 228"/>
                <a:gd name="T4" fmla="*/ 0 w 112"/>
                <a:gd name="T5" fmla="*/ 49 h 228"/>
                <a:gd name="T6" fmla="*/ 20 w 112"/>
                <a:gd name="T7" fmla="*/ 49 h 228"/>
                <a:gd name="T8" fmla="*/ 20 w 112"/>
                <a:gd name="T9" fmla="*/ 12 h 228"/>
                <a:gd name="T10" fmla="*/ 51 w 112"/>
                <a:gd name="T11" fmla="*/ 0 h 228"/>
                <a:gd name="T12" fmla="*/ 51 w 112"/>
                <a:gd name="T13" fmla="*/ 49 h 228"/>
                <a:gd name="T14" fmla="*/ 99 w 112"/>
                <a:gd name="T15" fmla="*/ 49 h 228"/>
                <a:gd name="T16" fmla="*/ 99 w 112"/>
                <a:gd name="T17" fmla="*/ 73 h 228"/>
                <a:gd name="T18" fmla="*/ 51 w 112"/>
                <a:gd name="T19" fmla="*/ 73 h 228"/>
                <a:gd name="T20" fmla="*/ 51 w 112"/>
                <a:gd name="T21" fmla="*/ 161 h 228"/>
                <a:gd name="T22" fmla="*/ 59 w 112"/>
                <a:gd name="T23" fmla="*/ 192 h 228"/>
                <a:gd name="T24" fmla="*/ 83 w 112"/>
                <a:gd name="T25" fmla="*/ 201 h 228"/>
                <a:gd name="T26" fmla="*/ 107 w 112"/>
                <a:gd name="T27" fmla="*/ 195 h 228"/>
                <a:gd name="T28" fmla="*/ 112 w 112"/>
                <a:gd name="T29" fmla="*/ 223 h 228"/>
                <a:gd name="T30" fmla="*/ 70 w 112"/>
                <a:gd name="T31" fmla="*/ 228 h 228"/>
                <a:gd name="T32" fmla="*/ 34 w 112"/>
                <a:gd name="T33" fmla="*/ 212 h 228"/>
                <a:gd name="T34" fmla="*/ 20 w 112"/>
                <a:gd name="T35" fmla="*/ 173 h 228"/>
                <a:gd name="T36" fmla="*/ 20 w 112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2" h="228">
                  <a:moveTo>
                    <a:pt x="20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0" y="49"/>
                  </a:lnTo>
                  <a:lnTo>
                    <a:pt x="20" y="12"/>
                  </a:lnTo>
                  <a:lnTo>
                    <a:pt x="51" y="0"/>
                  </a:lnTo>
                  <a:lnTo>
                    <a:pt x="51" y="49"/>
                  </a:lnTo>
                  <a:lnTo>
                    <a:pt x="99" y="49"/>
                  </a:lnTo>
                  <a:lnTo>
                    <a:pt x="99" y="73"/>
                  </a:lnTo>
                  <a:lnTo>
                    <a:pt x="51" y="73"/>
                  </a:lnTo>
                  <a:lnTo>
                    <a:pt x="51" y="161"/>
                  </a:lnTo>
                  <a:cubicBezTo>
                    <a:pt x="51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99" y="199"/>
                    <a:pt x="107" y="195"/>
                  </a:cubicBezTo>
                  <a:lnTo>
                    <a:pt x="112" y="223"/>
                  </a:lnTo>
                  <a:cubicBezTo>
                    <a:pt x="99" y="226"/>
                    <a:pt x="85" y="228"/>
                    <a:pt x="70" y="228"/>
                  </a:cubicBezTo>
                  <a:cubicBezTo>
                    <a:pt x="56" y="228"/>
                    <a:pt x="44" y="223"/>
                    <a:pt x="34" y="212"/>
                  </a:cubicBezTo>
                  <a:cubicBezTo>
                    <a:pt x="25" y="202"/>
                    <a:pt x="20" y="189"/>
                    <a:pt x="20" y="173"/>
                  </a:cubicBezTo>
                  <a:lnTo>
                    <a:pt x="20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5" name="Freeform 86"/>
            <p:cNvSpPr>
              <a:spLocks/>
            </p:cNvSpPr>
            <p:nvPr/>
          </p:nvSpPr>
          <p:spPr bwMode="auto">
            <a:xfrm>
              <a:off x="5372" y="3213"/>
              <a:ext cx="33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2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5 h 179"/>
                <a:gd name="T16" fmla="*/ 112 w 143"/>
                <a:gd name="T17" fmla="*/ 175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5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2"/>
                    <a:pt x="67" y="152"/>
                  </a:cubicBezTo>
                  <a:cubicBezTo>
                    <a:pt x="77" y="152"/>
                    <a:pt x="86" y="149"/>
                    <a:pt x="95" y="144"/>
                  </a:cubicBezTo>
                  <a:cubicBezTo>
                    <a:pt x="103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5"/>
                  </a:lnTo>
                  <a:lnTo>
                    <a:pt x="112" y="175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0" y="179"/>
                    <a:pt x="26" y="173"/>
                    <a:pt x="15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6" name="Freeform 87"/>
            <p:cNvSpPr>
              <a:spLocks/>
            </p:cNvSpPr>
            <p:nvPr/>
          </p:nvSpPr>
          <p:spPr bwMode="auto">
            <a:xfrm>
              <a:off x="5413" y="3212"/>
              <a:ext cx="25" cy="42"/>
            </a:xfrm>
            <a:custGeom>
              <a:avLst/>
              <a:gdLst>
                <a:gd name="T0" fmla="*/ 94 w 107"/>
                <a:gd name="T1" fmla="*/ 34 h 179"/>
                <a:gd name="T2" fmla="*/ 73 w 107"/>
                <a:gd name="T3" fmla="*/ 27 h 179"/>
                <a:gd name="T4" fmla="*/ 44 w 107"/>
                <a:gd name="T5" fmla="*/ 42 h 179"/>
                <a:gd name="T6" fmla="*/ 32 w 107"/>
                <a:gd name="T7" fmla="*/ 79 h 179"/>
                <a:gd name="T8" fmla="*/ 32 w 107"/>
                <a:gd name="T9" fmla="*/ 179 h 179"/>
                <a:gd name="T10" fmla="*/ 0 w 107"/>
                <a:gd name="T11" fmla="*/ 179 h 179"/>
                <a:gd name="T12" fmla="*/ 0 w 107"/>
                <a:gd name="T13" fmla="*/ 4 h 179"/>
                <a:gd name="T14" fmla="*/ 32 w 107"/>
                <a:gd name="T15" fmla="*/ 4 h 179"/>
                <a:gd name="T16" fmla="*/ 32 w 107"/>
                <a:gd name="T17" fmla="*/ 32 h 179"/>
                <a:gd name="T18" fmla="*/ 82 w 107"/>
                <a:gd name="T19" fmla="*/ 0 h 179"/>
                <a:gd name="T20" fmla="*/ 107 w 107"/>
                <a:gd name="T21" fmla="*/ 3 h 179"/>
                <a:gd name="T22" fmla="*/ 94 w 107"/>
                <a:gd name="T23" fmla="*/ 34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7" h="179">
                  <a:moveTo>
                    <a:pt x="94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2" y="64"/>
                    <a:pt x="32" y="79"/>
                  </a:cubicBezTo>
                  <a:lnTo>
                    <a:pt x="32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32" y="4"/>
                  </a:lnTo>
                  <a:lnTo>
                    <a:pt x="32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7" y="3"/>
                  </a:cubicBezTo>
                  <a:lnTo>
                    <a:pt x="94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7" name="Freeform 88"/>
            <p:cNvSpPr>
              <a:spLocks noEditPoints="1"/>
            </p:cNvSpPr>
            <p:nvPr/>
          </p:nvSpPr>
          <p:spPr bwMode="auto">
            <a:xfrm>
              <a:off x="5440" y="3192"/>
              <a:ext cx="34" cy="63"/>
            </a:xfrm>
            <a:custGeom>
              <a:avLst/>
              <a:gdLst>
                <a:gd name="T0" fmla="*/ 109 w 151"/>
                <a:gd name="T1" fmla="*/ 245 h 269"/>
                <a:gd name="T2" fmla="*/ 51 w 151"/>
                <a:gd name="T3" fmla="*/ 269 h 269"/>
                <a:gd name="T4" fmla="*/ 15 w 151"/>
                <a:gd name="T5" fmla="*/ 254 h 269"/>
                <a:gd name="T6" fmla="*/ 0 w 151"/>
                <a:gd name="T7" fmla="*/ 216 h 269"/>
                <a:gd name="T8" fmla="*/ 24 w 151"/>
                <a:gd name="T9" fmla="*/ 171 h 269"/>
                <a:gd name="T10" fmla="*/ 83 w 151"/>
                <a:gd name="T11" fmla="*/ 153 h 269"/>
                <a:gd name="T12" fmla="*/ 106 w 151"/>
                <a:gd name="T13" fmla="*/ 157 h 269"/>
                <a:gd name="T14" fmla="*/ 68 w 151"/>
                <a:gd name="T15" fmla="*/ 114 h 269"/>
                <a:gd name="T16" fmla="*/ 23 w 151"/>
                <a:gd name="T17" fmla="*/ 130 h 269"/>
                <a:gd name="T18" fmla="*/ 9 w 151"/>
                <a:gd name="T19" fmla="*/ 104 h 269"/>
                <a:gd name="T20" fmla="*/ 34 w 151"/>
                <a:gd name="T21" fmla="*/ 91 h 269"/>
                <a:gd name="T22" fmla="*/ 64 w 151"/>
                <a:gd name="T23" fmla="*/ 86 h 269"/>
                <a:gd name="T24" fmla="*/ 120 w 151"/>
                <a:gd name="T25" fmla="*/ 104 h 269"/>
                <a:gd name="T26" fmla="*/ 137 w 151"/>
                <a:gd name="T27" fmla="*/ 159 h 269"/>
                <a:gd name="T28" fmla="*/ 137 w 151"/>
                <a:gd name="T29" fmla="*/ 222 h 269"/>
                <a:gd name="T30" fmla="*/ 151 w 151"/>
                <a:gd name="T31" fmla="*/ 253 h 269"/>
                <a:gd name="T32" fmla="*/ 151 w 151"/>
                <a:gd name="T33" fmla="*/ 269 h 269"/>
                <a:gd name="T34" fmla="*/ 122 w 151"/>
                <a:gd name="T35" fmla="*/ 263 h 269"/>
                <a:gd name="T36" fmla="*/ 109 w 151"/>
                <a:gd name="T37" fmla="*/ 245 h 269"/>
                <a:gd name="T38" fmla="*/ 106 w 151"/>
                <a:gd name="T39" fmla="*/ 179 h 269"/>
                <a:gd name="T40" fmla="*/ 85 w 151"/>
                <a:gd name="T41" fmla="*/ 176 h 269"/>
                <a:gd name="T42" fmla="*/ 46 w 151"/>
                <a:gd name="T43" fmla="*/ 188 h 269"/>
                <a:gd name="T44" fmla="*/ 31 w 151"/>
                <a:gd name="T45" fmla="*/ 217 h 269"/>
                <a:gd name="T46" fmla="*/ 64 w 151"/>
                <a:gd name="T47" fmla="*/ 244 h 269"/>
                <a:gd name="T48" fmla="*/ 106 w 151"/>
                <a:gd name="T49" fmla="*/ 222 h 269"/>
                <a:gd name="T50" fmla="*/ 106 w 151"/>
                <a:gd name="T51" fmla="*/ 179 h 269"/>
                <a:gd name="T52" fmla="*/ 113 w 151"/>
                <a:gd name="T53" fmla="*/ 0 h 269"/>
                <a:gd name="T54" fmla="*/ 76 w 151"/>
                <a:gd name="T55" fmla="*/ 54 h 269"/>
                <a:gd name="T56" fmla="*/ 53 w 151"/>
                <a:gd name="T57" fmla="*/ 54 h 269"/>
                <a:gd name="T58" fmla="*/ 80 w 151"/>
                <a:gd name="T59" fmla="*/ 0 h 269"/>
                <a:gd name="T60" fmla="*/ 113 w 151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1" h="269">
                  <a:moveTo>
                    <a:pt x="109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6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3"/>
                    <a:pt x="24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6" y="157"/>
                  </a:cubicBezTo>
                  <a:cubicBezTo>
                    <a:pt x="106" y="128"/>
                    <a:pt x="93" y="114"/>
                    <a:pt x="68" y="114"/>
                  </a:cubicBezTo>
                  <a:cubicBezTo>
                    <a:pt x="48" y="114"/>
                    <a:pt x="33" y="119"/>
                    <a:pt x="23" y="130"/>
                  </a:cubicBezTo>
                  <a:lnTo>
                    <a:pt x="9" y="104"/>
                  </a:lnTo>
                  <a:cubicBezTo>
                    <a:pt x="15" y="99"/>
                    <a:pt x="24" y="95"/>
                    <a:pt x="34" y="91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20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1" y="253"/>
                  </a:cubicBezTo>
                  <a:lnTo>
                    <a:pt x="151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9" y="245"/>
                  </a:cubicBezTo>
                  <a:close/>
                  <a:moveTo>
                    <a:pt x="106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6" y="222"/>
                  </a:cubicBezTo>
                  <a:lnTo>
                    <a:pt x="106" y="179"/>
                  </a:lnTo>
                  <a:close/>
                  <a:moveTo>
                    <a:pt x="113" y="0"/>
                  </a:moveTo>
                  <a:lnTo>
                    <a:pt x="76" y="54"/>
                  </a:lnTo>
                  <a:lnTo>
                    <a:pt x="53" y="54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8" name="Freeform 89"/>
            <p:cNvSpPr>
              <a:spLocks/>
            </p:cNvSpPr>
            <p:nvPr/>
          </p:nvSpPr>
          <p:spPr bwMode="auto">
            <a:xfrm>
              <a:off x="5481" y="3196"/>
              <a:ext cx="14" cy="59"/>
            </a:xfrm>
            <a:custGeom>
              <a:avLst/>
              <a:gdLst>
                <a:gd name="T0" fmla="*/ 0 w 61"/>
                <a:gd name="T1" fmla="*/ 199 h 252"/>
                <a:gd name="T2" fmla="*/ 0 w 61"/>
                <a:gd name="T3" fmla="*/ 0 h 252"/>
                <a:gd name="T4" fmla="*/ 31 w 61"/>
                <a:gd name="T5" fmla="*/ 0 h 252"/>
                <a:gd name="T6" fmla="*/ 31 w 61"/>
                <a:gd name="T7" fmla="*/ 193 h 252"/>
                <a:gd name="T8" fmla="*/ 39 w 61"/>
                <a:gd name="T9" fmla="*/ 216 h 252"/>
                <a:gd name="T10" fmla="*/ 61 w 61"/>
                <a:gd name="T11" fmla="*/ 224 h 252"/>
                <a:gd name="T12" fmla="*/ 61 w 61"/>
                <a:gd name="T13" fmla="*/ 252 h 252"/>
                <a:gd name="T14" fmla="*/ 0 w 61"/>
                <a:gd name="T15" fmla="*/ 199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2">
                  <a:moveTo>
                    <a:pt x="0" y="199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3"/>
                    <a:pt x="34" y="210"/>
                    <a:pt x="39" y="216"/>
                  </a:cubicBezTo>
                  <a:cubicBezTo>
                    <a:pt x="45" y="221"/>
                    <a:pt x="52" y="224"/>
                    <a:pt x="61" y="224"/>
                  </a:cubicBezTo>
                  <a:lnTo>
                    <a:pt x="61" y="252"/>
                  </a:lnTo>
                  <a:cubicBezTo>
                    <a:pt x="20" y="252"/>
                    <a:pt x="0" y="234"/>
                    <a:pt x="0" y="1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99" name="Freeform 90"/>
            <p:cNvSpPr>
              <a:spLocks/>
            </p:cNvSpPr>
            <p:nvPr/>
          </p:nvSpPr>
          <p:spPr bwMode="auto">
            <a:xfrm>
              <a:off x="5502" y="3212"/>
              <a:ext cx="32" cy="42"/>
            </a:xfrm>
            <a:custGeom>
              <a:avLst/>
              <a:gdLst>
                <a:gd name="T0" fmla="*/ 108 w 140"/>
                <a:gd name="T1" fmla="*/ 179 h 179"/>
                <a:gd name="T2" fmla="*/ 108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8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0" name="Freeform 91"/>
            <p:cNvSpPr>
              <a:spLocks noEditPoints="1"/>
            </p:cNvSpPr>
            <p:nvPr/>
          </p:nvSpPr>
          <p:spPr bwMode="auto">
            <a:xfrm>
              <a:off x="5541" y="3192"/>
              <a:ext cx="17" cy="62"/>
            </a:xfrm>
            <a:custGeom>
              <a:avLst/>
              <a:gdLst>
                <a:gd name="T0" fmla="*/ 25 w 76"/>
                <a:gd name="T1" fmla="*/ 265 h 265"/>
                <a:gd name="T2" fmla="*/ 25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5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4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5" y="265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5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Freeform 92"/>
            <p:cNvSpPr>
              <a:spLocks noEditPoints="1"/>
            </p:cNvSpPr>
            <p:nvPr/>
          </p:nvSpPr>
          <p:spPr bwMode="auto">
            <a:xfrm>
              <a:off x="5585" y="3212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5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7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2"/>
                    <a:pt x="93" y="28"/>
                    <a:pt x="68" y="28"/>
                  </a:cubicBezTo>
                  <a:cubicBezTo>
                    <a:pt x="48" y="28"/>
                    <a:pt x="33" y="33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4" y="9"/>
                    <a:pt x="34" y="5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2" name="Freeform 93"/>
            <p:cNvSpPr>
              <a:spLocks noEditPoints="1"/>
            </p:cNvSpPr>
            <p:nvPr/>
          </p:nvSpPr>
          <p:spPr bwMode="auto">
            <a:xfrm>
              <a:off x="5648" y="3198"/>
              <a:ext cx="13" cy="56"/>
            </a:xfrm>
            <a:custGeom>
              <a:avLst/>
              <a:gdLst>
                <a:gd name="T0" fmla="*/ 41 w 60"/>
                <a:gd name="T1" fmla="*/ 0 h 242"/>
                <a:gd name="T2" fmla="*/ 55 w 60"/>
                <a:gd name="T3" fmla="*/ 6 h 242"/>
                <a:gd name="T4" fmla="*/ 60 w 60"/>
                <a:gd name="T5" fmla="*/ 19 h 242"/>
                <a:gd name="T6" fmla="*/ 55 w 60"/>
                <a:gd name="T7" fmla="*/ 33 h 242"/>
                <a:gd name="T8" fmla="*/ 41 w 60"/>
                <a:gd name="T9" fmla="*/ 39 h 242"/>
                <a:gd name="T10" fmla="*/ 27 w 60"/>
                <a:gd name="T11" fmla="*/ 33 h 242"/>
                <a:gd name="T12" fmla="*/ 22 w 60"/>
                <a:gd name="T13" fmla="*/ 19 h 242"/>
                <a:gd name="T14" fmla="*/ 27 w 60"/>
                <a:gd name="T15" fmla="*/ 6 h 242"/>
                <a:gd name="T16" fmla="*/ 41 w 60"/>
                <a:gd name="T17" fmla="*/ 0 h 242"/>
                <a:gd name="T18" fmla="*/ 24 w 60"/>
                <a:gd name="T19" fmla="*/ 242 h 242"/>
                <a:gd name="T20" fmla="*/ 24 w 60"/>
                <a:gd name="T21" fmla="*/ 93 h 242"/>
                <a:gd name="T22" fmla="*/ 0 w 60"/>
                <a:gd name="T23" fmla="*/ 93 h 242"/>
                <a:gd name="T24" fmla="*/ 0 w 60"/>
                <a:gd name="T25" fmla="*/ 67 h 242"/>
                <a:gd name="T26" fmla="*/ 55 w 60"/>
                <a:gd name="T27" fmla="*/ 67 h 242"/>
                <a:gd name="T28" fmla="*/ 55 w 60"/>
                <a:gd name="T29" fmla="*/ 242 h 242"/>
                <a:gd name="T30" fmla="*/ 24 w 60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0" h="242">
                  <a:moveTo>
                    <a:pt x="41" y="0"/>
                  </a:moveTo>
                  <a:cubicBezTo>
                    <a:pt x="46" y="0"/>
                    <a:pt x="51" y="2"/>
                    <a:pt x="55" y="6"/>
                  </a:cubicBezTo>
                  <a:cubicBezTo>
                    <a:pt x="59" y="10"/>
                    <a:pt x="60" y="14"/>
                    <a:pt x="60" y="19"/>
                  </a:cubicBezTo>
                  <a:cubicBezTo>
                    <a:pt x="60" y="25"/>
                    <a:pt x="59" y="29"/>
                    <a:pt x="55" y="33"/>
                  </a:cubicBezTo>
                  <a:cubicBezTo>
                    <a:pt x="51" y="37"/>
                    <a:pt x="46" y="39"/>
                    <a:pt x="41" y="39"/>
                  </a:cubicBezTo>
                  <a:cubicBezTo>
                    <a:pt x="36" y="39"/>
                    <a:pt x="31" y="37"/>
                    <a:pt x="27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7" y="6"/>
                  </a:cubicBezTo>
                  <a:cubicBezTo>
                    <a:pt x="31" y="2"/>
                    <a:pt x="36" y="0"/>
                    <a:pt x="41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5" y="67"/>
                  </a:lnTo>
                  <a:lnTo>
                    <a:pt x="55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3" name="Freeform 94"/>
            <p:cNvSpPr>
              <a:spLocks/>
            </p:cNvSpPr>
            <p:nvPr/>
          </p:nvSpPr>
          <p:spPr bwMode="auto">
            <a:xfrm>
              <a:off x="5670" y="3212"/>
              <a:ext cx="32" cy="42"/>
            </a:xfrm>
            <a:custGeom>
              <a:avLst/>
              <a:gdLst>
                <a:gd name="T0" fmla="*/ 109 w 140"/>
                <a:gd name="T1" fmla="*/ 179 h 179"/>
                <a:gd name="T2" fmla="*/ 109 w 140"/>
                <a:gd name="T3" fmla="*/ 77 h 179"/>
                <a:gd name="T4" fmla="*/ 100 w 140"/>
                <a:gd name="T5" fmla="*/ 38 h 179"/>
                <a:gd name="T6" fmla="*/ 72 w 140"/>
                <a:gd name="T7" fmla="*/ 27 h 179"/>
                <a:gd name="T8" fmla="*/ 49 w 140"/>
                <a:gd name="T9" fmla="*/ 33 h 179"/>
                <a:gd name="T10" fmla="*/ 31 w 140"/>
                <a:gd name="T11" fmla="*/ 49 h 179"/>
                <a:gd name="T12" fmla="*/ 31 w 140"/>
                <a:gd name="T13" fmla="*/ 179 h 179"/>
                <a:gd name="T14" fmla="*/ 0 w 140"/>
                <a:gd name="T15" fmla="*/ 179 h 179"/>
                <a:gd name="T16" fmla="*/ 0 w 140"/>
                <a:gd name="T17" fmla="*/ 4 h 179"/>
                <a:gd name="T18" fmla="*/ 22 w 140"/>
                <a:gd name="T19" fmla="*/ 4 h 179"/>
                <a:gd name="T20" fmla="*/ 31 w 140"/>
                <a:gd name="T21" fmla="*/ 26 h 179"/>
                <a:gd name="T22" fmla="*/ 82 w 140"/>
                <a:gd name="T23" fmla="*/ 0 h 179"/>
                <a:gd name="T24" fmla="*/ 140 w 140"/>
                <a:gd name="T25" fmla="*/ 71 h 179"/>
                <a:gd name="T26" fmla="*/ 140 w 140"/>
                <a:gd name="T27" fmla="*/ 179 h 179"/>
                <a:gd name="T28" fmla="*/ 109 w 140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179">
                  <a:moveTo>
                    <a:pt x="109" y="179"/>
                  </a:moveTo>
                  <a:lnTo>
                    <a:pt x="109" y="77"/>
                  </a:lnTo>
                  <a:cubicBezTo>
                    <a:pt x="109" y="58"/>
                    <a:pt x="106" y="45"/>
                    <a:pt x="100" y="38"/>
                  </a:cubicBezTo>
                  <a:cubicBezTo>
                    <a:pt x="94" y="30"/>
                    <a:pt x="85" y="27"/>
                    <a:pt x="72" y="27"/>
                  </a:cubicBezTo>
                  <a:cubicBezTo>
                    <a:pt x="65" y="27"/>
                    <a:pt x="57" y="29"/>
                    <a:pt x="49" y="33"/>
                  </a:cubicBezTo>
                  <a:cubicBezTo>
                    <a:pt x="42" y="37"/>
                    <a:pt x="36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2" y="4"/>
                  </a:lnTo>
                  <a:lnTo>
                    <a:pt x="31" y="26"/>
                  </a:lnTo>
                  <a:cubicBezTo>
                    <a:pt x="42" y="9"/>
                    <a:pt x="59" y="0"/>
                    <a:pt x="82" y="0"/>
                  </a:cubicBezTo>
                  <a:cubicBezTo>
                    <a:pt x="120" y="0"/>
                    <a:pt x="140" y="24"/>
                    <a:pt x="140" y="71"/>
                  </a:cubicBezTo>
                  <a:lnTo>
                    <a:pt x="140" y="179"/>
                  </a:lnTo>
                  <a:lnTo>
                    <a:pt x="109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4" name="Freeform 95"/>
            <p:cNvSpPr>
              <a:spLocks/>
            </p:cNvSpPr>
            <p:nvPr/>
          </p:nvSpPr>
          <p:spPr bwMode="auto">
            <a:xfrm>
              <a:off x="5706" y="3213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5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5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5" name="Freeform 96"/>
            <p:cNvSpPr>
              <a:spLocks noEditPoints="1"/>
            </p:cNvSpPr>
            <p:nvPr/>
          </p:nvSpPr>
          <p:spPr bwMode="auto">
            <a:xfrm>
              <a:off x="5745" y="3212"/>
              <a:ext cx="37" cy="43"/>
            </a:xfrm>
            <a:custGeom>
              <a:avLst/>
              <a:gdLst>
                <a:gd name="T0" fmla="*/ 160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6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7 w 162"/>
                <a:gd name="T21" fmla="*/ 24 h 183"/>
                <a:gd name="T22" fmla="*/ 83 w 162"/>
                <a:gd name="T23" fmla="*/ 0 h 183"/>
                <a:gd name="T24" fmla="*/ 142 w 162"/>
                <a:gd name="T25" fmla="*/ 22 h 183"/>
                <a:gd name="T26" fmla="*/ 162 w 162"/>
                <a:gd name="T27" fmla="*/ 75 h 183"/>
                <a:gd name="T28" fmla="*/ 160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4 w 162"/>
                <a:gd name="T35" fmla="*/ 72 h 183"/>
                <a:gd name="T36" fmla="*/ 131 w 162"/>
                <a:gd name="T37" fmla="*/ 72 h 183"/>
                <a:gd name="T38" fmla="*/ 120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60" y="95"/>
                  </a:moveTo>
                  <a:lnTo>
                    <a:pt x="33" y="95"/>
                  </a:lnTo>
                  <a:cubicBezTo>
                    <a:pt x="33" y="115"/>
                    <a:pt x="39" y="131"/>
                    <a:pt x="50" y="142"/>
                  </a:cubicBezTo>
                  <a:cubicBezTo>
                    <a:pt x="60" y="152"/>
                    <a:pt x="73" y="156"/>
                    <a:pt x="88" y="156"/>
                  </a:cubicBezTo>
                  <a:cubicBezTo>
                    <a:pt x="106" y="156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2" y="180"/>
                    <a:pt x="98" y="183"/>
                    <a:pt x="82" y="183"/>
                  </a:cubicBezTo>
                  <a:cubicBezTo>
                    <a:pt x="60" y="183"/>
                    <a:pt x="42" y="175"/>
                    <a:pt x="26" y="160"/>
                  </a:cubicBezTo>
                  <a:cubicBezTo>
                    <a:pt x="9" y="144"/>
                    <a:pt x="0" y="121"/>
                    <a:pt x="0" y="94"/>
                  </a:cubicBezTo>
                  <a:cubicBezTo>
                    <a:pt x="0" y="65"/>
                    <a:pt x="9" y="41"/>
                    <a:pt x="27" y="24"/>
                  </a:cubicBezTo>
                  <a:cubicBezTo>
                    <a:pt x="42" y="8"/>
                    <a:pt x="61" y="0"/>
                    <a:pt x="83" y="0"/>
                  </a:cubicBezTo>
                  <a:cubicBezTo>
                    <a:pt x="108" y="0"/>
                    <a:pt x="127" y="7"/>
                    <a:pt x="142" y="22"/>
                  </a:cubicBezTo>
                  <a:cubicBezTo>
                    <a:pt x="155" y="35"/>
                    <a:pt x="162" y="53"/>
                    <a:pt x="162" y="75"/>
                  </a:cubicBezTo>
                  <a:cubicBezTo>
                    <a:pt x="162" y="82"/>
                    <a:pt x="162" y="89"/>
                    <a:pt x="160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9" y="31"/>
                    <a:pt x="49" y="40"/>
                  </a:cubicBezTo>
                  <a:cubicBezTo>
                    <a:pt x="40" y="49"/>
                    <a:pt x="35" y="59"/>
                    <a:pt x="34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20" y="40"/>
                  </a:cubicBezTo>
                  <a:cubicBezTo>
                    <a:pt x="111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6" name="Freeform 97"/>
            <p:cNvSpPr>
              <a:spLocks/>
            </p:cNvSpPr>
            <p:nvPr/>
          </p:nvSpPr>
          <p:spPr bwMode="auto">
            <a:xfrm>
              <a:off x="5786" y="3212"/>
              <a:ext cx="26" cy="43"/>
            </a:xfrm>
            <a:custGeom>
              <a:avLst/>
              <a:gdLst>
                <a:gd name="T0" fmla="*/ 0 w 115"/>
                <a:gd name="T1" fmla="*/ 169 h 183"/>
                <a:gd name="T2" fmla="*/ 11 w 115"/>
                <a:gd name="T3" fmla="*/ 139 h 183"/>
                <a:gd name="T4" fmla="*/ 53 w 115"/>
                <a:gd name="T5" fmla="*/ 156 h 183"/>
                <a:gd name="T6" fmla="*/ 82 w 115"/>
                <a:gd name="T7" fmla="*/ 132 h 183"/>
                <a:gd name="T8" fmla="*/ 54 w 115"/>
                <a:gd name="T9" fmla="*/ 102 h 183"/>
                <a:gd name="T10" fmla="*/ 25 w 115"/>
                <a:gd name="T11" fmla="*/ 87 h 183"/>
                <a:gd name="T12" fmla="*/ 12 w 115"/>
                <a:gd name="T13" fmla="*/ 76 h 183"/>
                <a:gd name="T14" fmla="*/ 4 w 115"/>
                <a:gd name="T15" fmla="*/ 62 h 183"/>
                <a:gd name="T16" fmla="*/ 1 w 115"/>
                <a:gd name="T17" fmla="*/ 46 h 183"/>
                <a:gd name="T18" fmla="*/ 17 w 115"/>
                <a:gd name="T19" fmla="*/ 12 h 183"/>
                <a:gd name="T20" fmla="*/ 58 w 115"/>
                <a:gd name="T21" fmla="*/ 0 h 183"/>
                <a:gd name="T22" fmla="*/ 107 w 115"/>
                <a:gd name="T23" fmla="*/ 12 h 183"/>
                <a:gd name="T24" fmla="*/ 98 w 115"/>
                <a:gd name="T25" fmla="*/ 41 h 183"/>
                <a:gd name="T26" fmla="*/ 61 w 115"/>
                <a:gd name="T27" fmla="*/ 27 h 183"/>
                <a:gd name="T28" fmla="*/ 42 w 115"/>
                <a:gd name="T29" fmla="*/ 32 h 183"/>
                <a:gd name="T30" fmla="*/ 34 w 115"/>
                <a:gd name="T31" fmla="*/ 45 h 183"/>
                <a:gd name="T32" fmla="*/ 53 w 115"/>
                <a:gd name="T33" fmla="*/ 71 h 183"/>
                <a:gd name="T34" fmla="*/ 76 w 115"/>
                <a:gd name="T35" fmla="*/ 81 h 183"/>
                <a:gd name="T36" fmla="*/ 106 w 115"/>
                <a:gd name="T37" fmla="*/ 102 h 183"/>
                <a:gd name="T38" fmla="*/ 115 w 115"/>
                <a:gd name="T39" fmla="*/ 132 h 183"/>
                <a:gd name="T40" fmla="*/ 98 w 115"/>
                <a:gd name="T41" fmla="*/ 169 h 183"/>
                <a:gd name="T42" fmla="*/ 52 w 115"/>
                <a:gd name="T43" fmla="*/ 183 h 183"/>
                <a:gd name="T44" fmla="*/ 0 w 115"/>
                <a:gd name="T45" fmla="*/ 169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83">
                  <a:moveTo>
                    <a:pt x="0" y="169"/>
                  </a:moveTo>
                  <a:lnTo>
                    <a:pt x="11" y="139"/>
                  </a:lnTo>
                  <a:cubicBezTo>
                    <a:pt x="29" y="151"/>
                    <a:pt x="43" y="156"/>
                    <a:pt x="53" y="156"/>
                  </a:cubicBezTo>
                  <a:cubicBezTo>
                    <a:pt x="73" y="156"/>
                    <a:pt x="82" y="148"/>
                    <a:pt x="82" y="132"/>
                  </a:cubicBezTo>
                  <a:cubicBezTo>
                    <a:pt x="82" y="121"/>
                    <a:pt x="73" y="111"/>
                    <a:pt x="54" y="102"/>
                  </a:cubicBezTo>
                  <a:cubicBezTo>
                    <a:pt x="40" y="96"/>
                    <a:pt x="30" y="91"/>
                    <a:pt x="25" y="87"/>
                  </a:cubicBezTo>
                  <a:cubicBezTo>
                    <a:pt x="20" y="84"/>
                    <a:pt x="16" y="80"/>
                    <a:pt x="12" y="76"/>
                  </a:cubicBezTo>
                  <a:cubicBezTo>
                    <a:pt x="9" y="71"/>
                    <a:pt x="6" y="67"/>
                    <a:pt x="4" y="62"/>
                  </a:cubicBezTo>
                  <a:cubicBezTo>
                    <a:pt x="2" y="57"/>
                    <a:pt x="1" y="52"/>
                    <a:pt x="1" y="46"/>
                  </a:cubicBezTo>
                  <a:cubicBezTo>
                    <a:pt x="1" y="32"/>
                    <a:pt x="7" y="21"/>
                    <a:pt x="17" y="12"/>
                  </a:cubicBezTo>
                  <a:cubicBezTo>
                    <a:pt x="28" y="4"/>
                    <a:pt x="41" y="0"/>
                    <a:pt x="58" y="0"/>
                  </a:cubicBezTo>
                  <a:cubicBezTo>
                    <a:pt x="71" y="0"/>
                    <a:pt x="87" y="4"/>
                    <a:pt x="107" y="12"/>
                  </a:cubicBezTo>
                  <a:lnTo>
                    <a:pt x="98" y="41"/>
                  </a:lnTo>
                  <a:cubicBezTo>
                    <a:pt x="86" y="31"/>
                    <a:pt x="73" y="27"/>
                    <a:pt x="61" y="27"/>
                  </a:cubicBezTo>
                  <a:cubicBezTo>
                    <a:pt x="53" y="27"/>
                    <a:pt x="47" y="28"/>
                    <a:pt x="42" y="32"/>
                  </a:cubicBezTo>
                  <a:cubicBezTo>
                    <a:pt x="37" y="35"/>
                    <a:pt x="34" y="40"/>
                    <a:pt x="34" y="45"/>
                  </a:cubicBezTo>
                  <a:cubicBezTo>
                    <a:pt x="34" y="56"/>
                    <a:pt x="41" y="65"/>
                    <a:pt x="53" y="71"/>
                  </a:cubicBezTo>
                  <a:lnTo>
                    <a:pt x="76" y="81"/>
                  </a:lnTo>
                  <a:cubicBezTo>
                    <a:pt x="89" y="87"/>
                    <a:pt x="99" y="94"/>
                    <a:pt x="106" y="102"/>
                  </a:cubicBezTo>
                  <a:cubicBezTo>
                    <a:pt x="112" y="110"/>
                    <a:pt x="115" y="120"/>
                    <a:pt x="115" y="132"/>
                  </a:cubicBezTo>
                  <a:cubicBezTo>
                    <a:pt x="115" y="148"/>
                    <a:pt x="110" y="160"/>
                    <a:pt x="98" y="169"/>
                  </a:cubicBezTo>
                  <a:cubicBezTo>
                    <a:pt x="87" y="178"/>
                    <a:pt x="72" y="183"/>
                    <a:pt x="52" y="183"/>
                  </a:cubicBezTo>
                  <a:cubicBezTo>
                    <a:pt x="34" y="183"/>
                    <a:pt x="17" y="178"/>
                    <a:pt x="0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7" name="Freeform 98"/>
            <p:cNvSpPr>
              <a:spLocks/>
            </p:cNvSpPr>
            <p:nvPr/>
          </p:nvSpPr>
          <p:spPr bwMode="auto">
            <a:xfrm>
              <a:off x="5816" y="3202"/>
              <a:ext cx="26" cy="53"/>
            </a:xfrm>
            <a:custGeom>
              <a:avLst/>
              <a:gdLst>
                <a:gd name="T0" fmla="*/ 21 w 113"/>
                <a:gd name="T1" fmla="*/ 73 h 228"/>
                <a:gd name="T2" fmla="*/ 0 w 113"/>
                <a:gd name="T3" fmla="*/ 73 h 228"/>
                <a:gd name="T4" fmla="*/ 0 w 113"/>
                <a:gd name="T5" fmla="*/ 49 h 228"/>
                <a:gd name="T6" fmla="*/ 21 w 113"/>
                <a:gd name="T7" fmla="*/ 49 h 228"/>
                <a:gd name="T8" fmla="*/ 21 w 113"/>
                <a:gd name="T9" fmla="*/ 12 h 228"/>
                <a:gd name="T10" fmla="*/ 52 w 113"/>
                <a:gd name="T11" fmla="*/ 0 h 228"/>
                <a:gd name="T12" fmla="*/ 52 w 113"/>
                <a:gd name="T13" fmla="*/ 49 h 228"/>
                <a:gd name="T14" fmla="*/ 100 w 113"/>
                <a:gd name="T15" fmla="*/ 49 h 228"/>
                <a:gd name="T16" fmla="*/ 100 w 113"/>
                <a:gd name="T17" fmla="*/ 73 h 228"/>
                <a:gd name="T18" fmla="*/ 52 w 113"/>
                <a:gd name="T19" fmla="*/ 73 h 228"/>
                <a:gd name="T20" fmla="*/ 52 w 113"/>
                <a:gd name="T21" fmla="*/ 161 h 228"/>
                <a:gd name="T22" fmla="*/ 59 w 113"/>
                <a:gd name="T23" fmla="*/ 192 h 228"/>
                <a:gd name="T24" fmla="*/ 83 w 113"/>
                <a:gd name="T25" fmla="*/ 201 h 228"/>
                <a:gd name="T26" fmla="*/ 108 w 113"/>
                <a:gd name="T27" fmla="*/ 195 h 228"/>
                <a:gd name="T28" fmla="*/ 113 w 113"/>
                <a:gd name="T29" fmla="*/ 223 h 228"/>
                <a:gd name="T30" fmla="*/ 70 w 113"/>
                <a:gd name="T31" fmla="*/ 228 h 228"/>
                <a:gd name="T32" fmla="*/ 35 w 113"/>
                <a:gd name="T33" fmla="*/ 212 h 228"/>
                <a:gd name="T34" fmla="*/ 21 w 113"/>
                <a:gd name="T35" fmla="*/ 173 h 228"/>
                <a:gd name="T36" fmla="*/ 21 w 113"/>
                <a:gd name="T37" fmla="*/ 73 h 2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3" h="228">
                  <a:moveTo>
                    <a:pt x="21" y="73"/>
                  </a:moveTo>
                  <a:lnTo>
                    <a:pt x="0" y="73"/>
                  </a:lnTo>
                  <a:lnTo>
                    <a:pt x="0" y="49"/>
                  </a:lnTo>
                  <a:lnTo>
                    <a:pt x="21" y="49"/>
                  </a:lnTo>
                  <a:lnTo>
                    <a:pt x="21" y="12"/>
                  </a:lnTo>
                  <a:lnTo>
                    <a:pt x="52" y="0"/>
                  </a:lnTo>
                  <a:lnTo>
                    <a:pt x="52" y="49"/>
                  </a:lnTo>
                  <a:lnTo>
                    <a:pt x="100" y="49"/>
                  </a:lnTo>
                  <a:lnTo>
                    <a:pt x="100" y="73"/>
                  </a:lnTo>
                  <a:lnTo>
                    <a:pt x="52" y="73"/>
                  </a:lnTo>
                  <a:lnTo>
                    <a:pt x="52" y="161"/>
                  </a:lnTo>
                  <a:cubicBezTo>
                    <a:pt x="52" y="175"/>
                    <a:pt x="54" y="186"/>
                    <a:pt x="59" y="192"/>
                  </a:cubicBezTo>
                  <a:cubicBezTo>
                    <a:pt x="64" y="198"/>
                    <a:pt x="72" y="201"/>
                    <a:pt x="83" y="201"/>
                  </a:cubicBezTo>
                  <a:cubicBezTo>
                    <a:pt x="91" y="201"/>
                    <a:pt x="100" y="199"/>
                    <a:pt x="108" y="195"/>
                  </a:cubicBezTo>
                  <a:lnTo>
                    <a:pt x="113" y="223"/>
                  </a:lnTo>
                  <a:cubicBezTo>
                    <a:pt x="100" y="226"/>
                    <a:pt x="86" y="228"/>
                    <a:pt x="70" y="228"/>
                  </a:cubicBezTo>
                  <a:cubicBezTo>
                    <a:pt x="56" y="228"/>
                    <a:pt x="45" y="223"/>
                    <a:pt x="35" y="212"/>
                  </a:cubicBezTo>
                  <a:cubicBezTo>
                    <a:pt x="25" y="202"/>
                    <a:pt x="21" y="189"/>
                    <a:pt x="21" y="173"/>
                  </a:cubicBezTo>
                  <a:lnTo>
                    <a:pt x="21" y="7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8" name="Freeform 99"/>
            <p:cNvSpPr>
              <a:spLocks noEditPoints="1"/>
            </p:cNvSpPr>
            <p:nvPr/>
          </p:nvSpPr>
          <p:spPr bwMode="auto">
            <a:xfrm>
              <a:off x="5845" y="3198"/>
              <a:ext cx="14" cy="56"/>
            </a:xfrm>
            <a:custGeom>
              <a:avLst/>
              <a:gdLst>
                <a:gd name="T0" fmla="*/ 42 w 61"/>
                <a:gd name="T1" fmla="*/ 0 h 242"/>
                <a:gd name="T2" fmla="*/ 55 w 61"/>
                <a:gd name="T3" fmla="*/ 6 h 242"/>
                <a:gd name="T4" fmla="*/ 61 w 61"/>
                <a:gd name="T5" fmla="*/ 19 h 242"/>
                <a:gd name="T6" fmla="*/ 55 w 61"/>
                <a:gd name="T7" fmla="*/ 33 h 242"/>
                <a:gd name="T8" fmla="*/ 42 w 61"/>
                <a:gd name="T9" fmla="*/ 39 h 242"/>
                <a:gd name="T10" fmla="*/ 28 w 61"/>
                <a:gd name="T11" fmla="*/ 33 h 242"/>
                <a:gd name="T12" fmla="*/ 22 w 61"/>
                <a:gd name="T13" fmla="*/ 19 h 242"/>
                <a:gd name="T14" fmla="*/ 28 w 61"/>
                <a:gd name="T15" fmla="*/ 6 h 242"/>
                <a:gd name="T16" fmla="*/ 42 w 61"/>
                <a:gd name="T17" fmla="*/ 0 h 242"/>
                <a:gd name="T18" fmla="*/ 24 w 61"/>
                <a:gd name="T19" fmla="*/ 242 h 242"/>
                <a:gd name="T20" fmla="*/ 24 w 61"/>
                <a:gd name="T21" fmla="*/ 93 h 242"/>
                <a:gd name="T22" fmla="*/ 0 w 61"/>
                <a:gd name="T23" fmla="*/ 93 h 242"/>
                <a:gd name="T24" fmla="*/ 0 w 61"/>
                <a:gd name="T25" fmla="*/ 67 h 242"/>
                <a:gd name="T26" fmla="*/ 56 w 61"/>
                <a:gd name="T27" fmla="*/ 67 h 242"/>
                <a:gd name="T28" fmla="*/ 56 w 61"/>
                <a:gd name="T29" fmla="*/ 242 h 242"/>
                <a:gd name="T30" fmla="*/ 24 w 61"/>
                <a:gd name="T31" fmla="*/ 242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61" h="242">
                  <a:moveTo>
                    <a:pt x="42" y="0"/>
                  </a:moveTo>
                  <a:cubicBezTo>
                    <a:pt x="47" y="0"/>
                    <a:pt x="51" y="2"/>
                    <a:pt x="55" y="6"/>
                  </a:cubicBezTo>
                  <a:cubicBezTo>
                    <a:pt x="59" y="10"/>
                    <a:pt x="61" y="14"/>
                    <a:pt x="61" y="19"/>
                  </a:cubicBezTo>
                  <a:cubicBezTo>
                    <a:pt x="61" y="25"/>
                    <a:pt x="59" y="29"/>
                    <a:pt x="55" y="33"/>
                  </a:cubicBezTo>
                  <a:cubicBezTo>
                    <a:pt x="51" y="37"/>
                    <a:pt x="47" y="39"/>
                    <a:pt x="42" y="39"/>
                  </a:cubicBezTo>
                  <a:cubicBezTo>
                    <a:pt x="36" y="39"/>
                    <a:pt x="32" y="37"/>
                    <a:pt x="28" y="33"/>
                  </a:cubicBezTo>
                  <a:cubicBezTo>
                    <a:pt x="24" y="29"/>
                    <a:pt x="22" y="25"/>
                    <a:pt x="22" y="19"/>
                  </a:cubicBezTo>
                  <a:cubicBezTo>
                    <a:pt x="22" y="14"/>
                    <a:pt x="24" y="9"/>
                    <a:pt x="28" y="6"/>
                  </a:cubicBezTo>
                  <a:cubicBezTo>
                    <a:pt x="32" y="2"/>
                    <a:pt x="36" y="0"/>
                    <a:pt x="42" y="0"/>
                  </a:cubicBezTo>
                  <a:close/>
                  <a:moveTo>
                    <a:pt x="24" y="242"/>
                  </a:moveTo>
                  <a:lnTo>
                    <a:pt x="24" y="93"/>
                  </a:lnTo>
                  <a:lnTo>
                    <a:pt x="0" y="93"/>
                  </a:lnTo>
                  <a:lnTo>
                    <a:pt x="0" y="67"/>
                  </a:lnTo>
                  <a:lnTo>
                    <a:pt x="56" y="67"/>
                  </a:lnTo>
                  <a:lnTo>
                    <a:pt x="56" y="242"/>
                  </a:lnTo>
                  <a:lnTo>
                    <a:pt x="24" y="24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9" name="Freeform 100"/>
            <p:cNvSpPr>
              <a:spLocks noEditPoints="1"/>
            </p:cNvSpPr>
            <p:nvPr/>
          </p:nvSpPr>
          <p:spPr bwMode="auto">
            <a:xfrm>
              <a:off x="5866" y="3192"/>
              <a:ext cx="33" cy="63"/>
            </a:xfrm>
            <a:custGeom>
              <a:avLst/>
              <a:gdLst>
                <a:gd name="T0" fmla="*/ 145 w 145"/>
                <a:gd name="T1" fmla="*/ 105 h 270"/>
                <a:gd name="T2" fmla="*/ 129 w 145"/>
                <a:gd name="T3" fmla="*/ 127 h 270"/>
                <a:gd name="T4" fmla="*/ 112 w 145"/>
                <a:gd name="T5" fmla="*/ 118 h 270"/>
                <a:gd name="T6" fmla="*/ 89 w 145"/>
                <a:gd name="T7" fmla="*/ 114 h 270"/>
                <a:gd name="T8" fmla="*/ 48 w 145"/>
                <a:gd name="T9" fmla="*/ 131 h 270"/>
                <a:gd name="T10" fmla="*/ 33 w 145"/>
                <a:gd name="T11" fmla="*/ 180 h 270"/>
                <a:gd name="T12" fmla="*/ 48 w 145"/>
                <a:gd name="T13" fmla="*/ 227 h 270"/>
                <a:gd name="T14" fmla="*/ 91 w 145"/>
                <a:gd name="T15" fmla="*/ 243 h 270"/>
                <a:gd name="T16" fmla="*/ 133 w 145"/>
                <a:gd name="T17" fmla="*/ 227 h 270"/>
                <a:gd name="T18" fmla="*/ 145 w 145"/>
                <a:gd name="T19" fmla="*/ 253 h 270"/>
                <a:gd name="T20" fmla="*/ 83 w 145"/>
                <a:gd name="T21" fmla="*/ 270 h 270"/>
                <a:gd name="T22" fmla="*/ 24 w 145"/>
                <a:gd name="T23" fmla="*/ 246 h 270"/>
                <a:gd name="T24" fmla="*/ 0 w 145"/>
                <a:gd name="T25" fmla="*/ 180 h 270"/>
                <a:gd name="T26" fmla="*/ 25 w 145"/>
                <a:gd name="T27" fmla="*/ 113 h 270"/>
                <a:gd name="T28" fmla="*/ 91 w 145"/>
                <a:gd name="T29" fmla="*/ 87 h 270"/>
                <a:gd name="T30" fmla="*/ 121 w 145"/>
                <a:gd name="T31" fmla="*/ 93 h 270"/>
                <a:gd name="T32" fmla="*/ 145 w 145"/>
                <a:gd name="T33" fmla="*/ 105 h 270"/>
                <a:gd name="T34" fmla="*/ 141 w 145"/>
                <a:gd name="T35" fmla="*/ 1 h 270"/>
                <a:gd name="T36" fmla="*/ 90 w 145"/>
                <a:gd name="T37" fmla="*/ 55 h 270"/>
                <a:gd name="T38" fmla="*/ 73 w 145"/>
                <a:gd name="T39" fmla="*/ 55 h 270"/>
                <a:gd name="T40" fmla="*/ 24 w 145"/>
                <a:gd name="T41" fmla="*/ 0 h 270"/>
                <a:gd name="T42" fmla="*/ 52 w 145"/>
                <a:gd name="T43" fmla="*/ 0 h 270"/>
                <a:gd name="T44" fmla="*/ 81 w 145"/>
                <a:gd name="T45" fmla="*/ 31 h 270"/>
                <a:gd name="T46" fmla="*/ 108 w 145"/>
                <a:gd name="T47" fmla="*/ 1 h 270"/>
                <a:gd name="T48" fmla="*/ 141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5" y="105"/>
                  </a:moveTo>
                  <a:lnTo>
                    <a:pt x="129" y="127"/>
                  </a:lnTo>
                  <a:cubicBezTo>
                    <a:pt x="126" y="124"/>
                    <a:pt x="120" y="121"/>
                    <a:pt x="112" y="118"/>
                  </a:cubicBezTo>
                  <a:cubicBezTo>
                    <a:pt x="104" y="115"/>
                    <a:pt x="96" y="114"/>
                    <a:pt x="89" y="114"/>
                  </a:cubicBezTo>
                  <a:cubicBezTo>
                    <a:pt x="72" y="114"/>
                    <a:pt x="58" y="119"/>
                    <a:pt x="48" y="131"/>
                  </a:cubicBezTo>
                  <a:cubicBezTo>
                    <a:pt x="38" y="143"/>
                    <a:pt x="33" y="160"/>
                    <a:pt x="33" y="180"/>
                  </a:cubicBezTo>
                  <a:cubicBezTo>
                    <a:pt x="33" y="201"/>
                    <a:pt x="38" y="217"/>
                    <a:pt x="48" y="227"/>
                  </a:cubicBezTo>
                  <a:cubicBezTo>
                    <a:pt x="59" y="238"/>
                    <a:pt x="73" y="243"/>
                    <a:pt x="91" y="243"/>
                  </a:cubicBezTo>
                  <a:cubicBezTo>
                    <a:pt x="105" y="243"/>
                    <a:pt x="119" y="238"/>
                    <a:pt x="133" y="227"/>
                  </a:cubicBezTo>
                  <a:lnTo>
                    <a:pt x="145" y="253"/>
                  </a:lnTo>
                  <a:cubicBezTo>
                    <a:pt x="129" y="264"/>
                    <a:pt x="108" y="270"/>
                    <a:pt x="83" y="270"/>
                  </a:cubicBezTo>
                  <a:cubicBezTo>
                    <a:pt x="59" y="270"/>
                    <a:pt x="39" y="262"/>
                    <a:pt x="24" y="246"/>
                  </a:cubicBezTo>
                  <a:cubicBezTo>
                    <a:pt x="8" y="230"/>
                    <a:pt x="0" y="208"/>
                    <a:pt x="0" y="180"/>
                  </a:cubicBezTo>
                  <a:cubicBezTo>
                    <a:pt x="0" y="152"/>
                    <a:pt x="8" y="130"/>
                    <a:pt x="25" y="113"/>
                  </a:cubicBezTo>
                  <a:cubicBezTo>
                    <a:pt x="41" y="96"/>
                    <a:pt x="63" y="87"/>
                    <a:pt x="91" y="87"/>
                  </a:cubicBezTo>
                  <a:cubicBezTo>
                    <a:pt x="101" y="87"/>
                    <a:pt x="110" y="89"/>
                    <a:pt x="121" y="93"/>
                  </a:cubicBezTo>
                  <a:cubicBezTo>
                    <a:pt x="132" y="97"/>
                    <a:pt x="139" y="101"/>
                    <a:pt x="145" y="105"/>
                  </a:cubicBezTo>
                  <a:close/>
                  <a:moveTo>
                    <a:pt x="141" y="1"/>
                  </a:moveTo>
                  <a:lnTo>
                    <a:pt x="90" y="55"/>
                  </a:lnTo>
                  <a:lnTo>
                    <a:pt x="73" y="55"/>
                  </a:lnTo>
                  <a:lnTo>
                    <a:pt x="24" y="0"/>
                  </a:lnTo>
                  <a:lnTo>
                    <a:pt x="52" y="0"/>
                  </a:lnTo>
                  <a:lnTo>
                    <a:pt x="81" y="31"/>
                  </a:lnTo>
                  <a:lnTo>
                    <a:pt x="108" y="1"/>
                  </a:lnTo>
                  <a:lnTo>
                    <a:pt x="14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0" name="Freeform 101"/>
            <p:cNvSpPr>
              <a:spLocks/>
            </p:cNvSpPr>
            <p:nvPr/>
          </p:nvSpPr>
          <p:spPr bwMode="auto">
            <a:xfrm>
              <a:off x="5905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5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1" name="Freeform 102"/>
            <p:cNvSpPr>
              <a:spLocks noEditPoints="1"/>
            </p:cNvSpPr>
            <p:nvPr/>
          </p:nvSpPr>
          <p:spPr bwMode="auto">
            <a:xfrm>
              <a:off x="5944" y="3192"/>
              <a:ext cx="17" cy="62"/>
            </a:xfrm>
            <a:custGeom>
              <a:avLst/>
              <a:gdLst>
                <a:gd name="T0" fmla="*/ 24 w 76"/>
                <a:gd name="T1" fmla="*/ 265 h 265"/>
                <a:gd name="T2" fmla="*/ 24 w 76"/>
                <a:gd name="T3" fmla="*/ 116 h 265"/>
                <a:gd name="T4" fmla="*/ 0 w 76"/>
                <a:gd name="T5" fmla="*/ 116 h 265"/>
                <a:gd name="T6" fmla="*/ 0 w 76"/>
                <a:gd name="T7" fmla="*/ 90 h 265"/>
                <a:gd name="T8" fmla="*/ 56 w 76"/>
                <a:gd name="T9" fmla="*/ 90 h 265"/>
                <a:gd name="T10" fmla="*/ 56 w 76"/>
                <a:gd name="T11" fmla="*/ 265 h 265"/>
                <a:gd name="T12" fmla="*/ 24 w 76"/>
                <a:gd name="T13" fmla="*/ 265 h 265"/>
                <a:gd name="T14" fmla="*/ 76 w 76"/>
                <a:gd name="T15" fmla="*/ 0 h 265"/>
                <a:gd name="T16" fmla="*/ 39 w 76"/>
                <a:gd name="T17" fmla="*/ 54 h 265"/>
                <a:gd name="T18" fmla="*/ 16 w 76"/>
                <a:gd name="T19" fmla="*/ 54 h 265"/>
                <a:gd name="T20" fmla="*/ 43 w 76"/>
                <a:gd name="T21" fmla="*/ 0 h 265"/>
                <a:gd name="T22" fmla="*/ 76 w 76"/>
                <a:gd name="T23" fmla="*/ 0 h 2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5">
                  <a:moveTo>
                    <a:pt x="24" y="265"/>
                  </a:moveTo>
                  <a:lnTo>
                    <a:pt x="24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5"/>
                  </a:lnTo>
                  <a:lnTo>
                    <a:pt x="24" y="265"/>
                  </a:lnTo>
                  <a:close/>
                  <a:moveTo>
                    <a:pt x="76" y="0"/>
                  </a:moveTo>
                  <a:lnTo>
                    <a:pt x="39" y="54"/>
                  </a:lnTo>
                  <a:lnTo>
                    <a:pt x="16" y="54"/>
                  </a:lnTo>
                  <a:lnTo>
                    <a:pt x="43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2" name="Freeform 103"/>
            <p:cNvSpPr>
              <a:spLocks/>
            </p:cNvSpPr>
            <p:nvPr/>
          </p:nvSpPr>
          <p:spPr bwMode="auto">
            <a:xfrm>
              <a:off x="5987" y="3196"/>
              <a:ext cx="27" cy="58"/>
            </a:xfrm>
            <a:custGeom>
              <a:avLst/>
              <a:gdLst>
                <a:gd name="T0" fmla="*/ 107 w 116"/>
                <a:gd name="T1" fmla="*/ 28 h 248"/>
                <a:gd name="T2" fmla="*/ 89 w 116"/>
                <a:gd name="T3" fmla="*/ 25 h 248"/>
                <a:gd name="T4" fmla="*/ 66 w 116"/>
                <a:gd name="T5" fmla="*/ 36 h 248"/>
                <a:gd name="T6" fmla="*/ 56 w 116"/>
                <a:gd name="T7" fmla="*/ 63 h 248"/>
                <a:gd name="T8" fmla="*/ 57 w 116"/>
                <a:gd name="T9" fmla="*/ 73 h 248"/>
                <a:gd name="T10" fmla="*/ 93 w 116"/>
                <a:gd name="T11" fmla="*/ 73 h 248"/>
                <a:gd name="T12" fmla="*/ 93 w 116"/>
                <a:gd name="T13" fmla="*/ 99 h 248"/>
                <a:gd name="T14" fmla="*/ 57 w 116"/>
                <a:gd name="T15" fmla="*/ 99 h 248"/>
                <a:gd name="T16" fmla="*/ 57 w 116"/>
                <a:gd name="T17" fmla="*/ 248 h 248"/>
                <a:gd name="T18" fmla="*/ 26 w 116"/>
                <a:gd name="T19" fmla="*/ 248 h 248"/>
                <a:gd name="T20" fmla="*/ 26 w 116"/>
                <a:gd name="T21" fmla="*/ 99 h 248"/>
                <a:gd name="T22" fmla="*/ 0 w 116"/>
                <a:gd name="T23" fmla="*/ 99 h 248"/>
                <a:gd name="T24" fmla="*/ 0 w 116"/>
                <a:gd name="T25" fmla="*/ 73 h 248"/>
                <a:gd name="T26" fmla="*/ 26 w 116"/>
                <a:gd name="T27" fmla="*/ 73 h 248"/>
                <a:gd name="T28" fmla="*/ 43 w 116"/>
                <a:gd name="T29" fmla="*/ 20 h 248"/>
                <a:gd name="T30" fmla="*/ 87 w 116"/>
                <a:gd name="T31" fmla="*/ 0 h 248"/>
                <a:gd name="T32" fmla="*/ 116 w 116"/>
                <a:gd name="T33" fmla="*/ 5 h 248"/>
                <a:gd name="T34" fmla="*/ 107 w 116"/>
                <a:gd name="T35" fmla="*/ 2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6" h="248">
                  <a:moveTo>
                    <a:pt x="107" y="28"/>
                  </a:moveTo>
                  <a:cubicBezTo>
                    <a:pt x="101" y="26"/>
                    <a:pt x="95" y="25"/>
                    <a:pt x="89" y="25"/>
                  </a:cubicBezTo>
                  <a:cubicBezTo>
                    <a:pt x="80" y="25"/>
                    <a:pt x="72" y="29"/>
                    <a:pt x="66" y="36"/>
                  </a:cubicBezTo>
                  <a:cubicBezTo>
                    <a:pt x="60" y="43"/>
                    <a:pt x="56" y="52"/>
                    <a:pt x="56" y="63"/>
                  </a:cubicBezTo>
                  <a:cubicBezTo>
                    <a:pt x="56" y="66"/>
                    <a:pt x="57" y="69"/>
                    <a:pt x="57" y="73"/>
                  </a:cubicBezTo>
                  <a:lnTo>
                    <a:pt x="93" y="73"/>
                  </a:lnTo>
                  <a:lnTo>
                    <a:pt x="93" y="99"/>
                  </a:lnTo>
                  <a:lnTo>
                    <a:pt x="57" y="99"/>
                  </a:lnTo>
                  <a:lnTo>
                    <a:pt x="57" y="248"/>
                  </a:lnTo>
                  <a:lnTo>
                    <a:pt x="26" y="248"/>
                  </a:lnTo>
                  <a:lnTo>
                    <a:pt x="26" y="99"/>
                  </a:lnTo>
                  <a:lnTo>
                    <a:pt x="0" y="99"/>
                  </a:lnTo>
                  <a:lnTo>
                    <a:pt x="0" y="73"/>
                  </a:lnTo>
                  <a:lnTo>
                    <a:pt x="26" y="73"/>
                  </a:lnTo>
                  <a:cubicBezTo>
                    <a:pt x="26" y="50"/>
                    <a:pt x="32" y="32"/>
                    <a:pt x="43" y="20"/>
                  </a:cubicBezTo>
                  <a:cubicBezTo>
                    <a:pt x="54" y="7"/>
                    <a:pt x="68" y="0"/>
                    <a:pt x="87" y="0"/>
                  </a:cubicBezTo>
                  <a:cubicBezTo>
                    <a:pt x="96" y="0"/>
                    <a:pt x="105" y="2"/>
                    <a:pt x="116" y="5"/>
                  </a:cubicBezTo>
                  <a:lnTo>
                    <a:pt x="107" y="2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3" name="Freeform 104"/>
            <p:cNvSpPr>
              <a:spLocks noEditPoints="1"/>
            </p:cNvSpPr>
            <p:nvPr/>
          </p:nvSpPr>
          <p:spPr bwMode="auto">
            <a:xfrm>
              <a:off x="6014" y="3212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19"/>
                    <a:pt x="152" y="142"/>
                    <a:pt x="138" y="158"/>
                  </a:cubicBezTo>
                  <a:cubicBezTo>
                    <a:pt x="124" y="175"/>
                    <a:pt x="104" y="183"/>
                    <a:pt x="80" y="183"/>
                  </a:cubicBezTo>
                  <a:cubicBezTo>
                    <a:pt x="55" y="183"/>
                    <a:pt x="35" y="174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2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4" name="Freeform 105"/>
            <p:cNvSpPr>
              <a:spLocks/>
            </p:cNvSpPr>
            <p:nvPr/>
          </p:nvSpPr>
          <p:spPr bwMode="auto">
            <a:xfrm>
              <a:off x="6057" y="3212"/>
              <a:ext cx="32" cy="42"/>
            </a:xfrm>
            <a:custGeom>
              <a:avLst/>
              <a:gdLst>
                <a:gd name="T0" fmla="*/ 108 w 139"/>
                <a:gd name="T1" fmla="*/ 179 h 179"/>
                <a:gd name="T2" fmla="*/ 108 w 139"/>
                <a:gd name="T3" fmla="*/ 77 h 179"/>
                <a:gd name="T4" fmla="*/ 100 w 139"/>
                <a:gd name="T5" fmla="*/ 38 h 179"/>
                <a:gd name="T6" fmla="*/ 71 w 139"/>
                <a:gd name="T7" fmla="*/ 27 h 179"/>
                <a:gd name="T8" fmla="*/ 49 w 139"/>
                <a:gd name="T9" fmla="*/ 33 h 179"/>
                <a:gd name="T10" fmla="*/ 31 w 139"/>
                <a:gd name="T11" fmla="*/ 49 h 179"/>
                <a:gd name="T12" fmla="*/ 31 w 139"/>
                <a:gd name="T13" fmla="*/ 179 h 179"/>
                <a:gd name="T14" fmla="*/ 0 w 139"/>
                <a:gd name="T15" fmla="*/ 179 h 179"/>
                <a:gd name="T16" fmla="*/ 0 w 139"/>
                <a:gd name="T17" fmla="*/ 4 h 179"/>
                <a:gd name="T18" fmla="*/ 21 w 139"/>
                <a:gd name="T19" fmla="*/ 4 h 179"/>
                <a:gd name="T20" fmla="*/ 31 w 139"/>
                <a:gd name="T21" fmla="*/ 26 h 179"/>
                <a:gd name="T22" fmla="*/ 81 w 139"/>
                <a:gd name="T23" fmla="*/ 0 h 179"/>
                <a:gd name="T24" fmla="*/ 139 w 139"/>
                <a:gd name="T25" fmla="*/ 71 h 179"/>
                <a:gd name="T26" fmla="*/ 139 w 139"/>
                <a:gd name="T27" fmla="*/ 179 h 179"/>
                <a:gd name="T28" fmla="*/ 108 w 139"/>
                <a:gd name="T29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79">
                  <a:moveTo>
                    <a:pt x="108" y="179"/>
                  </a:moveTo>
                  <a:lnTo>
                    <a:pt x="108" y="77"/>
                  </a:lnTo>
                  <a:cubicBezTo>
                    <a:pt x="108" y="58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79"/>
                  </a:lnTo>
                  <a:lnTo>
                    <a:pt x="0" y="179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79"/>
                  </a:lnTo>
                  <a:lnTo>
                    <a:pt x="108" y="17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5" name="Freeform 106"/>
            <p:cNvSpPr>
              <a:spLocks noEditPoints="1"/>
            </p:cNvSpPr>
            <p:nvPr/>
          </p:nvSpPr>
          <p:spPr bwMode="auto">
            <a:xfrm>
              <a:off x="6096" y="3196"/>
              <a:ext cx="35" cy="59"/>
            </a:xfrm>
            <a:custGeom>
              <a:avLst/>
              <a:gdLst>
                <a:gd name="T0" fmla="*/ 122 w 153"/>
                <a:gd name="T1" fmla="*/ 248 h 252"/>
                <a:gd name="T2" fmla="*/ 122 w 153"/>
                <a:gd name="T3" fmla="*/ 235 h 252"/>
                <a:gd name="T4" fmla="*/ 74 w 153"/>
                <a:gd name="T5" fmla="*/ 252 h 252"/>
                <a:gd name="T6" fmla="*/ 21 w 153"/>
                <a:gd name="T7" fmla="*/ 228 h 252"/>
                <a:gd name="T8" fmla="*/ 0 w 153"/>
                <a:gd name="T9" fmla="*/ 165 h 252"/>
                <a:gd name="T10" fmla="*/ 24 w 153"/>
                <a:gd name="T11" fmla="*/ 97 h 252"/>
                <a:gd name="T12" fmla="*/ 80 w 153"/>
                <a:gd name="T13" fmla="*/ 69 h 252"/>
                <a:gd name="T14" fmla="*/ 122 w 153"/>
                <a:gd name="T15" fmla="*/ 82 h 252"/>
                <a:gd name="T16" fmla="*/ 122 w 153"/>
                <a:gd name="T17" fmla="*/ 0 h 252"/>
                <a:gd name="T18" fmla="*/ 153 w 153"/>
                <a:gd name="T19" fmla="*/ 0 h 252"/>
                <a:gd name="T20" fmla="*/ 153 w 153"/>
                <a:gd name="T21" fmla="*/ 248 h 252"/>
                <a:gd name="T22" fmla="*/ 122 w 153"/>
                <a:gd name="T23" fmla="*/ 248 h 252"/>
                <a:gd name="T24" fmla="*/ 122 w 153"/>
                <a:gd name="T25" fmla="*/ 113 h 252"/>
                <a:gd name="T26" fmla="*/ 89 w 153"/>
                <a:gd name="T27" fmla="*/ 96 h 252"/>
                <a:gd name="T28" fmla="*/ 49 w 153"/>
                <a:gd name="T29" fmla="*/ 114 h 252"/>
                <a:gd name="T30" fmla="*/ 33 w 153"/>
                <a:gd name="T31" fmla="*/ 162 h 252"/>
                <a:gd name="T32" fmla="*/ 91 w 153"/>
                <a:gd name="T33" fmla="*/ 225 h 252"/>
                <a:gd name="T34" fmla="*/ 109 w 153"/>
                <a:gd name="T35" fmla="*/ 221 h 252"/>
                <a:gd name="T36" fmla="*/ 122 w 153"/>
                <a:gd name="T37" fmla="*/ 211 h 252"/>
                <a:gd name="T38" fmla="*/ 122 w 153"/>
                <a:gd name="T39" fmla="*/ 113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3" h="252">
                  <a:moveTo>
                    <a:pt x="122" y="248"/>
                  </a:moveTo>
                  <a:lnTo>
                    <a:pt x="122" y="235"/>
                  </a:lnTo>
                  <a:cubicBezTo>
                    <a:pt x="111" y="246"/>
                    <a:pt x="95" y="252"/>
                    <a:pt x="74" y="252"/>
                  </a:cubicBezTo>
                  <a:cubicBezTo>
                    <a:pt x="52" y="252"/>
                    <a:pt x="34" y="244"/>
                    <a:pt x="21" y="228"/>
                  </a:cubicBezTo>
                  <a:cubicBezTo>
                    <a:pt x="7" y="212"/>
                    <a:pt x="0" y="191"/>
                    <a:pt x="0" y="165"/>
                  </a:cubicBezTo>
                  <a:cubicBezTo>
                    <a:pt x="0" y="138"/>
                    <a:pt x="8" y="116"/>
                    <a:pt x="24" y="97"/>
                  </a:cubicBezTo>
                  <a:cubicBezTo>
                    <a:pt x="40" y="79"/>
                    <a:pt x="58" y="69"/>
                    <a:pt x="80" y="69"/>
                  </a:cubicBezTo>
                  <a:cubicBezTo>
                    <a:pt x="98" y="69"/>
                    <a:pt x="112" y="74"/>
                    <a:pt x="122" y="82"/>
                  </a:cubicBezTo>
                  <a:lnTo>
                    <a:pt x="122" y="0"/>
                  </a:lnTo>
                  <a:lnTo>
                    <a:pt x="153" y="0"/>
                  </a:lnTo>
                  <a:lnTo>
                    <a:pt x="153" y="248"/>
                  </a:lnTo>
                  <a:lnTo>
                    <a:pt x="122" y="248"/>
                  </a:lnTo>
                  <a:close/>
                  <a:moveTo>
                    <a:pt x="122" y="113"/>
                  </a:moveTo>
                  <a:cubicBezTo>
                    <a:pt x="114" y="101"/>
                    <a:pt x="103" y="96"/>
                    <a:pt x="89" y="96"/>
                  </a:cubicBezTo>
                  <a:cubicBezTo>
                    <a:pt x="73" y="96"/>
                    <a:pt x="59" y="102"/>
                    <a:pt x="49" y="114"/>
                  </a:cubicBezTo>
                  <a:cubicBezTo>
                    <a:pt x="38" y="127"/>
                    <a:pt x="33" y="143"/>
                    <a:pt x="33" y="162"/>
                  </a:cubicBezTo>
                  <a:cubicBezTo>
                    <a:pt x="33" y="204"/>
                    <a:pt x="52" y="225"/>
                    <a:pt x="91" y="225"/>
                  </a:cubicBezTo>
                  <a:cubicBezTo>
                    <a:pt x="96" y="225"/>
                    <a:pt x="102" y="224"/>
                    <a:pt x="109" y="221"/>
                  </a:cubicBezTo>
                  <a:cubicBezTo>
                    <a:pt x="116" y="218"/>
                    <a:pt x="120" y="214"/>
                    <a:pt x="122" y="211"/>
                  </a:cubicBezTo>
                  <a:lnTo>
                    <a:pt x="12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6" name="Freeform 107"/>
            <p:cNvSpPr>
              <a:spLocks/>
            </p:cNvSpPr>
            <p:nvPr/>
          </p:nvSpPr>
          <p:spPr bwMode="auto">
            <a:xfrm>
              <a:off x="6135" y="3213"/>
              <a:ext cx="37" cy="57"/>
            </a:xfrm>
            <a:custGeom>
              <a:avLst/>
              <a:gdLst>
                <a:gd name="T0" fmla="*/ 87 w 162"/>
                <a:gd name="T1" fmla="*/ 205 h 244"/>
                <a:gd name="T2" fmla="*/ 62 w 162"/>
                <a:gd name="T3" fmla="*/ 233 h 244"/>
                <a:gd name="T4" fmla="*/ 18 w 162"/>
                <a:gd name="T5" fmla="*/ 244 h 244"/>
                <a:gd name="T6" fmla="*/ 18 w 162"/>
                <a:gd name="T7" fmla="*/ 216 h 244"/>
                <a:gd name="T8" fmla="*/ 52 w 162"/>
                <a:gd name="T9" fmla="*/ 207 h 244"/>
                <a:gd name="T10" fmla="*/ 66 w 162"/>
                <a:gd name="T11" fmla="*/ 185 h 244"/>
                <a:gd name="T12" fmla="*/ 61 w 162"/>
                <a:gd name="T13" fmla="*/ 157 h 244"/>
                <a:gd name="T14" fmla="*/ 47 w 162"/>
                <a:gd name="T15" fmla="*/ 122 h 244"/>
                <a:gd name="T16" fmla="*/ 0 w 162"/>
                <a:gd name="T17" fmla="*/ 0 h 244"/>
                <a:gd name="T18" fmla="*/ 32 w 162"/>
                <a:gd name="T19" fmla="*/ 0 h 244"/>
                <a:gd name="T20" fmla="*/ 83 w 162"/>
                <a:gd name="T21" fmla="*/ 136 h 244"/>
                <a:gd name="T22" fmla="*/ 130 w 162"/>
                <a:gd name="T23" fmla="*/ 0 h 244"/>
                <a:gd name="T24" fmla="*/ 162 w 162"/>
                <a:gd name="T25" fmla="*/ 0 h 244"/>
                <a:gd name="T26" fmla="*/ 87 w 162"/>
                <a:gd name="T27" fmla="*/ 205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2" h="244">
                  <a:moveTo>
                    <a:pt x="87" y="205"/>
                  </a:moveTo>
                  <a:cubicBezTo>
                    <a:pt x="83" y="216"/>
                    <a:pt x="75" y="226"/>
                    <a:pt x="62" y="233"/>
                  </a:cubicBezTo>
                  <a:cubicBezTo>
                    <a:pt x="49" y="241"/>
                    <a:pt x="34" y="244"/>
                    <a:pt x="18" y="244"/>
                  </a:cubicBezTo>
                  <a:lnTo>
                    <a:pt x="18" y="216"/>
                  </a:lnTo>
                  <a:cubicBezTo>
                    <a:pt x="31" y="216"/>
                    <a:pt x="42" y="213"/>
                    <a:pt x="52" y="207"/>
                  </a:cubicBezTo>
                  <a:cubicBezTo>
                    <a:pt x="61" y="201"/>
                    <a:pt x="66" y="194"/>
                    <a:pt x="66" y="185"/>
                  </a:cubicBezTo>
                  <a:cubicBezTo>
                    <a:pt x="66" y="176"/>
                    <a:pt x="64" y="166"/>
                    <a:pt x="61" y="157"/>
                  </a:cubicBezTo>
                  <a:cubicBezTo>
                    <a:pt x="57" y="147"/>
                    <a:pt x="53" y="136"/>
                    <a:pt x="47" y="122"/>
                  </a:cubicBezTo>
                  <a:lnTo>
                    <a:pt x="0" y="0"/>
                  </a:lnTo>
                  <a:lnTo>
                    <a:pt x="32" y="0"/>
                  </a:lnTo>
                  <a:lnTo>
                    <a:pt x="83" y="136"/>
                  </a:lnTo>
                  <a:lnTo>
                    <a:pt x="130" y="0"/>
                  </a:lnTo>
                  <a:lnTo>
                    <a:pt x="162" y="0"/>
                  </a:lnTo>
                  <a:lnTo>
                    <a:pt x="87" y="20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7" name="Freeform 108"/>
            <p:cNvSpPr>
              <a:spLocks noEditPoints="1"/>
            </p:cNvSpPr>
            <p:nvPr/>
          </p:nvSpPr>
          <p:spPr bwMode="auto">
            <a:xfrm>
              <a:off x="4856" y="3292"/>
              <a:ext cx="46" cy="58"/>
            </a:xfrm>
            <a:custGeom>
              <a:avLst/>
              <a:gdLst>
                <a:gd name="T0" fmla="*/ 0 w 201"/>
                <a:gd name="T1" fmla="*/ 122 h 249"/>
                <a:gd name="T2" fmla="*/ 26 w 201"/>
                <a:gd name="T3" fmla="*/ 35 h 249"/>
                <a:gd name="T4" fmla="*/ 97 w 201"/>
                <a:gd name="T5" fmla="*/ 0 h 249"/>
                <a:gd name="T6" fmla="*/ 174 w 201"/>
                <a:gd name="T7" fmla="*/ 32 h 249"/>
                <a:gd name="T8" fmla="*/ 201 w 201"/>
                <a:gd name="T9" fmla="*/ 122 h 249"/>
                <a:gd name="T10" fmla="*/ 174 w 201"/>
                <a:gd name="T11" fmla="*/ 215 h 249"/>
                <a:gd name="T12" fmla="*/ 97 w 201"/>
                <a:gd name="T13" fmla="*/ 249 h 249"/>
                <a:gd name="T14" fmla="*/ 26 w 201"/>
                <a:gd name="T15" fmla="*/ 213 h 249"/>
                <a:gd name="T16" fmla="*/ 0 w 201"/>
                <a:gd name="T17" fmla="*/ 122 h 249"/>
                <a:gd name="T18" fmla="*/ 35 w 201"/>
                <a:gd name="T19" fmla="*/ 122 h 249"/>
                <a:gd name="T20" fmla="*/ 51 w 201"/>
                <a:gd name="T21" fmla="*/ 191 h 249"/>
                <a:gd name="T22" fmla="*/ 97 w 201"/>
                <a:gd name="T23" fmla="*/ 219 h 249"/>
                <a:gd name="T24" fmla="*/ 148 w 201"/>
                <a:gd name="T25" fmla="*/ 194 h 249"/>
                <a:gd name="T26" fmla="*/ 166 w 201"/>
                <a:gd name="T27" fmla="*/ 122 h 249"/>
                <a:gd name="T28" fmla="*/ 97 w 201"/>
                <a:gd name="T29" fmla="*/ 29 h 249"/>
                <a:gd name="T30" fmla="*/ 51 w 201"/>
                <a:gd name="T31" fmla="*/ 54 h 249"/>
                <a:gd name="T32" fmla="*/ 35 w 201"/>
                <a:gd name="T33" fmla="*/ 122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1" h="249">
                  <a:moveTo>
                    <a:pt x="0" y="122"/>
                  </a:moveTo>
                  <a:cubicBezTo>
                    <a:pt x="0" y="87"/>
                    <a:pt x="9" y="58"/>
                    <a:pt x="26" y="35"/>
                  </a:cubicBezTo>
                  <a:cubicBezTo>
                    <a:pt x="44" y="11"/>
                    <a:pt x="67" y="0"/>
                    <a:pt x="97" y="0"/>
                  </a:cubicBezTo>
                  <a:cubicBezTo>
                    <a:pt x="131" y="0"/>
                    <a:pt x="156" y="10"/>
                    <a:pt x="174" y="32"/>
                  </a:cubicBezTo>
                  <a:cubicBezTo>
                    <a:pt x="192" y="54"/>
                    <a:pt x="201" y="84"/>
                    <a:pt x="201" y="122"/>
                  </a:cubicBezTo>
                  <a:cubicBezTo>
                    <a:pt x="201" y="162"/>
                    <a:pt x="192" y="193"/>
                    <a:pt x="174" y="215"/>
                  </a:cubicBezTo>
                  <a:cubicBezTo>
                    <a:pt x="156" y="237"/>
                    <a:pt x="130" y="249"/>
                    <a:pt x="97" y="249"/>
                  </a:cubicBezTo>
                  <a:cubicBezTo>
                    <a:pt x="67" y="249"/>
                    <a:pt x="43" y="237"/>
                    <a:pt x="26" y="213"/>
                  </a:cubicBezTo>
                  <a:cubicBezTo>
                    <a:pt x="9" y="190"/>
                    <a:pt x="0" y="159"/>
                    <a:pt x="0" y="122"/>
                  </a:cubicBezTo>
                  <a:close/>
                  <a:moveTo>
                    <a:pt x="35" y="122"/>
                  </a:moveTo>
                  <a:cubicBezTo>
                    <a:pt x="35" y="150"/>
                    <a:pt x="40" y="173"/>
                    <a:pt x="51" y="191"/>
                  </a:cubicBezTo>
                  <a:cubicBezTo>
                    <a:pt x="62" y="210"/>
                    <a:pt x="77" y="219"/>
                    <a:pt x="97" y="219"/>
                  </a:cubicBezTo>
                  <a:cubicBezTo>
                    <a:pt x="119" y="219"/>
                    <a:pt x="137" y="211"/>
                    <a:pt x="148" y="194"/>
                  </a:cubicBezTo>
                  <a:cubicBezTo>
                    <a:pt x="160" y="177"/>
                    <a:pt x="166" y="153"/>
                    <a:pt x="166" y="122"/>
                  </a:cubicBezTo>
                  <a:cubicBezTo>
                    <a:pt x="166" y="60"/>
                    <a:pt x="143" y="29"/>
                    <a:pt x="97" y="29"/>
                  </a:cubicBezTo>
                  <a:cubicBezTo>
                    <a:pt x="77" y="29"/>
                    <a:pt x="61" y="38"/>
                    <a:pt x="51" y="54"/>
                  </a:cubicBezTo>
                  <a:cubicBezTo>
                    <a:pt x="40" y="71"/>
                    <a:pt x="35" y="94"/>
                    <a:pt x="35" y="12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8" name="Freeform 109"/>
            <p:cNvSpPr>
              <a:spLocks noEditPoints="1"/>
            </p:cNvSpPr>
            <p:nvPr/>
          </p:nvSpPr>
          <p:spPr bwMode="auto">
            <a:xfrm>
              <a:off x="4910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4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4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6" y="52"/>
                    <a:pt x="106" y="42"/>
                  </a:cubicBezTo>
                  <a:cubicBezTo>
                    <a:pt x="97" y="32"/>
                    <a:pt x="83" y="27"/>
                    <a:pt x="62" y="27"/>
                  </a:cubicBezTo>
                  <a:cubicBezTo>
                    <a:pt x="58" y="27"/>
                    <a:pt x="53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9" name="Freeform 110"/>
            <p:cNvSpPr>
              <a:spLocks noEditPoints="1"/>
            </p:cNvSpPr>
            <p:nvPr/>
          </p:nvSpPr>
          <p:spPr bwMode="auto">
            <a:xfrm>
              <a:off x="4949" y="3307"/>
              <a:ext cx="38" cy="43"/>
            </a:xfrm>
            <a:custGeom>
              <a:avLst/>
              <a:gdLst>
                <a:gd name="T0" fmla="*/ 159 w 162"/>
                <a:gd name="T1" fmla="*/ 95 h 183"/>
                <a:gd name="T2" fmla="*/ 33 w 162"/>
                <a:gd name="T3" fmla="*/ 95 h 183"/>
                <a:gd name="T4" fmla="*/ 50 w 162"/>
                <a:gd name="T5" fmla="*/ 142 h 183"/>
                <a:gd name="T6" fmla="*/ 88 w 162"/>
                <a:gd name="T7" fmla="*/ 157 h 183"/>
                <a:gd name="T8" fmla="*/ 133 w 162"/>
                <a:gd name="T9" fmla="*/ 141 h 183"/>
                <a:gd name="T10" fmla="*/ 146 w 162"/>
                <a:gd name="T11" fmla="*/ 163 h 183"/>
                <a:gd name="T12" fmla="*/ 124 w 162"/>
                <a:gd name="T13" fmla="*/ 176 h 183"/>
                <a:gd name="T14" fmla="*/ 82 w 162"/>
                <a:gd name="T15" fmla="*/ 183 h 183"/>
                <a:gd name="T16" fmla="*/ 26 w 162"/>
                <a:gd name="T17" fmla="*/ 160 h 183"/>
                <a:gd name="T18" fmla="*/ 0 w 162"/>
                <a:gd name="T19" fmla="*/ 94 h 183"/>
                <a:gd name="T20" fmla="*/ 26 w 162"/>
                <a:gd name="T21" fmla="*/ 24 h 183"/>
                <a:gd name="T22" fmla="*/ 82 w 162"/>
                <a:gd name="T23" fmla="*/ 0 h 183"/>
                <a:gd name="T24" fmla="*/ 141 w 162"/>
                <a:gd name="T25" fmla="*/ 22 h 183"/>
                <a:gd name="T26" fmla="*/ 162 w 162"/>
                <a:gd name="T27" fmla="*/ 76 h 183"/>
                <a:gd name="T28" fmla="*/ 159 w 162"/>
                <a:gd name="T29" fmla="*/ 95 h 183"/>
                <a:gd name="T30" fmla="*/ 84 w 162"/>
                <a:gd name="T31" fmla="*/ 27 h 183"/>
                <a:gd name="T32" fmla="*/ 49 w 162"/>
                <a:gd name="T33" fmla="*/ 40 h 183"/>
                <a:gd name="T34" fmla="*/ 33 w 162"/>
                <a:gd name="T35" fmla="*/ 72 h 183"/>
                <a:gd name="T36" fmla="*/ 131 w 162"/>
                <a:gd name="T37" fmla="*/ 72 h 183"/>
                <a:gd name="T38" fmla="*/ 119 w 162"/>
                <a:gd name="T39" fmla="*/ 40 h 183"/>
                <a:gd name="T40" fmla="*/ 84 w 162"/>
                <a:gd name="T41" fmla="*/ 27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2" h="183">
                  <a:moveTo>
                    <a:pt x="159" y="95"/>
                  </a:moveTo>
                  <a:lnTo>
                    <a:pt x="33" y="95"/>
                  </a:lnTo>
                  <a:cubicBezTo>
                    <a:pt x="33" y="115"/>
                    <a:pt x="38" y="131"/>
                    <a:pt x="50" y="142"/>
                  </a:cubicBezTo>
                  <a:cubicBezTo>
                    <a:pt x="60" y="152"/>
                    <a:pt x="72" y="157"/>
                    <a:pt x="88" y="157"/>
                  </a:cubicBezTo>
                  <a:cubicBezTo>
                    <a:pt x="106" y="157"/>
                    <a:pt x="121" y="151"/>
                    <a:pt x="133" y="141"/>
                  </a:cubicBezTo>
                  <a:lnTo>
                    <a:pt x="146" y="163"/>
                  </a:lnTo>
                  <a:cubicBezTo>
                    <a:pt x="141" y="168"/>
                    <a:pt x="134" y="172"/>
                    <a:pt x="124" y="176"/>
                  </a:cubicBezTo>
                  <a:cubicBezTo>
                    <a:pt x="111" y="181"/>
                    <a:pt x="97" y="183"/>
                    <a:pt x="82" y="183"/>
                  </a:cubicBezTo>
                  <a:cubicBezTo>
                    <a:pt x="60" y="183"/>
                    <a:pt x="41" y="175"/>
                    <a:pt x="26" y="160"/>
                  </a:cubicBezTo>
                  <a:cubicBezTo>
                    <a:pt x="8" y="144"/>
                    <a:pt x="0" y="122"/>
                    <a:pt x="0" y="94"/>
                  </a:cubicBezTo>
                  <a:cubicBezTo>
                    <a:pt x="0" y="65"/>
                    <a:pt x="9" y="41"/>
                    <a:pt x="26" y="24"/>
                  </a:cubicBezTo>
                  <a:cubicBezTo>
                    <a:pt x="42" y="8"/>
                    <a:pt x="61" y="0"/>
                    <a:pt x="82" y="0"/>
                  </a:cubicBezTo>
                  <a:cubicBezTo>
                    <a:pt x="107" y="0"/>
                    <a:pt x="127" y="7"/>
                    <a:pt x="141" y="22"/>
                  </a:cubicBezTo>
                  <a:cubicBezTo>
                    <a:pt x="155" y="35"/>
                    <a:pt x="162" y="53"/>
                    <a:pt x="162" y="76"/>
                  </a:cubicBezTo>
                  <a:cubicBezTo>
                    <a:pt x="162" y="83"/>
                    <a:pt x="161" y="89"/>
                    <a:pt x="159" y="95"/>
                  </a:cubicBezTo>
                  <a:close/>
                  <a:moveTo>
                    <a:pt x="84" y="27"/>
                  </a:moveTo>
                  <a:cubicBezTo>
                    <a:pt x="70" y="27"/>
                    <a:pt x="58" y="31"/>
                    <a:pt x="49" y="40"/>
                  </a:cubicBezTo>
                  <a:cubicBezTo>
                    <a:pt x="40" y="49"/>
                    <a:pt x="35" y="59"/>
                    <a:pt x="33" y="72"/>
                  </a:cubicBezTo>
                  <a:lnTo>
                    <a:pt x="131" y="72"/>
                  </a:lnTo>
                  <a:cubicBezTo>
                    <a:pt x="131" y="59"/>
                    <a:pt x="127" y="49"/>
                    <a:pt x="119" y="40"/>
                  </a:cubicBezTo>
                  <a:cubicBezTo>
                    <a:pt x="110" y="31"/>
                    <a:pt x="99" y="27"/>
                    <a:pt x="84" y="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0" name="Freeform 111"/>
            <p:cNvSpPr>
              <a:spLocks/>
            </p:cNvSpPr>
            <p:nvPr/>
          </p:nvSpPr>
          <p:spPr bwMode="auto">
            <a:xfrm>
              <a:off x="4994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3 w 106"/>
                <a:gd name="T3" fmla="*/ 27 h 180"/>
                <a:gd name="T4" fmla="*/ 44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7" y="29"/>
                    <a:pt x="80" y="27"/>
                    <a:pt x="73" y="27"/>
                  </a:cubicBezTo>
                  <a:cubicBezTo>
                    <a:pt x="62" y="27"/>
                    <a:pt x="52" y="32"/>
                    <a:pt x="44" y="42"/>
                  </a:cubicBezTo>
                  <a:cubicBezTo>
                    <a:pt x="36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3" y="11"/>
                    <a:pt x="60" y="0"/>
                    <a:pt x="82" y="0"/>
                  </a:cubicBezTo>
                  <a:cubicBezTo>
                    <a:pt x="88" y="0"/>
                    <a:pt x="96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1" name="Freeform 112"/>
            <p:cNvSpPr>
              <a:spLocks noEditPoints="1"/>
            </p:cNvSpPr>
            <p:nvPr/>
          </p:nvSpPr>
          <p:spPr bwMode="auto">
            <a:xfrm>
              <a:off x="5021" y="3307"/>
              <a:ext cx="34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6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10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20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7 w 151"/>
                <a:gd name="T43" fmla="*/ 102 h 183"/>
                <a:gd name="T44" fmla="*/ 32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8" y="183"/>
                    <a:pt x="26" y="178"/>
                    <a:pt x="16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8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10" y="18"/>
                  </a:lnTo>
                  <a:cubicBezTo>
                    <a:pt x="16" y="13"/>
                    <a:pt x="24" y="9"/>
                    <a:pt x="34" y="6"/>
                  </a:cubicBezTo>
                  <a:cubicBezTo>
                    <a:pt x="45" y="2"/>
                    <a:pt x="55" y="0"/>
                    <a:pt x="64" y="0"/>
                  </a:cubicBezTo>
                  <a:cubicBezTo>
                    <a:pt x="90" y="0"/>
                    <a:pt x="108" y="6"/>
                    <a:pt x="120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2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9" y="181"/>
                    <a:pt x="122" y="177"/>
                  </a:cubicBezTo>
                  <a:cubicBezTo>
                    <a:pt x="116" y="174"/>
                    <a:pt x="112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7" y="102"/>
                  </a:cubicBezTo>
                  <a:cubicBezTo>
                    <a:pt x="37" y="110"/>
                    <a:pt x="32" y="120"/>
                    <a:pt x="32" y="131"/>
                  </a:cubicBezTo>
                  <a:cubicBezTo>
                    <a:pt x="32" y="149"/>
                    <a:pt x="42" y="158"/>
                    <a:pt x="64" y="158"/>
                  </a:cubicBezTo>
                  <a:cubicBezTo>
                    <a:pt x="80" y="158"/>
                    <a:pt x="94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Freeform 113"/>
            <p:cNvSpPr>
              <a:spLocks noEditPoints="1"/>
            </p:cNvSpPr>
            <p:nvPr/>
          </p:nvSpPr>
          <p:spPr bwMode="auto">
            <a:xfrm>
              <a:off x="5060" y="3287"/>
              <a:ext cx="34" cy="63"/>
            </a:xfrm>
            <a:custGeom>
              <a:avLst/>
              <a:gdLst>
                <a:gd name="T0" fmla="*/ 144 w 145"/>
                <a:gd name="T1" fmla="*/ 105 h 270"/>
                <a:gd name="T2" fmla="*/ 128 w 145"/>
                <a:gd name="T3" fmla="*/ 127 h 270"/>
                <a:gd name="T4" fmla="*/ 112 w 145"/>
                <a:gd name="T5" fmla="*/ 118 h 270"/>
                <a:gd name="T6" fmla="*/ 88 w 145"/>
                <a:gd name="T7" fmla="*/ 114 h 270"/>
                <a:gd name="T8" fmla="*/ 47 w 145"/>
                <a:gd name="T9" fmla="*/ 131 h 270"/>
                <a:gd name="T10" fmla="*/ 32 w 145"/>
                <a:gd name="T11" fmla="*/ 180 h 270"/>
                <a:gd name="T12" fmla="*/ 48 w 145"/>
                <a:gd name="T13" fmla="*/ 227 h 270"/>
                <a:gd name="T14" fmla="*/ 90 w 145"/>
                <a:gd name="T15" fmla="*/ 244 h 270"/>
                <a:gd name="T16" fmla="*/ 132 w 145"/>
                <a:gd name="T17" fmla="*/ 227 h 270"/>
                <a:gd name="T18" fmla="*/ 145 w 145"/>
                <a:gd name="T19" fmla="*/ 254 h 270"/>
                <a:gd name="T20" fmla="*/ 83 w 145"/>
                <a:gd name="T21" fmla="*/ 270 h 270"/>
                <a:gd name="T22" fmla="*/ 23 w 145"/>
                <a:gd name="T23" fmla="*/ 246 h 270"/>
                <a:gd name="T24" fmla="*/ 0 w 145"/>
                <a:gd name="T25" fmla="*/ 180 h 270"/>
                <a:gd name="T26" fmla="*/ 24 w 145"/>
                <a:gd name="T27" fmla="*/ 113 h 270"/>
                <a:gd name="T28" fmla="*/ 91 w 145"/>
                <a:gd name="T29" fmla="*/ 87 h 270"/>
                <a:gd name="T30" fmla="*/ 120 w 145"/>
                <a:gd name="T31" fmla="*/ 93 h 270"/>
                <a:gd name="T32" fmla="*/ 144 w 145"/>
                <a:gd name="T33" fmla="*/ 105 h 270"/>
                <a:gd name="T34" fmla="*/ 140 w 145"/>
                <a:gd name="T35" fmla="*/ 1 h 270"/>
                <a:gd name="T36" fmla="*/ 90 w 145"/>
                <a:gd name="T37" fmla="*/ 56 h 270"/>
                <a:gd name="T38" fmla="*/ 72 w 145"/>
                <a:gd name="T39" fmla="*/ 56 h 270"/>
                <a:gd name="T40" fmla="*/ 23 w 145"/>
                <a:gd name="T41" fmla="*/ 0 h 270"/>
                <a:gd name="T42" fmla="*/ 52 w 145"/>
                <a:gd name="T43" fmla="*/ 0 h 270"/>
                <a:gd name="T44" fmla="*/ 81 w 145"/>
                <a:gd name="T45" fmla="*/ 32 h 270"/>
                <a:gd name="T46" fmla="*/ 108 w 145"/>
                <a:gd name="T47" fmla="*/ 1 h 270"/>
                <a:gd name="T48" fmla="*/ 140 w 145"/>
                <a:gd name="T49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45" h="270">
                  <a:moveTo>
                    <a:pt x="144" y="105"/>
                  </a:moveTo>
                  <a:lnTo>
                    <a:pt x="128" y="127"/>
                  </a:lnTo>
                  <a:cubicBezTo>
                    <a:pt x="125" y="124"/>
                    <a:pt x="120" y="121"/>
                    <a:pt x="112" y="118"/>
                  </a:cubicBezTo>
                  <a:cubicBezTo>
                    <a:pt x="103" y="115"/>
                    <a:pt x="96" y="114"/>
                    <a:pt x="88" y="114"/>
                  </a:cubicBezTo>
                  <a:cubicBezTo>
                    <a:pt x="71" y="114"/>
                    <a:pt x="57" y="120"/>
                    <a:pt x="47" y="131"/>
                  </a:cubicBezTo>
                  <a:cubicBezTo>
                    <a:pt x="37" y="143"/>
                    <a:pt x="32" y="160"/>
                    <a:pt x="32" y="180"/>
                  </a:cubicBezTo>
                  <a:cubicBezTo>
                    <a:pt x="32" y="201"/>
                    <a:pt x="38" y="217"/>
                    <a:pt x="48" y="227"/>
                  </a:cubicBezTo>
                  <a:cubicBezTo>
                    <a:pt x="58" y="238"/>
                    <a:pt x="72" y="244"/>
                    <a:pt x="90" y="244"/>
                  </a:cubicBezTo>
                  <a:cubicBezTo>
                    <a:pt x="104" y="244"/>
                    <a:pt x="118" y="238"/>
                    <a:pt x="132" y="227"/>
                  </a:cubicBezTo>
                  <a:lnTo>
                    <a:pt x="145" y="254"/>
                  </a:lnTo>
                  <a:cubicBezTo>
                    <a:pt x="128" y="264"/>
                    <a:pt x="107" y="270"/>
                    <a:pt x="83" y="270"/>
                  </a:cubicBezTo>
                  <a:cubicBezTo>
                    <a:pt x="59" y="270"/>
                    <a:pt x="39" y="262"/>
                    <a:pt x="23" y="246"/>
                  </a:cubicBezTo>
                  <a:cubicBezTo>
                    <a:pt x="7" y="230"/>
                    <a:pt x="0" y="208"/>
                    <a:pt x="0" y="180"/>
                  </a:cubicBezTo>
                  <a:cubicBezTo>
                    <a:pt x="0" y="152"/>
                    <a:pt x="8" y="130"/>
                    <a:pt x="24" y="113"/>
                  </a:cubicBezTo>
                  <a:cubicBezTo>
                    <a:pt x="40" y="96"/>
                    <a:pt x="63" y="87"/>
                    <a:pt x="91" y="87"/>
                  </a:cubicBezTo>
                  <a:cubicBezTo>
                    <a:pt x="100" y="87"/>
                    <a:pt x="110" y="89"/>
                    <a:pt x="120" y="93"/>
                  </a:cubicBezTo>
                  <a:cubicBezTo>
                    <a:pt x="131" y="97"/>
                    <a:pt x="139" y="101"/>
                    <a:pt x="144" y="105"/>
                  </a:cubicBezTo>
                  <a:close/>
                  <a:moveTo>
                    <a:pt x="140" y="1"/>
                  </a:moveTo>
                  <a:lnTo>
                    <a:pt x="90" y="56"/>
                  </a:lnTo>
                  <a:lnTo>
                    <a:pt x="72" y="56"/>
                  </a:lnTo>
                  <a:lnTo>
                    <a:pt x="23" y="0"/>
                  </a:lnTo>
                  <a:lnTo>
                    <a:pt x="52" y="0"/>
                  </a:lnTo>
                  <a:lnTo>
                    <a:pt x="81" y="32"/>
                  </a:lnTo>
                  <a:lnTo>
                    <a:pt x="108" y="1"/>
                  </a:lnTo>
                  <a:lnTo>
                    <a:pt x="14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3" name="Freeform 114"/>
            <p:cNvSpPr>
              <a:spLocks/>
            </p:cNvSpPr>
            <p:nvPr/>
          </p:nvSpPr>
          <p:spPr bwMode="auto">
            <a:xfrm>
              <a:off x="5101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99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99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4" name="Freeform 115"/>
            <p:cNvSpPr>
              <a:spLocks noEditPoints="1"/>
            </p:cNvSpPr>
            <p:nvPr/>
          </p:nvSpPr>
          <p:spPr bwMode="auto">
            <a:xfrm>
              <a:off x="5140" y="3287"/>
              <a:ext cx="18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Freeform 116"/>
            <p:cNvSpPr>
              <a:spLocks noEditPoints="1"/>
            </p:cNvSpPr>
            <p:nvPr/>
          </p:nvSpPr>
          <p:spPr bwMode="auto">
            <a:xfrm>
              <a:off x="5187" y="3307"/>
              <a:ext cx="35" cy="58"/>
            </a:xfrm>
            <a:custGeom>
              <a:avLst/>
              <a:gdLst>
                <a:gd name="T0" fmla="*/ 31 w 153"/>
                <a:gd name="T1" fmla="*/ 170 h 248"/>
                <a:gd name="T2" fmla="*/ 31 w 153"/>
                <a:gd name="T3" fmla="*/ 248 h 248"/>
                <a:gd name="T4" fmla="*/ 0 w 153"/>
                <a:gd name="T5" fmla="*/ 248 h 248"/>
                <a:gd name="T6" fmla="*/ 0 w 153"/>
                <a:gd name="T7" fmla="*/ 4 h 248"/>
                <a:gd name="T8" fmla="*/ 31 w 153"/>
                <a:gd name="T9" fmla="*/ 4 h 248"/>
                <a:gd name="T10" fmla="*/ 31 w 153"/>
                <a:gd name="T11" fmla="*/ 18 h 248"/>
                <a:gd name="T12" fmla="*/ 74 w 153"/>
                <a:gd name="T13" fmla="*/ 0 h 248"/>
                <a:gd name="T14" fmla="*/ 132 w 153"/>
                <a:gd name="T15" fmla="*/ 24 h 248"/>
                <a:gd name="T16" fmla="*/ 153 w 153"/>
                <a:gd name="T17" fmla="*/ 92 h 248"/>
                <a:gd name="T18" fmla="*/ 132 w 153"/>
                <a:gd name="T19" fmla="*/ 157 h 248"/>
                <a:gd name="T20" fmla="*/ 71 w 153"/>
                <a:gd name="T21" fmla="*/ 183 h 248"/>
                <a:gd name="T22" fmla="*/ 47 w 153"/>
                <a:gd name="T23" fmla="*/ 179 h 248"/>
                <a:gd name="T24" fmla="*/ 31 w 153"/>
                <a:gd name="T25" fmla="*/ 170 h 248"/>
                <a:gd name="T26" fmla="*/ 31 w 153"/>
                <a:gd name="T27" fmla="*/ 42 h 248"/>
                <a:gd name="T28" fmla="*/ 31 w 153"/>
                <a:gd name="T29" fmla="*/ 144 h 248"/>
                <a:gd name="T30" fmla="*/ 43 w 153"/>
                <a:gd name="T31" fmla="*/ 153 h 248"/>
                <a:gd name="T32" fmla="*/ 62 w 153"/>
                <a:gd name="T33" fmla="*/ 157 h 248"/>
                <a:gd name="T34" fmla="*/ 120 w 153"/>
                <a:gd name="T35" fmla="*/ 91 h 248"/>
                <a:gd name="T36" fmla="*/ 106 w 153"/>
                <a:gd name="T37" fmla="*/ 42 h 248"/>
                <a:gd name="T38" fmla="*/ 62 w 153"/>
                <a:gd name="T39" fmla="*/ 27 h 248"/>
                <a:gd name="T40" fmla="*/ 46 w 153"/>
                <a:gd name="T41" fmla="*/ 31 h 248"/>
                <a:gd name="T42" fmla="*/ 31 w 153"/>
                <a:gd name="T43" fmla="*/ 42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3" h="248">
                  <a:moveTo>
                    <a:pt x="31" y="170"/>
                  </a:moveTo>
                  <a:lnTo>
                    <a:pt x="31" y="248"/>
                  </a:lnTo>
                  <a:lnTo>
                    <a:pt x="0" y="248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18"/>
                  </a:lnTo>
                  <a:cubicBezTo>
                    <a:pt x="43" y="6"/>
                    <a:pt x="57" y="0"/>
                    <a:pt x="74" y="0"/>
                  </a:cubicBezTo>
                  <a:cubicBezTo>
                    <a:pt x="99" y="0"/>
                    <a:pt x="118" y="8"/>
                    <a:pt x="132" y="24"/>
                  </a:cubicBezTo>
                  <a:cubicBezTo>
                    <a:pt x="146" y="39"/>
                    <a:pt x="153" y="62"/>
                    <a:pt x="153" y="92"/>
                  </a:cubicBezTo>
                  <a:cubicBezTo>
                    <a:pt x="153" y="119"/>
                    <a:pt x="146" y="141"/>
                    <a:pt x="132" y="157"/>
                  </a:cubicBezTo>
                  <a:cubicBezTo>
                    <a:pt x="118" y="174"/>
                    <a:pt x="98" y="183"/>
                    <a:pt x="71" y="183"/>
                  </a:cubicBezTo>
                  <a:cubicBezTo>
                    <a:pt x="64" y="183"/>
                    <a:pt x="56" y="181"/>
                    <a:pt x="47" y="179"/>
                  </a:cubicBezTo>
                  <a:cubicBezTo>
                    <a:pt x="39" y="176"/>
                    <a:pt x="33" y="173"/>
                    <a:pt x="31" y="170"/>
                  </a:cubicBezTo>
                  <a:close/>
                  <a:moveTo>
                    <a:pt x="31" y="42"/>
                  </a:moveTo>
                  <a:lnTo>
                    <a:pt x="31" y="144"/>
                  </a:lnTo>
                  <a:cubicBezTo>
                    <a:pt x="33" y="147"/>
                    <a:pt x="37" y="150"/>
                    <a:pt x="43" y="153"/>
                  </a:cubicBezTo>
                  <a:cubicBezTo>
                    <a:pt x="50" y="155"/>
                    <a:pt x="56" y="157"/>
                    <a:pt x="62" y="157"/>
                  </a:cubicBezTo>
                  <a:cubicBezTo>
                    <a:pt x="101" y="157"/>
                    <a:pt x="120" y="135"/>
                    <a:pt x="120" y="91"/>
                  </a:cubicBezTo>
                  <a:cubicBezTo>
                    <a:pt x="120" y="69"/>
                    <a:pt x="115" y="52"/>
                    <a:pt x="106" y="42"/>
                  </a:cubicBezTo>
                  <a:cubicBezTo>
                    <a:pt x="97" y="32"/>
                    <a:pt x="82" y="27"/>
                    <a:pt x="62" y="27"/>
                  </a:cubicBezTo>
                  <a:cubicBezTo>
                    <a:pt x="58" y="27"/>
                    <a:pt x="52" y="28"/>
                    <a:pt x="46" y="31"/>
                  </a:cubicBezTo>
                  <a:cubicBezTo>
                    <a:pt x="40" y="34"/>
                    <a:pt x="35" y="38"/>
                    <a:pt x="31" y="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6" name="Freeform 117"/>
            <p:cNvSpPr>
              <a:spLocks/>
            </p:cNvSpPr>
            <p:nvPr/>
          </p:nvSpPr>
          <p:spPr bwMode="auto">
            <a:xfrm>
              <a:off x="5230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1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1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1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7" name="Freeform 118"/>
            <p:cNvSpPr>
              <a:spLocks noEditPoints="1"/>
            </p:cNvSpPr>
            <p:nvPr/>
          </p:nvSpPr>
          <p:spPr bwMode="auto">
            <a:xfrm>
              <a:off x="5256" y="3307"/>
              <a:ext cx="37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80 w 159"/>
                <a:gd name="T5" fmla="*/ 0 h 183"/>
                <a:gd name="T6" fmla="*/ 139 w 159"/>
                <a:gd name="T7" fmla="*/ 24 h 183"/>
                <a:gd name="T8" fmla="*/ 159 w 159"/>
                <a:gd name="T9" fmla="*/ 91 h 183"/>
                <a:gd name="T10" fmla="*/ 138 w 159"/>
                <a:gd name="T11" fmla="*/ 158 h 183"/>
                <a:gd name="T12" fmla="*/ 80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3 w 159"/>
                <a:gd name="T19" fmla="*/ 91 h 183"/>
                <a:gd name="T20" fmla="*/ 80 w 159"/>
                <a:gd name="T21" fmla="*/ 157 h 183"/>
                <a:gd name="T22" fmla="*/ 114 w 159"/>
                <a:gd name="T23" fmla="*/ 140 h 183"/>
                <a:gd name="T24" fmla="*/ 127 w 159"/>
                <a:gd name="T25" fmla="*/ 91 h 183"/>
                <a:gd name="T26" fmla="*/ 80 w 159"/>
                <a:gd name="T27" fmla="*/ 26 h 183"/>
                <a:gd name="T28" fmla="*/ 46 w 159"/>
                <a:gd name="T29" fmla="*/ 43 h 183"/>
                <a:gd name="T30" fmla="*/ 33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8" y="42"/>
                    <a:pt x="22" y="25"/>
                  </a:cubicBezTo>
                  <a:cubicBezTo>
                    <a:pt x="37" y="9"/>
                    <a:pt x="56" y="0"/>
                    <a:pt x="80" y="0"/>
                  </a:cubicBezTo>
                  <a:cubicBezTo>
                    <a:pt x="105" y="0"/>
                    <a:pt x="125" y="8"/>
                    <a:pt x="139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8" y="158"/>
                  </a:cubicBezTo>
                  <a:cubicBezTo>
                    <a:pt x="124" y="175"/>
                    <a:pt x="105" y="183"/>
                    <a:pt x="80" y="183"/>
                  </a:cubicBezTo>
                  <a:cubicBezTo>
                    <a:pt x="55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3" y="91"/>
                  </a:moveTo>
                  <a:cubicBezTo>
                    <a:pt x="33" y="135"/>
                    <a:pt x="49" y="157"/>
                    <a:pt x="80" y="157"/>
                  </a:cubicBezTo>
                  <a:cubicBezTo>
                    <a:pt x="95" y="157"/>
                    <a:pt x="106" y="151"/>
                    <a:pt x="114" y="140"/>
                  </a:cubicBezTo>
                  <a:cubicBezTo>
                    <a:pt x="123" y="128"/>
                    <a:pt x="127" y="112"/>
                    <a:pt x="127" y="91"/>
                  </a:cubicBezTo>
                  <a:cubicBezTo>
                    <a:pt x="127" y="48"/>
                    <a:pt x="111" y="26"/>
                    <a:pt x="80" y="26"/>
                  </a:cubicBezTo>
                  <a:cubicBezTo>
                    <a:pt x="66" y="26"/>
                    <a:pt x="54" y="32"/>
                    <a:pt x="46" y="43"/>
                  </a:cubicBezTo>
                  <a:cubicBezTo>
                    <a:pt x="37" y="55"/>
                    <a:pt x="33" y="71"/>
                    <a:pt x="33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8" name="Freeform 119"/>
            <p:cNvSpPr>
              <a:spLocks noEditPoints="1"/>
            </p:cNvSpPr>
            <p:nvPr/>
          </p:nvSpPr>
          <p:spPr bwMode="auto">
            <a:xfrm>
              <a:off x="5298" y="3305"/>
              <a:ext cx="33" cy="60"/>
            </a:xfrm>
            <a:custGeom>
              <a:avLst/>
              <a:gdLst>
                <a:gd name="T0" fmla="*/ 3 w 146"/>
                <a:gd name="T1" fmla="*/ 236 h 256"/>
                <a:gd name="T2" fmla="*/ 20 w 146"/>
                <a:gd name="T3" fmla="*/ 211 h 256"/>
                <a:gd name="T4" fmla="*/ 70 w 146"/>
                <a:gd name="T5" fmla="*/ 229 h 256"/>
                <a:gd name="T6" fmla="*/ 104 w 146"/>
                <a:gd name="T7" fmla="*/ 222 h 256"/>
                <a:gd name="T8" fmla="*/ 116 w 146"/>
                <a:gd name="T9" fmla="*/ 203 h 256"/>
                <a:gd name="T10" fmla="*/ 85 w 146"/>
                <a:gd name="T11" fmla="*/ 182 h 256"/>
                <a:gd name="T12" fmla="*/ 66 w 146"/>
                <a:gd name="T13" fmla="*/ 185 h 256"/>
                <a:gd name="T14" fmla="*/ 44 w 146"/>
                <a:gd name="T15" fmla="*/ 187 h 256"/>
                <a:gd name="T16" fmla="*/ 7 w 146"/>
                <a:gd name="T17" fmla="*/ 159 h 256"/>
                <a:gd name="T18" fmla="*/ 16 w 146"/>
                <a:gd name="T19" fmla="*/ 143 h 256"/>
                <a:gd name="T20" fmla="*/ 37 w 146"/>
                <a:gd name="T21" fmla="*/ 133 h 256"/>
                <a:gd name="T22" fmla="*/ 0 w 146"/>
                <a:gd name="T23" fmla="*/ 73 h 256"/>
                <a:gd name="T24" fmla="*/ 20 w 146"/>
                <a:gd name="T25" fmla="*/ 27 h 256"/>
                <a:gd name="T26" fmla="*/ 67 w 146"/>
                <a:gd name="T27" fmla="*/ 8 h 256"/>
                <a:gd name="T28" fmla="*/ 108 w 146"/>
                <a:gd name="T29" fmla="*/ 19 h 256"/>
                <a:gd name="T30" fmla="*/ 123 w 146"/>
                <a:gd name="T31" fmla="*/ 0 h 256"/>
                <a:gd name="T32" fmla="*/ 144 w 146"/>
                <a:gd name="T33" fmla="*/ 20 h 256"/>
                <a:gd name="T34" fmla="*/ 125 w 146"/>
                <a:gd name="T35" fmla="*/ 34 h 256"/>
                <a:gd name="T36" fmla="*/ 137 w 146"/>
                <a:gd name="T37" fmla="*/ 74 h 256"/>
                <a:gd name="T38" fmla="*/ 120 w 146"/>
                <a:gd name="T39" fmla="*/ 119 h 256"/>
                <a:gd name="T40" fmla="*/ 77 w 146"/>
                <a:gd name="T41" fmla="*/ 140 h 256"/>
                <a:gd name="T42" fmla="*/ 51 w 146"/>
                <a:gd name="T43" fmla="*/ 142 h 256"/>
                <a:gd name="T44" fmla="*/ 39 w 146"/>
                <a:gd name="T45" fmla="*/ 146 h 256"/>
                <a:gd name="T46" fmla="*/ 31 w 146"/>
                <a:gd name="T47" fmla="*/ 154 h 256"/>
                <a:gd name="T48" fmla="*/ 47 w 146"/>
                <a:gd name="T49" fmla="*/ 161 h 256"/>
                <a:gd name="T50" fmla="*/ 69 w 146"/>
                <a:gd name="T51" fmla="*/ 158 h 256"/>
                <a:gd name="T52" fmla="*/ 91 w 146"/>
                <a:gd name="T53" fmla="*/ 156 h 256"/>
                <a:gd name="T54" fmla="*/ 132 w 146"/>
                <a:gd name="T55" fmla="*/ 168 h 256"/>
                <a:gd name="T56" fmla="*/ 146 w 146"/>
                <a:gd name="T57" fmla="*/ 202 h 256"/>
                <a:gd name="T58" fmla="*/ 124 w 146"/>
                <a:gd name="T59" fmla="*/ 242 h 256"/>
                <a:gd name="T60" fmla="*/ 69 w 146"/>
                <a:gd name="T61" fmla="*/ 256 h 256"/>
                <a:gd name="T62" fmla="*/ 33 w 146"/>
                <a:gd name="T63" fmla="*/ 250 h 256"/>
                <a:gd name="T64" fmla="*/ 3 w 146"/>
                <a:gd name="T65" fmla="*/ 236 h 256"/>
                <a:gd name="T66" fmla="*/ 69 w 146"/>
                <a:gd name="T67" fmla="*/ 34 h 256"/>
                <a:gd name="T68" fmla="*/ 43 w 146"/>
                <a:gd name="T69" fmla="*/ 45 h 256"/>
                <a:gd name="T70" fmla="*/ 32 w 146"/>
                <a:gd name="T71" fmla="*/ 73 h 256"/>
                <a:gd name="T72" fmla="*/ 42 w 146"/>
                <a:gd name="T73" fmla="*/ 103 h 256"/>
                <a:gd name="T74" fmla="*/ 69 w 146"/>
                <a:gd name="T75" fmla="*/ 115 h 256"/>
                <a:gd name="T76" fmla="*/ 95 w 146"/>
                <a:gd name="T77" fmla="*/ 104 h 256"/>
                <a:gd name="T78" fmla="*/ 104 w 146"/>
                <a:gd name="T79" fmla="*/ 73 h 256"/>
                <a:gd name="T80" fmla="*/ 94 w 146"/>
                <a:gd name="T81" fmla="*/ 45 h 256"/>
                <a:gd name="T82" fmla="*/ 69 w 146"/>
                <a:gd name="T83" fmla="*/ 34 h 2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6" h="256">
                  <a:moveTo>
                    <a:pt x="3" y="236"/>
                  </a:moveTo>
                  <a:lnTo>
                    <a:pt x="20" y="211"/>
                  </a:lnTo>
                  <a:cubicBezTo>
                    <a:pt x="38" y="223"/>
                    <a:pt x="55" y="229"/>
                    <a:pt x="70" y="229"/>
                  </a:cubicBezTo>
                  <a:cubicBezTo>
                    <a:pt x="84" y="229"/>
                    <a:pt x="95" y="226"/>
                    <a:pt x="104" y="222"/>
                  </a:cubicBezTo>
                  <a:cubicBezTo>
                    <a:pt x="112" y="217"/>
                    <a:pt x="116" y="211"/>
                    <a:pt x="116" y="203"/>
                  </a:cubicBezTo>
                  <a:cubicBezTo>
                    <a:pt x="116" y="189"/>
                    <a:pt x="105" y="182"/>
                    <a:pt x="85" y="182"/>
                  </a:cubicBezTo>
                  <a:cubicBezTo>
                    <a:pt x="81" y="182"/>
                    <a:pt x="75" y="183"/>
                    <a:pt x="66" y="185"/>
                  </a:cubicBezTo>
                  <a:cubicBezTo>
                    <a:pt x="57" y="186"/>
                    <a:pt x="49" y="187"/>
                    <a:pt x="44" y="187"/>
                  </a:cubicBezTo>
                  <a:cubicBezTo>
                    <a:pt x="19" y="187"/>
                    <a:pt x="7" y="178"/>
                    <a:pt x="7" y="159"/>
                  </a:cubicBezTo>
                  <a:cubicBezTo>
                    <a:pt x="7" y="153"/>
                    <a:pt x="10" y="148"/>
                    <a:pt x="16" y="143"/>
                  </a:cubicBezTo>
                  <a:cubicBezTo>
                    <a:pt x="22" y="139"/>
                    <a:pt x="29" y="135"/>
                    <a:pt x="37" y="133"/>
                  </a:cubicBezTo>
                  <a:cubicBezTo>
                    <a:pt x="13" y="122"/>
                    <a:pt x="0" y="101"/>
                    <a:pt x="0" y="73"/>
                  </a:cubicBezTo>
                  <a:cubicBezTo>
                    <a:pt x="0" y="54"/>
                    <a:pt x="7" y="39"/>
                    <a:pt x="20" y="27"/>
                  </a:cubicBezTo>
                  <a:cubicBezTo>
                    <a:pt x="32" y="15"/>
                    <a:pt x="48" y="8"/>
                    <a:pt x="67" y="8"/>
                  </a:cubicBezTo>
                  <a:cubicBezTo>
                    <a:pt x="84" y="8"/>
                    <a:pt x="98" y="12"/>
                    <a:pt x="108" y="19"/>
                  </a:cubicBezTo>
                  <a:lnTo>
                    <a:pt x="123" y="0"/>
                  </a:lnTo>
                  <a:lnTo>
                    <a:pt x="144" y="20"/>
                  </a:lnTo>
                  <a:lnTo>
                    <a:pt x="125" y="34"/>
                  </a:lnTo>
                  <a:cubicBezTo>
                    <a:pt x="133" y="44"/>
                    <a:pt x="137" y="58"/>
                    <a:pt x="137" y="74"/>
                  </a:cubicBezTo>
                  <a:cubicBezTo>
                    <a:pt x="137" y="92"/>
                    <a:pt x="131" y="107"/>
                    <a:pt x="120" y="119"/>
                  </a:cubicBezTo>
                  <a:cubicBezTo>
                    <a:pt x="109" y="131"/>
                    <a:pt x="95" y="138"/>
                    <a:pt x="77" y="140"/>
                  </a:cubicBezTo>
                  <a:lnTo>
                    <a:pt x="51" y="142"/>
                  </a:lnTo>
                  <a:cubicBezTo>
                    <a:pt x="48" y="143"/>
                    <a:pt x="44" y="144"/>
                    <a:pt x="39" y="146"/>
                  </a:cubicBezTo>
                  <a:cubicBezTo>
                    <a:pt x="33" y="148"/>
                    <a:pt x="31" y="151"/>
                    <a:pt x="31" y="154"/>
                  </a:cubicBezTo>
                  <a:cubicBezTo>
                    <a:pt x="31" y="158"/>
                    <a:pt x="36" y="161"/>
                    <a:pt x="47" y="161"/>
                  </a:cubicBezTo>
                  <a:cubicBezTo>
                    <a:pt x="52" y="161"/>
                    <a:pt x="59" y="160"/>
                    <a:pt x="69" y="158"/>
                  </a:cubicBezTo>
                  <a:cubicBezTo>
                    <a:pt x="79" y="156"/>
                    <a:pt x="86" y="156"/>
                    <a:pt x="91" y="156"/>
                  </a:cubicBezTo>
                  <a:cubicBezTo>
                    <a:pt x="108" y="156"/>
                    <a:pt x="122" y="160"/>
                    <a:pt x="132" y="168"/>
                  </a:cubicBezTo>
                  <a:cubicBezTo>
                    <a:pt x="141" y="176"/>
                    <a:pt x="146" y="188"/>
                    <a:pt x="146" y="202"/>
                  </a:cubicBezTo>
                  <a:cubicBezTo>
                    <a:pt x="146" y="219"/>
                    <a:pt x="139" y="232"/>
                    <a:pt x="124" y="242"/>
                  </a:cubicBezTo>
                  <a:cubicBezTo>
                    <a:pt x="110" y="252"/>
                    <a:pt x="92" y="256"/>
                    <a:pt x="69" y="256"/>
                  </a:cubicBezTo>
                  <a:cubicBezTo>
                    <a:pt x="58" y="256"/>
                    <a:pt x="46" y="254"/>
                    <a:pt x="33" y="250"/>
                  </a:cubicBezTo>
                  <a:cubicBezTo>
                    <a:pt x="21" y="246"/>
                    <a:pt x="11" y="241"/>
                    <a:pt x="3" y="236"/>
                  </a:cubicBezTo>
                  <a:close/>
                  <a:moveTo>
                    <a:pt x="69" y="34"/>
                  </a:moveTo>
                  <a:cubicBezTo>
                    <a:pt x="58" y="34"/>
                    <a:pt x="49" y="37"/>
                    <a:pt x="43" y="45"/>
                  </a:cubicBezTo>
                  <a:cubicBezTo>
                    <a:pt x="36" y="53"/>
                    <a:pt x="32" y="62"/>
                    <a:pt x="32" y="73"/>
                  </a:cubicBezTo>
                  <a:cubicBezTo>
                    <a:pt x="32" y="85"/>
                    <a:pt x="36" y="95"/>
                    <a:pt x="42" y="103"/>
                  </a:cubicBezTo>
                  <a:cubicBezTo>
                    <a:pt x="49" y="111"/>
                    <a:pt x="58" y="115"/>
                    <a:pt x="69" y="115"/>
                  </a:cubicBezTo>
                  <a:cubicBezTo>
                    <a:pt x="80" y="115"/>
                    <a:pt x="89" y="112"/>
                    <a:pt x="95" y="104"/>
                  </a:cubicBezTo>
                  <a:cubicBezTo>
                    <a:pt x="101" y="96"/>
                    <a:pt x="104" y="86"/>
                    <a:pt x="104" y="73"/>
                  </a:cubicBezTo>
                  <a:cubicBezTo>
                    <a:pt x="104" y="62"/>
                    <a:pt x="101" y="53"/>
                    <a:pt x="94" y="45"/>
                  </a:cubicBezTo>
                  <a:cubicBezTo>
                    <a:pt x="88" y="37"/>
                    <a:pt x="79" y="34"/>
                    <a:pt x="69" y="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9" name="Freeform 120"/>
            <p:cNvSpPr>
              <a:spLocks/>
            </p:cNvSpPr>
            <p:nvPr/>
          </p:nvSpPr>
          <p:spPr bwMode="auto">
            <a:xfrm>
              <a:off x="5339" y="3307"/>
              <a:ext cx="24" cy="42"/>
            </a:xfrm>
            <a:custGeom>
              <a:avLst/>
              <a:gdLst>
                <a:gd name="T0" fmla="*/ 93 w 106"/>
                <a:gd name="T1" fmla="*/ 34 h 180"/>
                <a:gd name="T2" fmla="*/ 72 w 106"/>
                <a:gd name="T3" fmla="*/ 27 h 180"/>
                <a:gd name="T4" fmla="*/ 43 w 106"/>
                <a:gd name="T5" fmla="*/ 42 h 180"/>
                <a:gd name="T6" fmla="*/ 31 w 106"/>
                <a:gd name="T7" fmla="*/ 79 h 180"/>
                <a:gd name="T8" fmla="*/ 31 w 106"/>
                <a:gd name="T9" fmla="*/ 180 h 180"/>
                <a:gd name="T10" fmla="*/ 0 w 106"/>
                <a:gd name="T11" fmla="*/ 180 h 180"/>
                <a:gd name="T12" fmla="*/ 0 w 106"/>
                <a:gd name="T13" fmla="*/ 4 h 180"/>
                <a:gd name="T14" fmla="*/ 31 w 106"/>
                <a:gd name="T15" fmla="*/ 4 h 180"/>
                <a:gd name="T16" fmla="*/ 31 w 106"/>
                <a:gd name="T17" fmla="*/ 32 h 180"/>
                <a:gd name="T18" fmla="*/ 82 w 106"/>
                <a:gd name="T19" fmla="*/ 0 h 180"/>
                <a:gd name="T20" fmla="*/ 106 w 106"/>
                <a:gd name="T21" fmla="*/ 3 h 180"/>
                <a:gd name="T22" fmla="*/ 93 w 106"/>
                <a:gd name="T23" fmla="*/ 3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6" h="180">
                  <a:moveTo>
                    <a:pt x="93" y="34"/>
                  </a:moveTo>
                  <a:cubicBezTo>
                    <a:pt x="86" y="29"/>
                    <a:pt x="79" y="27"/>
                    <a:pt x="72" y="27"/>
                  </a:cubicBezTo>
                  <a:cubicBezTo>
                    <a:pt x="61" y="27"/>
                    <a:pt x="52" y="32"/>
                    <a:pt x="43" y="42"/>
                  </a:cubicBezTo>
                  <a:cubicBezTo>
                    <a:pt x="35" y="52"/>
                    <a:pt x="31" y="64"/>
                    <a:pt x="31" y="7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31" y="4"/>
                  </a:lnTo>
                  <a:lnTo>
                    <a:pt x="31" y="32"/>
                  </a:lnTo>
                  <a:cubicBezTo>
                    <a:pt x="42" y="11"/>
                    <a:pt x="59" y="0"/>
                    <a:pt x="82" y="0"/>
                  </a:cubicBezTo>
                  <a:cubicBezTo>
                    <a:pt x="87" y="0"/>
                    <a:pt x="95" y="1"/>
                    <a:pt x="106" y="3"/>
                  </a:cubicBezTo>
                  <a:lnTo>
                    <a:pt x="93" y="3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0" name="Freeform 121"/>
            <p:cNvSpPr>
              <a:spLocks noEditPoints="1"/>
            </p:cNvSpPr>
            <p:nvPr/>
          </p:nvSpPr>
          <p:spPr bwMode="auto">
            <a:xfrm>
              <a:off x="5366" y="3307"/>
              <a:ext cx="34" cy="43"/>
            </a:xfrm>
            <a:custGeom>
              <a:avLst/>
              <a:gdLst>
                <a:gd name="T0" fmla="*/ 108 w 150"/>
                <a:gd name="T1" fmla="*/ 159 h 183"/>
                <a:gd name="T2" fmla="*/ 51 w 150"/>
                <a:gd name="T3" fmla="*/ 183 h 183"/>
                <a:gd name="T4" fmla="*/ 15 w 150"/>
                <a:gd name="T5" fmla="*/ 168 h 183"/>
                <a:gd name="T6" fmla="*/ 0 w 150"/>
                <a:gd name="T7" fmla="*/ 130 h 183"/>
                <a:gd name="T8" fmla="*/ 23 w 150"/>
                <a:gd name="T9" fmla="*/ 85 h 183"/>
                <a:gd name="T10" fmla="*/ 83 w 150"/>
                <a:gd name="T11" fmla="*/ 67 h 183"/>
                <a:gd name="T12" fmla="*/ 105 w 150"/>
                <a:gd name="T13" fmla="*/ 71 h 183"/>
                <a:gd name="T14" fmla="*/ 67 w 150"/>
                <a:gd name="T15" fmla="*/ 28 h 183"/>
                <a:gd name="T16" fmla="*/ 22 w 150"/>
                <a:gd name="T17" fmla="*/ 44 h 183"/>
                <a:gd name="T18" fmla="*/ 9 w 150"/>
                <a:gd name="T19" fmla="*/ 18 h 183"/>
                <a:gd name="T20" fmla="*/ 34 w 150"/>
                <a:gd name="T21" fmla="*/ 6 h 183"/>
                <a:gd name="T22" fmla="*/ 64 w 150"/>
                <a:gd name="T23" fmla="*/ 0 h 183"/>
                <a:gd name="T24" fmla="*/ 119 w 150"/>
                <a:gd name="T25" fmla="*/ 18 h 183"/>
                <a:gd name="T26" fmla="*/ 137 w 150"/>
                <a:gd name="T27" fmla="*/ 73 h 183"/>
                <a:gd name="T28" fmla="*/ 137 w 150"/>
                <a:gd name="T29" fmla="*/ 136 h 183"/>
                <a:gd name="T30" fmla="*/ 150 w 150"/>
                <a:gd name="T31" fmla="*/ 167 h 183"/>
                <a:gd name="T32" fmla="*/ 150 w 150"/>
                <a:gd name="T33" fmla="*/ 183 h 183"/>
                <a:gd name="T34" fmla="*/ 122 w 150"/>
                <a:gd name="T35" fmla="*/ 177 h 183"/>
                <a:gd name="T36" fmla="*/ 108 w 150"/>
                <a:gd name="T37" fmla="*/ 159 h 183"/>
                <a:gd name="T38" fmla="*/ 105 w 150"/>
                <a:gd name="T39" fmla="*/ 93 h 183"/>
                <a:gd name="T40" fmla="*/ 85 w 150"/>
                <a:gd name="T41" fmla="*/ 90 h 183"/>
                <a:gd name="T42" fmla="*/ 46 w 150"/>
                <a:gd name="T43" fmla="*/ 102 h 183"/>
                <a:gd name="T44" fmla="*/ 31 w 150"/>
                <a:gd name="T45" fmla="*/ 131 h 183"/>
                <a:gd name="T46" fmla="*/ 63 w 150"/>
                <a:gd name="T47" fmla="*/ 158 h 183"/>
                <a:gd name="T48" fmla="*/ 105 w 150"/>
                <a:gd name="T49" fmla="*/ 136 h 183"/>
                <a:gd name="T50" fmla="*/ 105 w 150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0" h="183">
                  <a:moveTo>
                    <a:pt x="108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3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5" y="71"/>
                  </a:cubicBezTo>
                  <a:cubicBezTo>
                    <a:pt x="105" y="43"/>
                    <a:pt x="93" y="28"/>
                    <a:pt x="67" y="28"/>
                  </a:cubicBezTo>
                  <a:cubicBezTo>
                    <a:pt x="48" y="28"/>
                    <a:pt x="33" y="34"/>
                    <a:pt x="22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0" y="167"/>
                  </a:cubicBezTo>
                  <a:lnTo>
                    <a:pt x="150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8" y="159"/>
                  </a:cubicBezTo>
                  <a:close/>
                  <a:moveTo>
                    <a:pt x="105" y="93"/>
                  </a:moveTo>
                  <a:cubicBezTo>
                    <a:pt x="95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3" y="158"/>
                  </a:cubicBezTo>
                  <a:cubicBezTo>
                    <a:pt x="79" y="158"/>
                    <a:pt x="93" y="151"/>
                    <a:pt x="105" y="136"/>
                  </a:cubicBezTo>
                  <a:lnTo>
                    <a:pt x="105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1" name="Freeform 122"/>
            <p:cNvSpPr>
              <a:spLocks/>
            </p:cNvSpPr>
            <p:nvPr/>
          </p:nvSpPr>
          <p:spPr bwMode="auto">
            <a:xfrm>
              <a:off x="5408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6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6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2" name="Freeform 123"/>
            <p:cNvSpPr>
              <a:spLocks/>
            </p:cNvSpPr>
            <p:nvPr/>
          </p:nvSpPr>
          <p:spPr bwMode="auto">
            <a:xfrm>
              <a:off x="5490" y="3293"/>
              <a:ext cx="44" cy="57"/>
            </a:xfrm>
            <a:custGeom>
              <a:avLst/>
              <a:gdLst>
                <a:gd name="T0" fmla="*/ 106 w 193"/>
                <a:gd name="T1" fmla="*/ 244 h 244"/>
                <a:gd name="T2" fmla="*/ 90 w 193"/>
                <a:gd name="T3" fmla="*/ 244 h 244"/>
                <a:gd name="T4" fmla="*/ 0 w 193"/>
                <a:gd name="T5" fmla="*/ 0 h 244"/>
                <a:gd name="T6" fmla="*/ 37 w 193"/>
                <a:gd name="T7" fmla="*/ 0 h 244"/>
                <a:gd name="T8" fmla="*/ 98 w 193"/>
                <a:gd name="T9" fmla="*/ 177 h 244"/>
                <a:gd name="T10" fmla="*/ 158 w 193"/>
                <a:gd name="T11" fmla="*/ 0 h 244"/>
                <a:gd name="T12" fmla="*/ 193 w 193"/>
                <a:gd name="T13" fmla="*/ 0 h 244"/>
                <a:gd name="T14" fmla="*/ 106 w 193"/>
                <a:gd name="T15" fmla="*/ 244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93" h="244">
                  <a:moveTo>
                    <a:pt x="106" y="244"/>
                  </a:moveTo>
                  <a:lnTo>
                    <a:pt x="90" y="244"/>
                  </a:lnTo>
                  <a:lnTo>
                    <a:pt x="0" y="0"/>
                  </a:lnTo>
                  <a:lnTo>
                    <a:pt x="37" y="0"/>
                  </a:lnTo>
                  <a:lnTo>
                    <a:pt x="98" y="177"/>
                  </a:lnTo>
                  <a:lnTo>
                    <a:pt x="158" y="0"/>
                  </a:lnTo>
                  <a:lnTo>
                    <a:pt x="193" y="0"/>
                  </a:lnTo>
                  <a:lnTo>
                    <a:pt x="106" y="24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3" name="Freeform 124"/>
            <p:cNvSpPr>
              <a:spLocks noEditPoints="1"/>
            </p:cNvSpPr>
            <p:nvPr/>
          </p:nvSpPr>
          <p:spPr bwMode="auto">
            <a:xfrm>
              <a:off x="5534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3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3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3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4" name="Freeform 125"/>
            <p:cNvSpPr>
              <a:spLocks/>
            </p:cNvSpPr>
            <p:nvPr/>
          </p:nvSpPr>
          <p:spPr bwMode="auto">
            <a:xfrm>
              <a:off x="5573" y="3308"/>
              <a:ext cx="34" cy="41"/>
            </a:xfrm>
            <a:custGeom>
              <a:avLst/>
              <a:gdLst>
                <a:gd name="T0" fmla="*/ 49 w 146"/>
                <a:gd name="T1" fmla="*/ 148 h 176"/>
                <a:gd name="T2" fmla="*/ 146 w 146"/>
                <a:gd name="T3" fmla="*/ 148 h 176"/>
                <a:gd name="T4" fmla="*/ 146 w 146"/>
                <a:gd name="T5" fmla="*/ 176 h 176"/>
                <a:gd name="T6" fmla="*/ 0 w 146"/>
                <a:gd name="T7" fmla="*/ 176 h 176"/>
                <a:gd name="T8" fmla="*/ 0 w 146"/>
                <a:gd name="T9" fmla="*/ 167 h 176"/>
                <a:gd name="T10" fmla="*/ 100 w 146"/>
                <a:gd name="T11" fmla="*/ 28 h 176"/>
                <a:gd name="T12" fmla="*/ 2 w 146"/>
                <a:gd name="T13" fmla="*/ 28 h 176"/>
                <a:gd name="T14" fmla="*/ 2 w 146"/>
                <a:gd name="T15" fmla="*/ 0 h 176"/>
                <a:gd name="T16" fmla="*/ 145 w 146"/>
                <a:gd name="T17" fmla="*/ 0 h 176"/>
                <a:gd name="T18" fmla="*/ 145 w 146"/>
                <a:gd name="T19" fmla="*/ 9 h 176"/>
                <a:gd name="T20" fmla="*/ 49 w 146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6" h="176">
                  <a:moveTo>
                    <a:pt x="49" y="148"/>
                  </a:moveTo>
                  <a:lnTo>
                    <a:pt x="146" y="148"/>
                  </a:lnTo>
                  <a:lnTo>
                    <a:pt x="146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5" y="0"/>
                  </a:lnTo>
                  <a:lnTo>
                    <a:pt x="145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5" name="Freeform 126"/>
            <p:cNvSpPr>
              <a:spLocks/>
            </p:cNvSpPr>
            <p:nvPr/>
          </p:nvSpPr>
          <p:spPr bwMode="auto">
            <a:xfrm>
              <a:off x="5613" y="3291"/>
              <a:ext cx="34" cy="58"/>
            </a:xfrm>
            <a:custGeom>
              <a:avLst/>
              <a:gdLst>
                <a:gd name="T0" fmla="*/ 114 w 148"/>
                <a:gd name="T1" fmla="*/ 248 h 248"/>
                <a:gd name="T2" fmla="*/ 59 w 148"/>
                <a:gd name="T3" fmla="*/ 160 h 248"/>
                <a:gd name="T4" fmla="*/ 31 w 148"/>
                <a:gd name="T5" fmla="*/ 188 h 248"/>
                <a:gd name="T6" fmla="*/ 31 w 148"/>
                <a:gd name="T7" fmla="*/ 248 h 248"/>
                <a:gd name="T8" fmla="*/ 0 w 148"/>
                <a:gd name="T9" fmla="*/ 248 h 248"/>
                <a:gd name="T10" fmla="*/ 0 w 148"/>
                <a:gd name="T11" fmla="*/ 0 h 248"/>
                <a:gd name="T12" fmla="*/ 31 w 148"/>
                <a:gd name="T13" fmla="*/ 0 h 248"/>
                <a:gd name="T14" fmla="*/ 31 w 148"/>
                <a:gd name="T15" fmla="*/ 153 h 248"/>
                <a:gd name="T16" fmla="*/ 99 w 148"/>
                <a:gd name="T17" fmla="*/ 72 h 248"/>
                <a:gd name="T18" fmla="*/ 135 w 148"/>
                <a:gd name="T19" fmla="*/ 72 h 248"/>
                <a:gd name="T20" fmla="*/ 79 w 148"/>
                <a:gd name="T21" fmla="*/ 139 h 248"/>
                <a:gd name="T22" fmla="*/ 148 w 148"/>
                <a:gd name="T23" fmla="*/ 248 h 248"/>
                <a:gd name="T24" fmla="*/ 114 w 148"/>
                <a:gd name="T25" fmla="*/ 248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8" h="248">
                  <a:moveTo>
                    <a:pt x="114" y="248"/>
                  </a:moveTo>
                  <a:lnTo>
                    <a:pt x="59" y="160"/>
                  </a:lnTo>
                  <a:lnTo>
                    <a:pt x="31" y="188"/>
                  </a:lnTo>
                  <a:lnTo>
                    <a:pt x="31" y="248"/>
                  </a:lnTo>
                  <a:lnTo>
                    <a:pt x="0" y="248"/>
                  </a:lnTo>
                  <a:lnTo>
                    <a:pt x="0" y="0"/>
                  </a:lnTo>
                  <a:lnTo>
                    <a:pt x="31" y="0"/>
                  </a:lnTo>
                  <a:lnTo>
                    <a:pt x="31" y="153"/>
                  </a:lnTo>
                  <a:lnTo>
                    <a:pt x="99" y="72"/>
                  </a:lnTo>
                  <a:lnTo>
                    <a:pt x="135" y="72"/>
                  </a:lnTo>
                  <a:lnTo>
                    <a:pt x="79" y="139"/>
                  </a:lnTo>
                  <a:lnTo>
                    <a:pt x="148" y="248"/>
                  </a:lnTo>
                  <a:lnTo>
                    <a:pt x="114" y="2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6" name="Freeform 127"/>
            <p:cNvSpPr>
              <a:spLocks/>
            </p:cNvSpPr>
            <p:nvPr/>
          </p:nvSpPr>
          <p:spPr bwMode="auto">
            <a:xfrm>
              <a:off x="5651" y="3308"/>
              <a:ext cx="32" cy="42"/>
            </a:xfrm>
            <a:custGeom>
              <a:avLst/>
              <a:gdLst>
                <a:gd name="T0" fmla="*/ 31 w 143"/>
                <a:gd name="T1" fmla="*/ 0 h 179"/>
                <a:gd name="T2" fmla="*/ 31 w 143"/>
                <a:gd name="T3" fmla="*/ 112 h 179"/>
                <a:gd name="T4" fmla="*/ 67 w 143"/>
                <a:gd name="T5" fmla="*/ 153 h 179"/>
                <a:gd name="T6" fmla="*/ 95 w 143"/>
                <a:gd name="T7" fmla="*/ 144 h 179"/>
                <a:gd name="T8" fmla="*/ 112 w 143"/>
                <a:gd name="T9" fmla="*/ 123 h 179"/>
                <a:gd name="T10" fmla="*/ 112 w 143"/>
                <a:gd name="T11" fmla="*/ 0 h 179"/>
                <a:gd name="T12" fmla="*/ 143 w 143"/>
                <a:gd name="T13" fmla="*/ 0 h 179"/>
                <a:gd name="T14" fmla="*/ 143 w 143"/>
                <a:gd name="T15" fmla="*/ 176 h 179"/>
                <a:gd name="T16" fmla="*/ 112 w 143"/>
                <a:gd name="T17" fmla="*/ 176 h 179"/>
                <a:gd name="T18" fmla="*/ 112 w 143"/>
                <a:gd name="T19" fmla="*/ 151 h 179"/>
                <a:gd name="T20" fmla="*/ 91 w 143"/>
                <a:gd name="T21" fmla="*/ 170 h 179"/>
                <a:gd name="T22" fmla="*/ 60 w 143"/>
                <a:gd name="T23" fmla="*/ 179 h 179"/>
                <a:gd name="T24" fmla="*/ 16 w 143"/>
                <a:gd name="T25" fmla="*/ 162 h 179"/>
                <a:gd name="T26" fmla="*/ 0 w 143"/>
                <a:gd name="T27" fmla="*/ 115 h 179"/>
                <a:gd name="T28" fmla="*/ 0 w 143"/>
                <a:gd name="T29" fmla="*/ 0 h 179"/>
                <a:gd name="T30" fmla="*/ 31 w 143"/>
                <a:gd name="T31" fmla="*/ 0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9">
                  <a:moveTo>
                    <a:pt x="31" y="0"/>
                  </a:moveTo>
                  <a:lnTo>
                    <a:pt x="31" y="112"/>
                  </a:lnTo>
                  <a:cubicBezTo>
                    <a:pt x="31" y="139"/>
                    <a:pt x="43" y="153"/>
                    <a:pt x="67" y="153"/>
                  </a:cubicBezTo>
                  <a:cubicBezTo>
                    <a:pt x="77" y="153"/>
                    <a:pt x="86" y="150"/>
                    <a:pt x="95" y="144"/>
                  </a:cubicBezTo>
                  <a:cubicBezTo>
                    <a:pt x="104" y="138"/>
                    <a:pt x="109" y="131"/>
                    <a:pt x="112" y="123"/>
                  </a:cubicBezTo>
                  <a:lnTo>
                    <a:pt x="112" y="0"/>
                  </a:lnTo>
                  <a:lnTo>
                    <a:pt x="143" y="0"/>
                  </a:lnTo>
                  <a:lnTo>
                    <a:pt x="143" y="176"/>
                  </a:lnTo>
                  <a:lnTo>
                    <a:pt x="112" y="176"/>
                  </a:lnTo>
                  <a:lnTo>
                    <a:pt x="112" y="151"/>
                  </a:lnTo>
                  <a:cubicBezTo>
                    <a:pt x="108" y="158"/>
                    <a:pt x="101" y="164"/>
                    <a:pt x="91" y="170"/>
                  </a:cubicBezTo>
                  <a:cubicBezTo>
                    <a:pt x="80" y="176"/>
                    <a:pt x="70" y="179"/>
                    <a:pt x="60" y="179"/>
                  </a:cubicBezTo>
                  <a:cubicBezTo>
                    <a:pt x="41" y="179"/>
                    <a:pt x="26" y="173"/>
                    <a:pt x="16" y="162"/>
                  </a:cubicBezTo>
                  <a:cubicBezTo>
                    <a:pt x="5" y="151"/>
                    <a:pt x="0" y="135"/>
                    <a:pt x="0" y="115"/>
                  </a:cubicBezTo>
                  <a:lnTo>
                    <a:pt x="0" y="0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7" name="Freeform 128"/>
            <p:cNvSpPr>
              <a:spLocks/>
            </p:cNvSpPr>
            <p:nvPr/>
          </p:nvSpPr>
          <p:spPr bwMode="auto">
            <a:xfrm>
              <a:off x="5693" y="3307"/>
              <a:ext cx="53" cy="42"/>
            </a:xfrm>
            <a:custGeom>
              <a:avLst/>
              <a:gdLst>
                <a:gd name="T0" fmla="*/ 203 w 234"/>
                <a:gd name="T1" fmla="*/ 180 h 180"/>
                <a:gd name="T2" fmla="*/ 203 w 234"/>
                <a:gd name="T3" fmla="*/ 68 h 180"/>
                <a:gd name="T4" fmla="*/ 167 w 234"/>
                <a:gd name="T5" fmla="*/ 27 h 180"/>
                <a:gd name="T6" fmla="*/ 146 w 234"/>
                <a:gd name="T7" fmla="*/ 34 h 180"/>
                <a:gd name="T8" fmla="*/ 133 w 234"/>
                <a:gd name="T9" fmla="*/ 50 h 180"/>
                <a:gd name="T10" fmla="*/ 133 w 234"/>
                <a:gd name="T11" fmla="*/ 180 h 180"/>
                <a:gd name="T12" fmla="*/ 101 w 234"/>
                <a:gd name="T13" fmla="*/ 180 h 180"/>
                <a:gd name="T14" fmla="*/ 101 w 234"/>
                <a:gd name="T15" fmla="*/ 55 h 180"/>
                <a:gd name="T16" fmla="*/ 92 w 234"/>
                <a:gd name="T17" fmla="*/ 34 h 180"/>
                <a:gd name="T18" fmla="*/ 66 w 234"/>
                <a:gd name="T19" fmla="*/ 27 h 180"/>
                <a:gd name="T20" fmla="*/ 46 w 234"/>
                <a:gd name="T21" fmla="*/ 34 h 180"/>
                <a:gd name="T22" fmla="*/ 31 w 234"/>
                <a:gd name="T23" fmla="*/ 50 h 180"/>
                <a:gd name="T24" fmla="*/ 31 w 234"/>
                <a:gd name="T25" fmla="*/ 180 h 180"/>
                <a:gd name="T26" fmla="*/ 0 w 234"/>
                <a:gd name="T27" fmla="*/ 180 h 180"/>
                <a:gd name="T28" fmla="*/ 0 w 234"/>
                <a:gd name="T29" fmla="*/ 4 h 180"/>
                <a:gd name="T30" fmla="*/ 20 w 234"/>
                <a:gd name="T31" fmla="*/ 4 h 180"/>
                <a:gd name="T32" fmla="*/ 30 w 234"/>
                <a:gd name="T33" fmla="*/ 24 h 180"/>
                <a:gd name="T34" fmla="*/ 75 w 234"/>
                <a:gd name="T35" fmla="*/ 0 h 180"/>
                <a:gd name="T36" fmla="*/ 128 w 234"/>
                <a:gd name="T37" fmla="*/ 24 h 180"/>
                <a:gd name="T38" fmla="*/ 148 w 234"/>
                <a:gd name="T39" fmla="*/ 7 h 180"/>
                <a:gd name="T40" fmla="*/ 177 w 234"/>
                <a:gd name="T41" fmla="*/ 0 h 180"/>
                <a:gd name="T42" fmla="*/ 219 w 234"/>
                <a:gd name="T43" fmla="*/ 17 h 180"/>
                <a:gd name="T44" fmla="*/ 234 w 234"/>
                <a:gd name="T45" fmla="*/ 62 h 180"/>
                <a:gd name="T46" fmla="*/ 234 w 234"/>
                <a:gd name="T47" fmla="*/ 180 h 180"/>
                <a:gd name="T48" fmla="*/ 203 w 234"/>
                <a:gd name="T4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34" h="180">
                  <a:moveTo>
                    <a:pt x="203" y="180"/>
                  </a:moveTo>
                  <a:lnTo>
                    <a:pt x="203" y="68"/>
                  </a:lnTo>
                  <a:cubicBezTo>
                    <a:pt x="203" y="41"/>
                    <a:pt x="191" y="27"/>
                    <a:pt x="167" y="27"/>
                  </a:cubicBezTo>
                  <a:cubicBezTo>
                    <a:pt x="160" y="27"/>
                    <a:pt x="153" y="29"/>
                    <a:pt x="146" y="34"/>
                  </a:cubicBezTo>
                  <a:cubicBezTo>
                    <a:pt x="140" y="38"/>
                    <a:pt x="135" y="44"/>
                    <a:pt x="133" y="50"/>
                  </a:cubicBezTo>
                  <a:lnTo>
                    <a:pt x="133" y="180"/>
                  </a:lnTo>
                  <a:lnTo>
                    <a:pt x="101" y="180"/>
                  </a:lnTo>
                  <a:lnTo>
                    <a:pt x="101" y="55"/>
                  </a:lnTo>
                  <a:cubicBezTo>
                    <a:pt x="101" y="46"/>
                    <a:pt x="98" y="39"/>
                    <a:pt x="92" y="34"/>
                  </a:cubicBezTo>
                  <a:cubicBezTo>
                    <a:pt x="85" y="29"/>
                    <a:pt x="77" y="27"/>
                    <a:pt x="66" y="27"/>
                  </a:cubicBezTo>
                  <a:cubicBezTo>
                    <a:pt x="60" y="27"/>
                    <a:pt x="53" y="29"/>
                    <a:pt x="46" y="34"/>
                  </a:cubicBezTo>
                  <a:cubicBezTo>
                    <a:pt x="39" y="39"/>
                    <a:pt x="34" y="44"/>
                    <a:pt x="31" y="50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0" y="4"/>
                  </a:lnTo>
                  <a:lnTo>
                    <a:pt x="30" y="24"/>
                  </a:lnTo>
                  <a:cubicBezTo>
                    <a:pt x="42" y="8"/>
                    <a:pt x="57" y="0"/>
                    <a:pt x="75" y="0"/>
                  </a:cubicBezTo>
                  <a:cubicBezTo>
                    <a:pt x="101" y="0"/>
                    <a:pt x="118" y="8"/>
                    <a:pt x="128" y="24"/>
                  </a:cubicBezTo>
                  <a:cubicBezTo>
                    <a:pt x="132" y="17"/>
                    <a:pt x="138" y="12"/>
                    <a:pt x="148" y="7"/>
                  </a:cubicBezTo>
                  <a:cubicBezTo>
                    <a:pt x="157" y="3"/>
                    <a:pt x="167" y="0"/>
                    <a:pt x="177" y="0"/>
                  </a:cubicBezTo>
                  <a:cubicBezTo>
                    <a:pt x="195" y="0"/>
                    <a:pt x="210" y="6"/>
                    <a:pt x="219" y="17"/>
                  </a:cubicBezTo>
                  <a:cubicBezTo>
                    <a:pt x="229" y="27"/>
                    <a:pt x="234" y="43"/>
                    <a:pt x="234" y="62"/>
                  </a:cubicBezTo>
                  <a:lnTo>
                    <a:pt x="234" y="180"/>
                  </a:lnTo>
                  <a:lnTo>
                    <a:pt x="20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8" name="Freeform 129"/>
            <p:cNvSpPr>
              <a:spLocks/>
            </p:cNvSpPr>
            <p:nvPr/>
          </p:nvSpPr>
          <p:spPr bwMode="auto">
            <a:xfrm>
              <a:off x="5758" y="3339"/>
              <a:ext cx="13" cy="24"/>
            </a:xfrm>
            <a:custGeom>
              <a:avLst/>
              <a:gdLst>
                <a:gd name="T0" fmla="*/ 8 w 56"/>
                <a:gd name="T1" fmla="*/ 105 h 105"/>
                <a:gd name="T2" fmla="*/ 0 w 56"/>
                <a:gd name="T3" fmla="*/ 93 h 105"/>
                <a:gd name="T4" fmla="*/ 28 w 56"/>
                <a:gd name="T5" fmla="*/ 54 h 105"/>
                <a:gd name="T6" fmla="*/ 23 w 56"/>
                <a:gd name="T7" fmla="*/ 39 h 105"/>
                <a:gd name="T8" fmla="*/ 9 w 56"/>
                <a:gd name="T9" fmla="*/ 20 h 105"/>
                <a:gd name="T10" fmla="*/ 16 w 56"/>
                <a:gd name="T11" fmla="*/ 6 h 105"/>
                <a:gd name="T12" fmla="*/ 33 w 56"/>
                <a:gd name="T13" fmla="*/ 0 h 105"/>
                <a:gd name="T14" fmla="*/ 49 w 56"/>
                <a:gd name="T15" fmla="*/ 8 h 105"/>
                <a:gd name="T16" fmla="*/ 56 w 56"/>
                <a:gd name="T17" fmla="*/ 26 h 105"/>
                <a:gd name="T18" fmla="*/ 47 w 56"/>
                <a:gd name="T19" fmla="*/ 66 h 105"/>
                <a:gd name="T20" fmla="*/ 8 w 56"/>
                <a:gd name="T21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" h="105">
                  <a:moveTo>
                    <a:pt x="8" y="105"/>
                  </a:moveTo>
                  <a:lnTo>
                    <a:pt x="0" y="93"/>
                  </a:lnTo>
                  <a:cubicBezTo>
                    <a:pt x="19" y="78"/>
                    <a:pt x="28" y="65"/>
                    <a:pt x="28" y="54"/>
                  </a:cubicBezTo>
                  <a:cubicBezTo>
                    <a:pt x="28" y="49"/>
                    <a:pt x="27" y="44"/>
                    <a:pt x="23" y="39"/>
                  </a:cubicBezTo>
                  <a:cubicBezTo>
                    <a:pt x="14" y="35"/>
                    <a:pt x="9" y="28"/>
                    <a:pt x="9" y="20"/>
                  </a:cubicBezTo>
                  <a:cubicBezTo>
                    <a:pt x="9" y="14"/>
                    <a:pt x="11" y="9"/>
                    <a:pt x="16" y="6"/>
                  </a:cubicBezTo>
                  <a:cubicBezTo>
                    <a:pt x="20" y="2"/>
                    <a:pt x="26" y="0"/>
                    <a:pt x="33" y="0"/>
                  </a:cubicBezTo>
                  <a:cubicBezTo>
                    <a:pt x="39" y="0"/>
                    <a:pt x="44" y="3"/>
                    <a:pt x="49" y="8"/>
                  </a:cubicBezTo>
                  <a:cubicBezTo>
                    <a:pt x="54" y="13"/>
                    <a:pt x="56" y="19"/>
                    <a:pt x="56" y="26"/>
                  </a:cubicBezTo>
                  <a:cubicBezTo>
                    <a:pt x="56" y="41"/>
                    <a:pt x="53" y="54"/>
                    <a:pt x="47" y="66"/>
                  </a:cubicBezTo>
                  <a:cubicBezTo>
                    <a:pt x="41" y="77"/>
                    <a:pt x="28" y="90"/>
                    <a:pt x="8" y="10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9" name="Freeform 130"/>
            <p:cNvSpPr>
              <a:spLocks/>
            </p:cNvSpPr>
            <p:nvPr/>
          </p:nvSpPr>
          <p:spPr bwMode="auto">
            <a:xfrm>
              <a:off x="5790" y="3308"/>
              <a:ext cx="37" cy="42"/>
            </a:xfrm>
            <a:custGeom>
              <a:avLst/>
              <a:gdLst>
                <a:gd name="T0" fmla="*/ 83 w 160"/>
                <a:gd name="T1" fmla="*/ 180 h 180"/>
                <a:gd name="T2" fmla="*/ 75 w 160"/>
                <a:gd name="T3" fmla="*/ 180 h 180"/>
                <a:gd name="T4" fmla="*/ 0 w 160"/>
                <a:gd name="T5" fmla="*/ 0 h 180"/>
                <a:gd name="T6" fmla="*/ 34 w 160"/>
                <a:gd name="T7" fmla="*/ 0 h 180"/>
                <a:gd name="T8" fmla="*/ 80 w 160"/>
                <a:gd name="T9" fmla="*/ 123 h 180"/>
                <a:gd name="T10" fmla="*/ 128 w 160"/>
                <a:gd name="T11" fmla="*/ 0 h 180"/>
                <a:gd name="T12" fmla="*/ 160 w 160"/>
                <a:gd name="T13" fmla="*/ 0 h 180"/>
                <a:gd name="T14" fmla="*/ 83 w 160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180">
                  <a:moveTo>
                    <a:pt x="83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0" y="123"/>
                  </a:lnTo>
                  <a:lnTo>
                    <a:pt x="128" y="0"/>
                  </a:lnTo>
                  <a:lnTo>
                    <a:pt x="160" y="0"/>
                  </a:lnTo>
                  <a:lnTo>
                    <a:pt x="83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0" name="Freeform 131"/>
            <p:cNvSpPr>
              <a:spLocks noEditPoints="1"/>
            </p:cNvSpPr>
            <p:nvPr/>
          </p:nvSpPr>
          <p:spPr bwMode="auto">
            <a:xfrm>
              <a:off x="5828" y="3287"/>
              <a:ext cx="37" cy="78"/>
            </a:xfrm>
            <a:custGeom>
              <a:avLst/>
              <a:gdLst>
                <a:gd name="T0" fmla="*/ 88 w 162"/>
                <a:gd name="T1" fmla="*/ 295 h 334"/>
                <a:gd name="T2" fmla="*/ 62 w 162"/>
                <a:gd name="T3" fmla="*/ 323 h 334"/>
                <a:gd name="T4" fmla="*/ 19 w 162"/>
                <a:gd name="T5" fmla="*/ 334 h 334"/>
                <a:gd name="T6" fmla="*/ 19 w 162"/>
                <a:gd name="T7" fmla="*/ 307 h 334"/>
                <a:gd name="T8" fmla="*/ 52 w 162"/>
                <a:gd name="T9" fmla="*/ 297 h 334"/>
                <a:gd name="T10" fmla="*/ 66 w 162"/>
                <a:gd name="T11" fmla="*/ 275 h 334"/>
                <a:gd name="T12" fmla="*/ 61 w 162"/>
                <a:gd name="T13" fmla="*/ 247 h 334"/>
                <a:gd name="T14" fmla="*/ 48 w 162"/>
                <a:gd name="T15" fmla="*/ 212 h 334"/>
                <a:gd name="T16" fmla="*/ 0 w 162"/>
                <a:gd name="T17" fmla="*/ 90 h 334"/>
                <a:gd name="T18" fmla="*/ 32 w 162"/>
                <a:gd name="T19" fmla="*/ 90 h 334"/>
                <a:gd name="T20" fmla="*/ 84 w 162"/>
                <a:gd name="T21" fmla="*/ 226 h 334"/>
                <a:gd name="T22" fmla="*/ 130 w 162"/>
                <a:gd name="T23" fmla="*/ 90 h 334"/>
                <a:gd name="T24" fmla="*/ 162 w 162"/>
                <a:gd name="T25" fmla="*/ 90 h 334"/>
                <a:gd name="T26" fmla="*/ 88 w 162"/>
                <a:gd name="T27" fmla="*/ 295 h 334"/>
                <a:gd name="T28" fmla="*/ 122 w 162"/>
                <a:gd name="T29" fmla="*/ 0 h 334"/>
                <a:gd name="T30" fmla="*/ 85 w 162"/>
                <a:gd name="T31" fmla="*/ 55 h 334"/>
                <a:gd name="T32" fmla="*/ 62 w 162"/>
                <a:gd name="T33" fmla="*/ 55 h 334"/>
                <a:gd name="T34" fmla="*/ 90 w 162"/>
                <a:gd name="T35" fmla="*/ 0 h 334"/>
                <a:gd name="T36" fmla="*/ 122 w 162"/>
                <a:gd name="T37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62" h="334">
                  <a:moveTo>
                    <a:pt x="88" y="295"/>
                  </a:moveTo>
                  <a:cubicBezTo>
                    <a:pt x="84" y="307"/>
                    <a:pt x="75" y="316"/>
                    <a:pt x="62" y="323"/>
                  </a:cubicBezTo>
                  <a:cubicBezTo>
                    <a:pt x="49" y="331"/>
                    <a:pt x="35" y="334"/>
                    <a:pt x="19" y="334"/>
                  </a:cubicBezTo>
                  <a:lnTo>
                    <a:pt x="19" y="307"/>
                  </a:lnTo>
                  <a:cubicBezTo>
                    <a:pt x="32" y="307"/>
                    <a:pt x="43" y="304"/>
                    <a:pt x="52" y="297"/>
                  </a:cubicBezTo>
                  <a:cubicBezTo>
                    <a:pt x="62" y="291"/>
                    <a:pt x="66" y="284"/>
                    <a:pt x="66" y="275"/>
                  </a:cubicBezTo>
                  <a:cubicBezTo>
                    <a:pt x="66" y="266"/>
                    <a:pt x="65" y="256"/>
                    <a:pt x="61" y="247"/>
                  </a:cubicBezTo>
                  <a:cubicBezTo>
                    <a:pt x="58" y="237"/>
                    <a:pt x="53" y="226"/>
                    <a:pt x="48" y="212"/>
                  </a:cubicBezTo>
                  <a:lnTo>
                    <a:pt x="0" y="90"/>
                  </a:lnTo>
                  <a:lnTo>
                    <a:pt x="32" y="90"/>
                  </a:lnTo>
                  <a:lnTo>
                    <a:pt x="84" y="226"/>
                  </a:lnTo>
                  <a:lnTo>
                    <a:pt x="130" y="90"/>
                  </a:lnTo>
                  <a:lnTo>
                    <a:pt x="162" y="90"/>
                  </a:lnTo>
                  <a:lnTo>
                    <a:pt x="88" y="295"/>
                  </a:lnTo>
                  <a:close/>
                  <a:moveTo>
                    <a:pt x="122" y="0"/>
                  </a:moveTo>
                  <a:lnTo>
                    <a:pt x="85" y="55"/>
                  </a:lnTo>
                  <a:lnTo>
                    <a:pt x="62" y="55"/>
                  </a:lnTo>
                  <a:lnTo>
                    <a:pt x="90" y="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1" name="Freeform 132"/>
            <p:cNvSpPr>
              <a:spLocks/>
            </p:cNvSpPr>
            <p:nvPr/>
          </p:nvSpPr>
          <p:spPr bwMode="auto">
            <a:xfrm>
              <a:off x="5865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2" name="Freeform 133"/>
            <p:cNvSpPr>
              <a:spLocks noEditPoints="1"/>
            </p:cNvSpPr>
            <p:nvPr/>
          </p:nvSpPr>
          <p:spPr bwMode="auto">
            <a:xfrm>
              <a:off x="5905" y="3307"/>
              <a:ext cx="36" cy="43"/>
            </a:xfrm>
            <a:custGeom>
              <a:avLst/>
              <a:gdLst>
                <a:gd name="T0" fmla="*/ 0 w 159"/>
                <a:gd name="T1" fmla="*/ 91 h 183"/>
                <a:gd name="T2" fmla="*/ 22 w 159"/>
                <a:gd name="T3" fmla="*/ 25 h 183"/>
                <a:gd name="T4" fmla="*/ 79 w 159"/>
                <a:gd name="T5" fmla="*/ 0 h 183"/>
                <a:gd name="T6" fmla="*/ 138 w 159"/>
                <a:gd name="T7" fmla="*/ 24 h 183"/>
                <a:gd name="T8" fmla="*/ 159 w 159"/>
                <a:gd name="T9" fmla="*/ 91 h 183"/>
                <a:gd name="T10" fmla="*/ 137 w 159"/>
                <a:gd name="T11" fmla="*/ 158 h 183"/>
                <a:gd name="T12" fmla="*/ 79 w 159"/>
                <a:gd name="T13" fmla="*/ 183 h 183"/>
                <a:gd name="T14" fmla="*/ 21 w 159"/>
                <a:gd name="T15" fmla="*/ 158 h 183"/>
                <a:gd name="T16" fmla="*/ 0 w 159"/>
                <a:gd name="T17" fmla="*/ 91 h 183"/>
                <a:gd name="T18" fmla="*/ 32 w 159"/>
                <a:gd name="T19" fmla="*/ 91 h 183"/>
                <a:gd name="T20" fmla="*/ 79 w 159"/>
                <a:gd name="T21" fmla="*/ 157 h 183"/>
                <a:gd name="T22" fmla="*/ 113 w 159"/>
                <a:gd name="T23" fmla="*/ 140 h 183"/>
                <a:gd name="T24" fmla="*/ 126 w 159"/>
                <a:gd name="T25" fmla="*/ 91 h 183"/>
                <a:gd name="T26" fmla="*/ 79 w 159"/>
                <a:gd name="T27" fmla="*/ 26 h 183"/>
                <a:gd name="T28" fmla="*/ 45 w 159"/>
                <a:gd name="T29" fmla="*/ 43 h 183"/>
                <a:gd name="T30" fmla="*/ 32 w 159"/>
                <a:gd name="T31" fmla="*/ 91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59" h="183">
                  <a:moveTo>
                    <a:pt x="0" y="91"/>
                  </a:moveTo>
                  <a:cubicBezTo>
                    <a:pt x="0" y="64"/>
                    <a:pt x="7" y="42"/>
                    <a:pt x="22" y="25"/>
                  </a:cubicBezTo>
                  <a:cubicBezTo>
                    <a:pt x="36" y="9"/>
                    <a:pt x="55" y="0"/>
                    <a:pt x="79" y="0"/>
                  </a:cubicBezTo>
                  <a:cubicBezTo>
                    <a:pt x="104" y="0"/>
                    <a:pt x="124" y="8"/>
                    <a:pt x="138" y="24"/>
                  </a:cubicBezTo>
                  <a:cubicBezTo>
                    <a:pt x="152" y="40"/>
                    <a:pt x="159" y="63"/>
                    <a:pt x="159" y="91"/>
                  </a:cubicBezTo>
                  <a:cubicBezTo>
                    <a:pt x="159" y="120"/>
                    <a:pt x="152" y="142"/>
                    <a:pt x="137" y="158"/>
                  </a:cubicBezTo>
                  <a:cubicBezTo>
                    <a:pt x="123" y="175"/>
                    <a:pt x="104" y="183"/>
                    <a:pt x="79" y="183"/>
                  </a:cubicBezTo>
                  <a:cubicBezTo>
                    <a:pt x="54" y="183"/>
                    <a:pt x="35" y="175"/>
                    <a:pt x="21" y="158"/>
                  </a:cubicBezTo>
                  <a:cubicBezTo>
                    <a:pt x="7" y="141"/>
                    <a:pt x="0" y="119"/>
                    <a:pt x="0" y="91"/>
                  </a:cubicBezTo>
                  <a:close/>
                  <a:moveTo>
                    <a:pt x="32" y="91"/>
                  </a:moveTo>
                  <a:cubicBezTo>
                    <a:pt x="32" y="135"/>
                    <a:pt x="48" y="157"/>
                    <a:pt x="79" y="157"/>
                  </a:cubicBezTo>
                  <a:cubicBezTo>
                    <a:pt x="94" y="157"/>
                    <a:pt x="105" y="151"/>
                    <a:pt x="113" y="140"/>
                  </a:cubicBezTo>
                  <a:cubicBezTo>
                    <a:pt x="122" y="128"/>
                    <a:pt x="126" y="112"/>
                    <a:pt x="126" y="91"/>
                  </a:cubicBezTo>
                  <a:cubicBezTo>
                    <a:pt x="126" y="48"/>
                    <a:pt x="110" y="26"/>
                    <a:pt x="79" y="26"/>
                  </a:cubicBezTo>
                  <a:cubicBezTo>
                    <a:pt x="65" y="26"/>
                    <a:pt x="54" y="32"/>
                    <a:pt x="45" y="43"/>
                  </a:cubicBezTo>
                  <a:cubicBezTo>
                    <a:pt x="37" y="55"/>
                    <a:pt x="32" y="71"/>
                    <a:pt x="32" y="9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3" name="Freeform 134"/>
            <p:cNvSpPr>
              <a:spLocks noEditPoints="1"/>
            </p:cNvSpPr>
            <p:nvPr/>
          </p:nvSpPr>
          <p:spPr bwMode="auto">
            <a:xfrm>
              <a:off x="5943" y="3292"/>
              <a:ext cx="21" cy="73"/>
            </a:xfrm>
            <a:custGeom>
              <a:avLst/>
              <a:gdLst>
                <a:gd name="T0" fmla="*/ 68 w 88"/>
                <a:gd name="T1" fmla="*/ 0 h 311"/>
                <a:gd name="T2" fmla="*/ 81 w 88"/>
                <a:gd name="T3" fmla="*/ 6 h 311"/>
                <a:gd name="T4" fmla="*/ 87 w 88"/>
                <a:gd name="T5" fmla="*/ 19 h 311"/>
                <a:gd name="T6" fmla="*/ 81 w 88"/>
                <a:gd name="T7" fmla="*/ 33 h 311"/>
                <a:gd name="T8" fmla="*/ 68 w 88"/>
                <a:gd name="T9" fmla="*/ 39 h 311"/>
                <a:gd name="T10" fmla="*/ 54 w 88"/>
                <a:gd name="T11" fmla="*/ 33 h 311"/>
                <a:gd name="T12" fmla="*/ 49 w 88"/>
                <a:gd name="T13" fmla="*/ 19 h 311"/>
                <a:gd name="T14" fmla="*/ 54 w 88"/>
                <a:gd name="T15" fmla="*/ 6 h 311"/>
                <a:gd name="T16" fmla="*/ 68 w 88"/>
                <a:gd name="T17" fmla="*/ 0 h 311"/>
                <a:gd name="T18" fmla="*/ 0 w 88"/>
                <a:gd name="T19" fmla="*/ 311 h 311"/>
                <a:gd name="T20" fmla="*/ 0 w 88"/>
                <a:gd name="T21" fmla="*/ 284 h 311"/>
                <a:gd name="T22" fmla="*/ 44 w 88"/>
                <a:gd name="T23" fmla="*/ 274 h 311"/>
                <a:gd name="T24" fmla="*/ 56 w 88"/>
                <a:gd name="T25" fmla="*/ 242 h 311"/>
                <a:gd name="T26" fmla="*/ 56 w 88"/>
                <a:gd name="T27" fmla="*/ 93 h 311"/>
                <a:gd name="T28" fmla="*/ 21 w 88"/>
                <a:gd name="T29" fmla="*/ 93 h 311"/>
                <a:gd name="T30" fmla="*/ 21 w 88"/>
                <a:gd name="T31" fmla="*/ 67 h 311"/>
                <a:gd name="T32" fmla="*/ 88 w 88"/>
                <a:gd name="T33" fmla="*/ 67 h 311"/>
                <a:gd name="T34" fmla="*/ 88 w 88"/>
                <a:gd name="T35" fmla="*/ 241 h 311"/>
                <a:gd name="T36" fmla="*/ 66 w 88"/>
                <a:gd name="T37" fmla="*/ 294 h 311"/>
                <a:gd name="T38" fmla="*/ 0 w 88"/>
                <a:gd name="T39" fmla="*/ 31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8" h="311">
                  <a:moveTo>
                    <a:pt x="68" y="0"/>
                  </a:moveTo>
                  <a:cubicBezTo>
                    <a:pt x="73" y="0"/>
                    <a:pt x="78" y="2"/>
                    <a:pt x="81" y="6"/>
                  </a:cubicBezTo>
                  <a:cubicBezTo>
                    <a:pt x="85" y="10"/>
                    <a:pt x="87" y="14"/>
                    <a:pt x="87" y="19"/>
                  </a:cubicBezTo>
                  <a:cubicBezTo>
                    <a:pt x="87" y="25"/>
                    <a:pt x="85" y="29"/>
                    <a:pt x="81" y="33"/>
                  </a:cubicBezTo>
                  <a:cubicBezTo>
                    <a:pt x="78" y="37"/>
                    <a:pt x="73" y="39"/>
                    <a:pt x="68" y="39"/>
                  </a:cubicBezTo>
                  <a:cubicBezTo>
                    <a:pt x="62" y="39"/>
                    <a:pt x="58" y="37"/>
                    <a:pt x="54" y="33"/>
                  </a:cubicBezTo>
                  <a:cubicBezTo>
                    <a:pt x="50" y="29"/>
                    <a:pt x="49" y="25"/>
                    <a:pt x="49" y="19"/>
                  </a:cubicBezTo>
                  <a:cubicBezTo>
                    <a:pt x="49" y="14"/>
                    <a:pt x="50" y="9"/>
                    <a:pt x="54" y="6"/>
                  </a:cubicBezTo>
                  <a:cubicBezTo>
                    <a:pt x="58" y="2"/>
                    <a:pt x="62" y="0"/>
                    <a:pt x="68" y="0"/>
                  </a:cubicBezTo>
                  <a:close/>
                  <a:moveTo>
                    <a:pt x="0" y="311"/>
                  </a:moveTo>
                  <a:lnTo>
                    <a:pt x="0" y="284"/>
                  </a:lnTo>
                  <a:cubicBezTo>
                    <a:pt x="22" y="284"/>
                    <a:pt x="37" y="280"/>
                    <a:pt x="44" y="274"/>
                  </a:cubicBezTo>
                  <a:cubicBezTo>
                    <a:pt x="52" y="267"/>
                    <a:pt x="56" y="257"/>
                    <a:pt x="56" y="242"/>
                  </a:cubicBezTo>
                  <a:lnTo>
                    <a:pt x="56" y="93"/>
                  </a:lnTo>
                  <a:lnTo>
                    <a:pt x="21" y="93"/>
                  </a:lnTo>
                  <a:lnTo>
                    <a:pt x="21" y="67"/>
                  </a:lnTo>
                  <a:lnTo>
                    <a:pt x="88" y="67"/>
                  </a:lnTo>
                  <a:lnTo>
                    <a:pt x="88" y="241"/>
                  </a:lnTo>
                  <a:cubicBezTo>
                    <a:pt x="88" y="265"/>
                    <a:pt x="80" y="283"/>
                    <a:pt x="66" y="294"/>
                  </a:cubicBezTo>
                  <a:cubicBezTo>
                    <a:pt x="52" y="306"/>
                    <a:pt x="30" y="311"/>
                    <a:pt x="0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4" name="Freeform 135"/>
            <p:cNvSpPr>
              <a:spLocks noEditPoints="1"/>
            </p:cNvSpPr>
            <p:nvPr/>
          </p:nvSpPr>
          <p:spPr bwMode="auto">
            <a:xfrm>
              <a:off x="5986" y="3307"/>
              <a:ext cx="35" cy="43"/>
            </a:xfrm>
            <a:custGeom>
              <a:avLst/>
              <a:gdLst>
                <a:gd name="T0" fmla="*/ 109 w 151"/>
                <a:gd name="T1" fmla="*/ 159 h 183"/>
                <a:gd name="T2" fmla="*/ 51 w 151"/>
                <a:gd name="T3" fmla="*/ 183 h 183"/>
                <a:gd name="T4" fmla="*/ 15 w 151"/>
                <a:gd name="T5" fmla="*/ 168 h 183"/>
                <a:gd name="T6" fmla="*/ 0 w 151"/>
                <a:gd name="T7" fmla="*/ 130 h 183"/>
                <a:gd name="T8" fmla="*/ 24 w 151"/>
                <a:gd name="T9" fmla="*/ 85 h 183"/>
                <a:gd name="T10" fmla="*/ 83 w 151"/>
                <a:gd name="T11" fmla="*/ 67 h 183"/>
                <a:gd name="T12" fmla="*/ 106 w 151"/>
                <a:gd name="T13" fmla="*/ 71 h 183"/>
                <a:gd name="T14" fmla="*/ 68 w 151"/>
                <a:gd name="T15" fmla="*/ 28 h 183"/>
                <a:gd name="T16" fmla="*/ 23 w 151"/>
                <a:gd name="T17" fmla="*/ 44 h 183"/>
                <a:gd name="T18" fmla="*/ 9 w 151"/>
                <a:gd name="T19" fmla="*/ 18 h 183"/>
                <a:gd name="T20" fmla="*/ 34 w 151"/>
                <a:gd name="T21" fmla="*/ 6 h 183"/>
                <a:gd name="T22" fmla="*/ 64 w 151"/>
                <a:gd name="T23" fmla="*/ 0 h 183"/>
                <a:gd name="T24" fmla="*/ 119 w 151"/>
                <a:gd name="T25" fmla="*/ 18 h 183"/>
                <a:gd name="T26" fmla="*/ 137 w 151"/>
                <a:gd name="T27" fmla="*/ 73 h 183"/>
                <a:gd name="T28" fmla="*/ 137 w 151"/>
                <a:gd name="T29" fmla="*/ 136 h 183"/>
                <a:gd name="T30" fmla="*/ 151 w 151"/>
                <a:gd name="T31" fmla="*/ 167 h 183"/>
                <a:gd name="T32" fmla="*/ 151 w 151"/>
                <a:gd name="T33" fmla="*/ 183 h 183"/>
                <a:gd name="T34" fmla="*/ 122 w 151"/>
                <a:gd name="T35" fmla="*/ 177 h 183"/>
                <a:gd name="T36" fmla="*/ 109 w 151"/>
                <a:gd name="T37" fmla="*/ 159 h 183"/>
                <a:gd name="T38" fmla="*/ 106 w 151"/>
                <a:gd name="T39" fmla="*/ 93 h 183"/>
                <a:gd name="T40" fmla="*/ 85 w 151"/>
                <a:gd name="T41" fmla="*/ 90 h 183"/>
                <a:gd name="T42" fmla="*/ 46 w 151"/>
                <a:gd name="T43" fmla="*/ 102 h 183"/>
                <a:gd name="T44" fmla="*/ 31 w 151"/>
                <a:gd name="T45" fmla="*/ 131 h 183"/>
                <a:gd name="T46" fmla="*/ 64 w 151"/>
                <a:gd name="T47" fmla="*/ 158 h 183"/>
                <a:gd name="T48" fmla="*/ 106 w 151"/>
                <a:gd name="T49" fmla="*/ 136 h 183"/>
                <a:gd name="T50" fmla="*/ 106 w 151"/>
                <a:gd name="T51" fmla="*/ 9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1" h="183">
                  <a:moveTo>
                    <a:pt x="109" y="159"/>
                  </a:moveTo>
                  <a:cubicBezTo>
                    <a:pt x="96" y="175"/>
                    <a:pt x="77" y="183"/>
                    <a:pt x="51" y="183"/>
                  </a:cubicBezTo>
                  <a:cubicBezTo>
                    <a:pt x="37" y="183"/>
                    <a:pt x="25" y="178"/>
                    <a:pt x="15" y="168"/>
                  </a:cubicBezTo>
                  <a:cubicBezTo>
                    <a:pt x="5" y="158"/>
                    <a:pt x="0" y="145"/>
                    <a:pt x="0" y="130"/>
                  </a:cubicBezTo>
                  <a:cubicBezTo>
                    <a:pt x="0" y="113"/>
                    <a:pt x="8" y="98"/>
                    <a:pt x="24" y="85"/>
                  </a:cubicBezTo>
                  <a:cubicBezTo>
                    <a:pt x="39" y="73"/>
                    <a:pt x="59" y="67"/>
                    <a:pt x="83" y="67"/>
                  </a:cubicBezTo>
                  <a:cubicBezTo>
                    <a:pt x="90" y="67"/>
                    <a:pt x="97" y="68"/>
                    <a:pt x="106" y="71"/>
                  </a:cubicBezTo>
                  <a:cubicBezTo>
                    <a:pt x="106" y="43"/>
                    <a:pt x="93" y="28"/>
                    <a:pt x="68" y="28"/>
                  </a:cubicBezTo>
                  <a:cubicBezTo>
                    <a:pt x="48" y="28"/>
                    <a:pt x="33" y="34"/>
                    <a:pt x="23" y="44"/>
                  </a:cubicBezTo>
                  <a:lnTo>
                    <a:pt x="9" y="18"/>
                  </a:lnTo>
                  <a:cubicBezTo>
                    <a:pt x="15" y="13"/>
                    <a:pt x="23" y="9"/>
                    <a:pt x="34" y="6"/>
                  </a:cubicBezTo>
                  <a:cubicBezTo>
                    <a:pt x="44" y="2"/>
                    <a:pt x="54" y="0"/>
                    <a:pt x="64" y="0"/>
                  </a:cubicBezTo>
                  <a:cubicBezTo>
                    <a:pt x="89" y="0"/>
                    <a:pt x="108" y="6"/>
                    <a:pt x="119" y="18"/>
                  </a:cubicBezTo>
                  <a:cubicBezTo>
                    <a:pt x="131" y="29"/>
                    <a:pt x="137" y="48"/>
                    <a:pt x="137" y="73"/>
                  </a:cubicBezTo>
                  <a:lnTo>
                    <a:pt x="137" y="136"/>
                  </a:lnTo>
                  <a:cubicBezTo>
                    <a:pt x="137" y="152"/>
                    <a:pt x="141" y="162"/>
                    <a:pt x="151" y="167"/>
                  </a:cubicBezTo>
                  <a:lnTo>
                    <a:pt x="151" y="183"/>
                  </a:lnTo>
                  <a:cubicBezTo>
                    <a:pt x="138" y="183"/>
                    <a:pt x="128" y="181"/>
                    <a:pt x="122" y="177"/>
                  </a:cubicBezTo>
                  <a:cubicBezTo>
                    <a:pt x="116" y="174"/>
                    <a:pt x="111" y="168"/>
                    <a:pt x="109" y="159"/>
                  </a:cubicBezTo>
                  <a:close/>
                  <a:moveTo>
                    <a:pt x="106" y="93"/>
                  </a:moveTo>
                  <a:cubicBezTo>
                    <a:pt x="96" y="91"/>
                    <a:pt x="89" y="90"/>
                    <a:pt x="85" y="90"/>
                  </a:cubicBezTo>
                  <a:cubicBezTo>
                    <a:pt x="69" y="90"/>
                    <a:pt x="56" y="94"/>
                    <a:pt x="46" y="102"/>
                  </a:cubicBezTo>
                  <a:cubicBezTo>
                    <a:pt x="36" y="110"/>
                    <a:pt x="31" y="120"/>
                    <a:pt x="31" y="131"/>
                  </a:cubicBezTo>
                  <a:cubicBezTo>
                    <a:pt x="31" y="149"/>
                    <a:pt x="42" y="158"/>
                    <a:pt x="64" y="158"/>
                  </a:cubicBezTo>
                  <a:cubicBezTo>
                    <a:pt x="79" y="158"/>
                    <a:pt x="93" y="151"/>
                    <a:pt x="106" y="136"/>
                  </a:cubicBezTo>
                  <a:lnTo>
                    <a:pt x="106" y="9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5" name="Freeform 136"/>
            <p:cNvSpPr>
              <a:spLocks/>
            </p:cNvSpPr>
            <p:nvPr/>
          </p:nvSpPr>
          <p:spPr bwMode="auto">
            <a:xfrm>
              <a:off x="6047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5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5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6" name="Freeform 137"/>
            <p:cNvSpPr>
              <a:spLocks/>
            </p:cNvSpPr>
            <p:nvPr/>
          </p:nvSpPr>
          <p:spPr bwMode="auto">
            <a:xfrm>
              <a:off x="6085" y="3308"/>
              <a:ext cx="34" cy="41"/>
            </a:xfrm>
            <a:custGeom>
              <a:avLst/>
              <a:gdLst>
                <a:gd name="T0" fmla="*/ 49 w 147"/>
                <a:gd name="T1" fmla="*/ 148 h 176"/>
                <a:gd name="T2" fmla="*/ 147 w 147"/>
                <a:gd name="T3" fmla="*/ 148 h 176"/>
                <a:gd name="T4" fmla="*/ 147 w 147"/>
                <a:gd name="T5" fmla="*/ 176 h 176"/>
                <a:gd name="T6" fmla="*/ 0 w 147"/>
                <a:gd name="T7" fmla="*/ 176 h 176"/>
                <a:gd name="T8" fmla="*/ 0 w 147"/>
                <a:gd name="T9" fmla="*/ 167 h 176"/>
                <a:gd name="T10" fmla="*/ 100 w 147"/>
                <a:gd name="T11" fmla="*/ 28 h 176"/>
                <a:gd name="T12" fmla="*/ 2 w 147"/>
                <a:gd name="T13" fmla="*/ 28 h 176"/>
                <a:gd name="T14" fmla="*/ 2 w 147"/>
                <a:gd name="T15" fmla="*/ 0 h 176"/>
                <a:gd name="T16" fmla="*/ 146 w 147"/>
                <a:gd name="T17" fmla="*/ 0 h 176"/>
                <a:gd name="T18" fmla="*/ 146 w 147"/>
                <a:gd name="T19" fmla="*/ 9 h 176"/>
                <a:gd name="T20" fmla="*/ 49 w 147"/>
                <a:gd name="T21" fmla="*/ 148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7" h="176">
                  <a:moveTo>
                    <a:pt x="49" y="148"/>
                  </a:moveTo>
                  <a:lnTo>
                    <a:pt x="147" y="148"/>
                  </a:lnTo>
                  <a:lnTo>
                    <a:pt x="147" y="176"/>
                  </a:lnTo>
                  <a:lnTo>
                    <a:pt x="0" y="176"/>
                  </a:lnTo>
                  <a:lnTo>
                    <a:pt x="0" y="167"/>
                  </a:lnTo>
                  <a:lnTo>
                    <a:pt x="100" y="28"/>
                  </a:lnTo>
                  <a:lnTo>
                    <a:pt x="2" y="28"/>
                  </a:lnTo>
                  <a:lnTo>
                    <a:pt x="2" y="0"/>
                  </a:lnTo>
                  <a:lnTo>
                    <a:pt x="146" y="0"/>
                  </a:lnTo>
                  <a:lnTo>
                    <a:pt x="146" y="9"/>
                  </a:lnTo>
                  <a:lnTo>
                    <a:pt x="49" y="14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7" name="Freeform 138"/>
            <p:cNvSpPr>
              <a:spLocks noEditPoints="1"/>
            </p:cNvSpPr>
            <p:nvPr/>
          </p:nvSpPr>
          <p:spPr bwMode="auto">
            <a:xfrm>
              <a:off x="6123" y="3291"/>
              <a:ext cx="34" cy="59"/>
            </a:xfrm>
            <a:custGeom>
              <a:avLst/>
              <a:gdLst>
                <a:gd name="T0" fmla="*/ 121 w 152"/>
                <a:gd name="T1" fmla="*/ 247 h 251"/>
                <a:gd name="T2" fmla="*/ 121 w 152"/>
                <a:gd name="T3" fmla="*/ 234 h 251"/>
                <a:gd name="T4" fmla="*/ 74 w 152"/>
                <a:gd name="T5" fmla="*/ 251 h 251"/>
                <a:gd name="T6" fmla="*/ 20 w 152"/>
                <a:gd name="T7" fmla="*/ 227 h 251"/>
                <a:gd name="T8" fmla="*/ 0 w 152"/>
                <a:gd name="T9" fmla="*/ 164 h 251"/>
                <a:gd name="T10" fmla="*/ 23 w 152"/>
                <a:gd name="T11" fmla="*/ 96 h 251"/>
                <a:gd name="T12" fmla="*/ 80 w 152"/>
                <a:gd name="T13" fmla="*/ 68 h 251"/>
                <a:gd name="T14" fmla="*/ 121 w 152"/>
                <a:gd name="T15" fmla="*/ 81 h 251"/>
                <a:gd name="T16" fmla="*/ 121 w 152"/>
                <a:gd name="T17" fmla="*/ 0 h 251"/>
                <a:gd name="T18" fmla="*/ 152 w 152"/>
                <a:gd name="T19" fmla="*/ 0 h 251"/>
                <a:gd name="T20" fmla="*/ 152 w 152"/>
                <a:gd name="T21" fmla="*/ 247 h 251"/>
                <a:gd name="T22" fmla="*/ 121 w 152"/>
                <a:gd name="T23" fmla="*/ 247 h 251"/>
                <a:gd name="T24" fmla="*/ 121 w 152"/>
                <a:gd name="T25" fmla="*/ 112 h 251"/>
                <a:gd name="T26" fmla="*/ 89 w 152"/>
                <a:gd name="T27" fmla="*/ 95 h 251"/>
                <a:gd name="T28" fmla="*/ 48 w 152"/>
                <a:gd name="T29" fmla="*/ 113 h 251"/>
                <a:gd name="T30" fmla="*/ 33 w 152"/>
                <a:gd name="T31" fmla="*/ 161 h 251"/>
                <a:gd name="T32" fmla="*/ 90 w 152"/>
                <a:gd name="T33" fmla="*/ 225 h 251"/>
                <a:gd name="T34" fmla="*/ 108 w 152"/>
                <a:gd name="T35" fmla="*/ 220 h 251"/>
                <a:gd name="T36" fmla="*/ 121 w 152"/>
                <a:gd name="T37" fmla="*/ 210 h 251"/>
                <a:gd name="T38" fmla="*/ 121 w 152"/>
                <a:gd name="T39" fmla="*/ 112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52" h="251">
                  <a:moveTo>
                    <a:pt x="121" y="247"/>
                  </a:moveTo>
                  <a:lnTo>
                    <a:pt x="121" y="234"/>
                  </a:lnTo>
                  <a:cubicBezTo>
                    <a:pt x="110" y="245"/>
                    <a:pt x="95" y="251"/>
                    <a:pt x="74" y="251"/>
                  </a:cubicBezTo>
                  <a:cubicBezTo>
                    <a:pt x="52" y="251"/>
                    <a:pt x="34" y="243"/>
                    <a:pt x="20" y="227"/>
                  </a:cubicBezTo>
                  <a:cubicBezTo>
                    <a:pt x="7" y="211"/>
                    <a:pt x="0" y="190"/>
                    <a:pt x="0" y="164"/>
                  </a:cubicBezTo>
                  <a:cubicBezTo>
                    <a:pt x="0" y="138"/>
                    <a:pt x="8" y="115"/>
                    <a:pt x="23" y="96"/>
                  </a:cubicBezTo>
                  <a:cubicBezTo>
                    <a:pt x="39" y="78"/>
                    <a:pt x="58" y="68"/>
                    <a:pt x="80" y="68"/>
                  </a:cubicBezTo>
                  <a:cubicBezTo>
                    <a:pt x="98" y="68"/>
                    <a:pt x="112" y="73"/>
                    <a:pt x="121" y="81"/>
                  </a:cubicBezTo>
                  <a:lnTo>
                    <a:pt x="121" y="0"/>
                  </a:lnTo>
                  <a:lnTo>
                    <a:pt x="152" y="0"/>
                  </a:lnTo>
                  <a:lnTo>
                    <a:pt x="152" y="247"/>
                  </a:lnTo>
                  <a:lnTo>
                    <a:pt x="121" y="247"/>
                  </a:lnTo>
                  <a:close/>
                  <a:moveTo>
                    <a:pt x="121" y="112"/>
                  </a:moveTo>
                  <a:cubicBezTo>
                    <a:pt x="113" y="101"/>
                    <a:pt x="102" y="95"/>
                    <a:pt x="89" y="95"/>
                  </a:cubicBezTo>
                  <a:cubicBezTo>
                    <a:pt x="72" y="95"/>
                    <a:pt x="58" y="101"/>
                    <a:pt x="48" y="113"/>
                  </a:cubicBezTo>
                  <a:cubicBezTo>
                    <a:pt x="38" y="126"/>
                    <a:pt x="33" y="142"/>
                    <a:pt x="33" y="161"/>
                  </a:cubicBezTo>
                  <a:cubicBezTo>
                    <a:pt x="33" y="203"/>
                    <a:pt x="52" y="225"/>
                    <a:pt x="90" y="225"/>
                  </a:cubicBezTo>
                  <a:cubicBezTo>
                    <a:pt x="95" y="225"/>
                    <a:pt x="101" y="223"/>
                    <a:pt x="108" y="220"/>
                  </a:cubicBezTo>
                  <a:cubicBezTo>
                    <a:pt x="115" y="217"/>
                    <a:pt x="119" y="213"/>
                    <a:pt x="121" y="210"/>
                  </a:cubicBezTo>
                  <a:lnTo>
                    <a:pt x="121" y="1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8" name="Freeform 139"/>
            <p:cNvSpPr>
              <a:spLocks noEditPoints="1"/>
            </p:cNvSpPr>
            <p:nvPr/>
          </p:nvSpPr>
          <p:spPr bwMode="auto">
            <a:xfrm>
              <a:off x="6164" y="3287"/>
              <a:ext cx="38" cy="63"/>
            </a:xfrm>
            <a:custGeom>
              <a:avLst/>
              <a:gdLst>
                <a:gd name="T0" fmla="*/ 160 w 163"/>
                <a:gd name="T1" fmla="*/ 182 h 270"/>
                <a:gd name="T2" fmla="*/ 33 w 163"/>
                <a:gd name="T3" fmla="*/ 182 h 270"/>
                <a:gd name="T4" fmla="*/ 50 w 163"/>
                <a:gd name="T5" fmla="*/ 229 h 270"/>
                <a:gd name="T6" fmla="*/ 89 w 163"/>
                <a:gd name="T7" fmla="*/ 244 h 270"/>
                <a:gd name="T8" fmla="*/ 133 w 163"/>
                <a:gd name="T9" fmla="*/ 228 h 270"/>
                <a:gd name="T10" fmla="*/ 147 w 163"/>
                <a:gd name="T11" fmla="*/ 250 h 270"/>
                <a:gd name="T12" fmla="*/ 124 w 163"/>
                <a:gd name="T13" fmla="*/ 263 h 270"/>
                <a:gd name="T14" fmla="*/ 83 w 163"/>
                <a:gd name="T15" fmla="*/ 270 h 270"/>
                <a:gd name="T16" fmla="*/ 26 w 163"/>
                <a:gd name="T17" fmla="*/ 247 h 270"/>
                <a:gd name="T18" fmla="*/ 0 w 163"/>
                <a:gd name="T19" fmla="*/ 181 h 270"/>
                <a:gd name="T20" fmla="*/ 27 w 163"/>
                <a:gd name="T21" fmla="*/ 111 h 270"/>
                <a:gd name="T22" fmla="*/ 83 w 163"/>
                <a:gd name="T23" fmla="*/ 87 h 270"/>
                <a:gd name="T24" fmla="*/ 142 w 163"/>
                <a:gd name="T25" fmla="*/ 109 h 270"/>
                <a:gd name="T26" fmla="*/ 163 w 163"/>
                <a:gd name="T27" fmla="*/ 163 h 270"/>
                <a:gd name="T28" fmla="*/ 160 w 163"/>
                <a:gd name="T29" fmla="*/ 182 h 270"/>
                <a:gd name="T30" fmla="*/ 84 w 163"/>
                <a:gd name="T31" fmla="*/ 114 h 270"/>
                <a:gd name="T32" fmla="*/ 49 w 163"/>
                <a:gd name="T33" fmla="*/ 127 h 270"/>
                <a:gd name="T34" fmla="*/ 34 w 163"/>
                <a:gd name="T35" fmla="*/ 159 h 270"/>
                <a:gd name="T36" fmla="*/ 132 w 163"/>
                <a:gd name="T37" fmla="*/ 159 h 270"/>
                <a:gd name="T38" fmla="*/ 120 w 163"/>
                <a:gd name="T39" fmla="*/ 127 h 270"/>
                <a:gd name="T40" fmla="*/ 84 w 163"/>
                <a:gd name="T41" fmla="*/ 114 h 270"/>
                <a:gd name="T42" fmla="*/ 139 w 163"/>
                <a:gd name="T43" fmla="*/ 1 h 270"/>
                <a:gd name="T44" fmla="*/ 89 w 163"/>
                <a:gd name="T45" fmla="*/ 56 h 270"/>
                <a:gd name="T46" fmla="*/ 71 w 163"/>
                <a:gd name="T47" fmla="*/ 56 h 270"/>
                <a:gd name="T48" fmla="*/ 23 w 163"/>
                <a:gd name="T49" fmla="*/ 0 h 270"/>
                <a:gd name="T50" fmla="*/ 51 w 163"/>
                <a:gd name="T51" fmla="*/ 0 h 270"/>
                <a:gd name="T52" fmla="*/ 80 w 163"/>
                <a:gd name="T53" fmla="*/ 32 h 270"/>
                <a:gd name="T54" fmla="*/ 107 w 163"/>
                <a:gd name="T55" fmla="*/ 1 h 270"/>
                <a:gd name="T56" fmla="*/ 139 w 163"/>
                <a:gd name="T57" fmla="*/ 1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63" h="270">
                  <a:moveTo>
                    <a:pt x="160" y="182"/>
                  </a:moveTo>
                  <a:lnTo>
                    <a:pt x="33" y="182"/>
                  </a:lnTo>
                  <a:cubicBezTo>
                    <a:pt x="33" y="202"/>
                    <a:pt x="39" y="218"/>
                    <a:pt x="50" y="229"/>
                  </a:cubicBezTo>
                  <a:cubicBezTo>
                    <a:pt x="60" y="239"/>
                    <a:pt x="73" y="244"/>
                    <a:pt x="89" y="244"/>
                  </a:cubicBezTo>
                  <a:cubicBezTo>
                    <a:pt x="107" y="244"/>
                    <a:pt x="121" y="238"/>
                    <a:pt x="133" y="228"/>
                  </a:cubicBezTo>
                  <a:lnTo>
                    <a:pt x="147" y="250"/>
                  </a:lnTo>
                  <a:cubicBezTo>
                    <a:pt x="142" y="255"/>
                    <a:pt x="134" y="259"/>
                    <a:pt x="124" y="263"/>
                  </a:cubicBezTo>
                  <a:cubicBezTo>
                    <a:pt x="112" y="268"/>
                    <a:pt x="98" y="270"/>
                    <a:pt x="83" y="270"/>
                  </a:cubicBezTo>
                  <a:cubicBezTo>
                    <a:pt x="60" y="270"/>
                    <a:pt x="42" y="262"/>
                    <a:pt x="26" y="247"/>
                  </a:cubicBezTo>
                  <a:cubicBezTo>
                    <a:pt x="9" y="231"/>
                    <a:pt x="0" y="209"/>
                    <a:pt x="0" y="181"/>
                  </a:cubicBezTo>
                  <a:cubicBezTo>
                    <a:pt x="0" y="152"/>
                    <a:pt x="9" y="128"/>
                    <a:pt x="27" y="111"/>
                  </a:cubicBezTo>
                  <a:cubicBezTo>
                    <a:pt x="43" y="95"/>
                    <a:pt x="61" y="87"/>
                    <a:pt x="83" y="87"/>
                  </a:cubicBezTo>
                  <a:cubicBezTo>
                    <a:pt x="108" y="87"/>
                    <a:pt x="128" y="94"/>
                    <a:pt x="142" y="109"/>
                  </a:cubicBezTo>
                  <a:cubicBezTo>
                    <a:pt x="156" y="122"/>
                    <a:pt x="163" y="140"/>
                    <a:pt x="163" y="163"/>
                  </a:cubicBezTo>
                  <a:cubicBezTo>
                    <a:pt x="163" y="170"/>
                    <a:pt x="162" y="176"/>
                    <a:pt x="160" y="182"/>
                  </a:cubicBezTo>
                  <a:close/>
                  <a:moveTo>
                    <a:pt x="84" y="114"/>
                  </a:moveTo>
                  <a:cubicBezTo>
                    <a:pt x="71" y="114"/>
                    <a:pt x="59" y="118"/>
                    <a:pt x="49" y="127"/>
                  </a:cubicBezTo>
                  <a:cubicBezTo>
                    <a:pt x="40" y="136"/>
                    <a:pt x="35" y="146"/>
                    <a:pt x="34" y="159"/>
                  </a:cubicBezTo>
                  <a:lnTo>
                    <a:pt x="132" y="159"/>
                  </a:lnTo>
                  <a:cubicBezTo>
                    <a:pt x="132" y="146"/>
                    <a:pt x="128" y="136"/>
                    <a:pt x="120" y="127"/>
                  </a:cubicBezTo>
                  <a:cubicBezTo>
                    <a:pt x="111" y="118"/>
                    <a:pt x="99" y="114"/>
                    <a:pt x="84" y="114"/>
                  </a:cubicBezTo>
                  <a:close/>
                  <a:moveTo>
                    <a:pt x="139" y="1"/>
                  </a:moveTo>
                  <a:lnTo>
                    <a:pt x="89" y="56"/>
                  </a:lnTo>
                  <a:lnTo>
                    <a:pt x="71" y="56"/>
                  </a:lnTo>
                  <a:lnTo>
                    <a:pt x="23" y="0"/>
                  </a:lnTo>
                  <a:lnTo>
                    <a:pt x="51" y="0"/>
                  </a:lnTo>
                  <a:lnTo>
                    <a:pt x="80" y="32"/>
                  </a:lnTo>
                  <a:lnTo>
                    <a:pt x="107" y="1"/>
                  </a:lnTo>
                  <a:lnTo>
                    <a:pt x="139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9" name="Freeform 140"/>
            <p:cNvSpPr>
              <a:spLocks/>
            </p:cNvSpPr>
            <p:nvPr/>
          </p:nvSpPr>
          <p:spPr bwMode="auto">
            <a:xfrm>
              <a:off x="6209" y="3291"/>
              <a:ext cx="14" cy="59"/>
            </a:xfrm>
            <a:custGeom>
              <a:avLst/>
              <a:gdLst>
                <a:gd name="T0" fmla="*/ 0 w 61"/>
                <a:gd name="T1" fmla="*/ 198 h 251"/>
                <a:gd name="T2" fmla="*/ 0 w 61"/>
                <a:gd name="T3" fmla="*/ 0 h 251"/>
                <a:gd name="T4" fmla="*/ 31 w 61"/>
                <a:gd name="T5" fmla="*/ 0 h 251"/>
                <a:gd name="T6" fmla="*/ 31 w 61"/>
                <a:gd name="T7" fmla="*/ 193 h 251"/>
                <a:gd name="T8" fmla="*/ 39 w 61"/>
                <a:gd name="T9" fmla="*/ 215 h 251"/>
                <a:gd name="T10" fmla="*/ 61 w 61"/>
                <a:gd name="T11" fmla="*/ 223 h 251"/>
                <a:gd name="T12" fmla="*/ 61 w 61"/>
                <a:gd name="T13" fmla="*/ 251 h 251"/>
                <a:gd name="T14" fmla="*/ 0 w 61"/>
                <a:gd name="T15" fmla="*/ 198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1" h="251">
                  <a:moveTo>
                    <a:pt x="0" y="198"/>
                  </a:moveTo>
                  <a:lnTo>
                    <a:pt x="0" y="0"/>
                  </a:lnTo>
                  <a:lnTo>
                    <a:pt x="31" y="0"/>
                  </a:lnTo>
                  <a:lnTo>
                    <a:pt x="31" y="193"/>
                  </a:lnTo>
                  <a:cubicBezTo>
                    <a:pt x="31" y="202"/>
                    <a:pt x="34" y="209"/>
                    <a:pt x="39" y="215"/>
                  </a:cubicBezTo>
                  <a:cubicBezTo>
                    <a:pt x="45" y="220"/>
                    <a:pt x="52" y="223"/>
                    <a:pt x="61" y="223"/>
                  </a:cubicBezTo>
                  <a:lnTo>
                    <a:pt x="61" y="251"/>
                  </a:lnTo>
                  <a:cubicBezTo>
                    <a:pt x="20" y="251"/>
                    <a:pt x="0" y="233"/>
                    <a:pt x="0" y="19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0" name="Freeform 141"/>
            <p:cNvSpPr>
              <a:spLocks noEditPoints="1"/>
            </p:cNvSpPr>
            <p:nvPr/>
          </p:nvSpPr>
          <p:spPr bwMode="auto">
            <a:xfrm>
              <a:off x="6229" y="3287"/>
              <a:ext cx="34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3 w 150"/>
                <a:gd name="T21" fmla="*/ 92 h 269"/>
                <a:gd name="T22" fmla="*/ 63 w 150"/>
                <a:gd name="T23" fmla="*/ 86 h 269"/>
                <a:gd name="T24" fmla="*/ 119 w 150"/>
                <a:gd name="T25" fmla="*/ 104 h 269"/>
                <a:gd name="T26" fmla="*/ 136 w 150"/>
                <a:gd name="T27" fmla="*/ 159 h 269"/>
                <a:gd name="T28" fmla="*/ 136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4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3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2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2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6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7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89" y="153"/>
                    <a:pt x="97" y="154"/>
                    <a:pt x="105" y="157"/>
                  </a:cubicBezTo>
                  <a:cubicBezTo>
                    <a:pt x="105" y="129"/>
                    <a:pt x="92" y="114"/>
                    <a:pt x="67" y="114"/>
                  </a:cubicBezTo>
                  <a:cubicBezTo>
                    <a:pt x="47" y="114"/>
                    <a:pt x="32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3" y="92"/>
                  </a:cubicBezTo>
                  <a:cubicBezTo>
                    <a:pt x="44" y="88"/>
                    <a:pt x="54" y="86"/>
                    <a:pt x="63" y="86"/>
                  </a:cubicBezTo>
                  <a:cubicBezTo>
                    <a:pt x="89" y="86"/>
                    <a:pt x="107" y="92"/>
                    <a:pt x="119" y="104"/>
                  </a:cubicBezTo>
                  <a:cubicBezTo>
                    <a:pt x="131" y="115"/>
                    <a:pt x="136" y="134"/>
                    <a:pt x="136" y="159"/>
                  </a:cubicBezTo>
                  <a:lnTo>
                    <a:pt x="136" y="222"/>
                  </a:lnTo>
                  <a:cubicBezTo>
                    <a:pt x="136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7" y="269"/>
                    <a:pt x="128" y="267"/>
                    <a:pt x="122" y="263"/>
                  </a:cubicBezTo>
                  <a:cubicBezTo>
                    <a:pt x="115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5" y="177"/>
                    <a:pt x="88" y="176"/>
                    <a:pt x="84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3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2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1" name="Freeform 142"/>
            <p:cNvSpPr>
              <a:spLocks/>
            </p:cNvSpPr>
            <p:nvPr/>
          </p:nvSpPr>
          <p:spPr bwMode="auto">
            <a:xfrm>
              <a:off x="6266" y="3308"/>
              <a:ext cx="37" cy="42"/>
            </a:xfrm>
            <a:custGeom>
              <a:avLst/>
              <a:gdLst>
                <a:gd name="T0" fmla="*/ 84 w 161"/>
                <a:gd name="T1" fmla="*/ 180 h 180"/>
                <a:gd name="T2" fmla="*/ 76 w 161"/>
                <a:gd name="T3" fmla="*/ 180 h 180"/>
                <a:gd name="T4" fmla="*/ 0 w 161"/>
                <a:gd name="T5" fmla="*/ 0 h 180"/>
                <a:gd name="T6" fmla="*/ 34 w 161"/>
                <a:gd name="T7" fmla="*/ 0 h 180"/>
                <a:gd name="T8" fmla="*/ 81 w 161"/>
                <a:gd name="T9" fmla="*/ 123 h 180"/>
                <a:gd name="T10" fmla="*/ 128 w 161"/>
                <a:gd name="T11" fmla="*/ 0 h 180"/>
                <a:gd name="T12" fmla="*/ 161 w 161"/>
                <a:gd name="T13" fmla="*/ 0 h 180"/>
                <a:gd name="T14" fmla="*/ 84 w 161"/>
                <a:gd name="T15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1" h="180">
                  <a:moveTo>
                    <a:pt x="84" y="180"/>
                  </a:moveTo>
                  <a:lnTo>
                    <a:pt x="76" y="180"/>
                  </a:lnTo>
                  <a:lnTo>
                    <a:pt x="0" y="0"/>
                  </a:lnTo>
                  <a:lnTo>
                    <a:pt x="34" y="0"/>
                  </a:lnTo>
                  <a:lnTo>
                    <a:pt x="81" y="123"/>
                  </a:lnTo>
                  <a:lnTo>
                    <a:pt x="128" y="0"/>
                  </a:lnTo>
                  <a:lnTo>
                    <a:pt x="161" y="0"/>
                  </a:lnTo>
                  <a:lnTo>
                    <a:pt x="84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2" name="Freeform 143"/>
            <p:cNvSpPr>
              <a:spLocks noEditPoints="1"/>
            </p:cNvSpPr>
            <p:nvPr/>
          </p:nvSpPr>
          <p:spPr bwMode="auto">
            <a:xfrm>
              <a:off x="6306" y="3287"/>
              <a:ext cx="35" cy="63"/>
            </a:xfrm>
            <a:custGeom>
              <a:avLst/>
              <a:gdLst>
                <a:gd name="T0" fmla="*/ 108 w 150"/>
                <a:gd name="T1" fmla="*/ 245 h 269"/>
                <a:gd name="T2" fmla="*/ 51 w 150"/>
                <a:gd name="T3" fmla="*/ 269 h 269"/>
                <a:gd name="T4" fmla="*/ 15 w 150"/>
                <a:gd name="T5" fmla="*/ 254 h 269"/>
                <a:gd name="T6" fmla="*/ 0 w 150"/>
                <a:gd name="T7" fmla="*/ 216 h 269"/>
                <a:gd name="T8" fmla="*/ 23 w 150"/>
                <a:gd name="T9" fmla="*/ 171 h 269"/>
                <a:gd name="T10" fmla="*/ 83 w 150"/>
                <a:gd name="T11" fmla="*/ 153 h 269"/>
                <a:gd name="T12" fmla="*/ 105 w 150"/>
                <a:gd name="T13" fmla="*/ 157 h 269"/>
                <a:gd name="T14" fmla="*/ 67 w 150"/>
                <a:gd name="T15" fmla="*/ 114 h 269"/>
                <a:gd name="T16" fmla="*/ 22 w 150"/>
                <a:gd name="T17" fmla="*/ 130 h 269"/>
                <a:gd name="T18" fmla="*/ 9 w 150"/>
                <a:gd name="T19" fmla="*/ 104 h 269"/>
                <a:gd name="T20" fmla="*/ 34 w 150"/>
                <a:gd name="T21" fmla="*/ 92 h 269"/>
                <a:gd name="T22" fmla="*/ 64 w 150"/>
                <a:gd name="T23" fmla="*/ 86 h 269"/>
                <a:gd name="T24" fmla="*/ 119 w 150"/>
                <a:gd name="T25" fmla="*/ 104 h 269"/>
                <a:gd name="T26" fmla="*/ 137 w 150"/>
                <a:gd name="T27" fmla="*/ 159 h 269"/>
                <a:gd name="T28" fmla="*/ 137 w 150"/>
                <a:gd name="T29" fmla="*/ 222 h 269"/>
                <a:gd name="T30" fmla="*/ 150 w 150"/>
                <a:gd name="T31" fmla="*/ 253 h 269"/>
                <a:gd name="T32" fmla="*/ 150 w 150"/>
                <a:gd name="T33" fmla="*/ 269 h 269"/>
                <a:gd name="T34" fmla="*/ 122 w 150"/>
                <a:gd name="T35" fmla="*/ 263 h 269"/>
                <a:gd name="T36" fmla="*/ 108 w 150"/>
                <a:gd name="T37" fmla="*/ 245 h 269"/>
                <a:gd name="T38" fmla="*/ 105 w 150"/>
                <a:gd name="T39" fmla="*/ 179 h 269"/>
                <a:gd name="T40" fmla="*/ 85 w 150"/>
                <a:gd name="T41" fmla="*/ 176 h 269"/>
                <a:gd name="T42" fmla="*/ 46 w 150"/>
                <a:gd name="T43" fmla="*/ 188 h 269"/>
                <a:gd name="T44" fmla="*/ 31 w 150"/>
                <a:gd name="T45" fmla="*/ 217 h 269"/>
                <a:gd name="T46" fmla="*/ 64 w 150"/>
                <a:gd name="T47" fmla="*/ 244 h 269"/>
                <a:gd name="T48" fmla="*/ 105 w 150"/>
                <a:gd name="T49" fmla="*/ 222 h 269"/>
                <a:gd name="T50" fmla="*/ 105 w 150"/>
                <a:gd name="T51" fmla="*/ 179 h 269"/>
                <a:gd name="T52" fmla="*/ 113 w 150"/>
                <a:gd name="T53" fmla="*/ 0 h 269"/>
                <a:gd name="T54" fmla="*/ 75 w 150"/>
                <a:gd name="T55" fmla="*/ 55 h 269"/>
                <a:gd name="T56" fmla="*/ 52 w 150"/>
                <a:gd name="T57" fmla="*/ 55 h 269"/>
                <a:gd name="T58" fmla="*/ 80 w 150"/>
                <a:gd name="T59" fmla="*/ 0 h 269"/>
                <a:gd name="T60" fmla="*/ 113 w 150"/>
                <a:gd name="T61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50" h="269">
                  <a:moveTo>
                    <a:pt x="108" y="245"/>
                  </a:moveTo>
                  <a:cubicBezTo>
                    <a:pt x="96" y="261"/>
                    <a:pt x="77" y="269"/>
                    <a:pt x="51" y="269"/>
                  </a:cubicBezTo>
                  <a:cubicBezTo>
                    <a:pt x="37" y="269"/>
                    <a:pt x="25" y="264"/>
                    <a:pt x="15" y="254"/>
                  </a:cubicBezTo>
                  <a:cubicBezTo>
                    <a:pt x="5" y="244"/>
                    <a:pt x="0" y="231"/>
                    <a:pt x="0" y="216"/>
                  </a:cubicBezTo>
                  <a:cubicBezTo>
                    <a:pt x="0" y="199"/>
                    <a:pt x="8" y="184"/>
                    <a:pt x="23" y="171"/>
                  </a:cubicBezTo>
                  <a:cubicBezTo>
                    <a:pt x="39" y="159"/>
                    <a:pt x="59" y="153"/>
                    <a:pt x="83" y="153"/>
                  </a:cubicBezTo>
                  <a:cubicBezTo>
                    <a:pt x="90" y="153"/>
                    <a:pt x="97" y="154"/>
                    <a:pt x="105" y="157"/>
                  </a:cubicBezTo>
                  <a:cubicBezTo>
                    <a:pt x="105" y="129"/>
                    <a:pt x="93" y="114"/>
                    <a:pt x="67" y="114"/>
                  </a:cubicBezTo>
                  <a:cubicBezTo>
                    <a:pt x="48" y="114"/>
                    <a:pt x="33" y="120"/>
                    <a:pt x="22" y="130"/>
                  </a:cubicBezTo>
                  <a:lnTo>
                    <a:pt x="9" y="104"/>
                  </a:lnTo>
                  <a:cubicBezTo>
                    <a:pt x="15" y="99"/>
                    <a:pt x="23" y="95"/>
                    <a:pt x="34" y="92"/>
                  </a:cubicBezTo>
                  <a:cubicBezTo>
                    <a:pt x="44" y="88"/>
                    <a:pt x="54" y="86"/>
                    <a:pt x="64" y="86"/>
                  </a:cubicBezTo>
                  <a:cubicBezTo>
                    <a:pt x="89" y="86"/>
                    <a:pt x="108" y="92"/>
                    <a:pt x="119" y="104"/>
                  </a:cubicBezTo>
                  <a:cubicBezTo>
                    <a:pt x="131" y="115"/>
                    <a:pt x="137" y="134"/>
                    <a:pt x="137" y="159"/>
                  </a:cubicBezTo>
                  <a:lnTo>
                    <a:pt x="137" y="222"/>
                  </a:lnTo>
                  <a:cubicBezTo>
                    <a:pt x="137" y="238"/>
                    <a:pt x="141" y="248"/>
                    <a:pt x="150" y="253"/>
                  </a:cubicBezTo>
                  <a:lnTo>
                    <a:pt x="150" y="269"/>
                  </a:lnTo>
                  <a:cubicBezTo>
                    <a:pt x="138" y="269"/>
                    <a:pt x="128" y="267"/>
                    <a:pt x="122" y="263"/>
                  </a:cubicBezTo>
                  <a:cubicBezTo>
                    <a:pt x="116" y="260"/>
                    <a:pt x="111" y="254"/>
                    <a:pt x="108" y="245"/>
                  </a:cubicBezTo>
                  <a:close/>
                  <a:moveTo>
                    <a:pt x="105" y="179"/>
                  </a:moveTo>
                  <a:cubicBezTo>
                    <a:pt x="96" y="177"/>
                    <a:pt x="89" y="176"/>
                    <a:pt x="85" y="176"/>
                  </a:cubicBezTo>
                  <a:cubicBezTo>
                    <a:pt x="69" y="176"/>
                    <a:pt x="56" y="180"/>
                    <a:pt x="46" y="188"/>
                  </a:cubicBezTo>
                  <a:cubicBezTo>
                    <a:pt x="36" y="196"/>
                    <a:pt x="31" y="206"/>
                    <a:pt x="31" y="217"/>
                  </a:cubicBezTo>
                  <a:cubicBezTo>
                    <a:pt x="31" y="235"/>
                    <a:pt x="42" y="244"/>
                    <a:pt x="64" y="244"/>
                  </a:cubicBezTo>
                  <a:cubicBezTo>
                    <a:pt x="79" y="244"/>
                    <a:pt x="93" y="237"/>
                    <a:pt x="105" y="222"/>
                  </a:cubicBezTo>
                  <a:lnTo>
                    <a:pt x="105" y="179"/>
                  </a:lnTo>
                  <a:close/>
                  <a:moveTo>
                    <a:pt x="113" y="0"/>
                  </a:moveTo>
                  <a:lnTo>
                    <a:pt x="75" y="55"/>
                  </a:lnTo>
                  <a:lnTo>
                    <a:pt x="52" y="55"/>
                  </a:lnTo>
                  <a:lnTo>
                    <a:pt x="80" y="0"/>
                  </a:lnTo>
                  <a:lnTo>
                    <a:pt x="11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3" name="Freeform 144"/>
            <p:cNvSpPr>
              <a:spLocks/>
            </p:cNvSpPr>
            <p:nvPr/>
          </p:nvSpPr>
          <p:spPr bwMode="auto">
            <a:xfrm>
              <a:off x="6348" y="3307"/>
              <a:ext cx="32" cy="42"/>
            </a:xfrm>
            <a:custGeom>
              <a:avLst/>
              <a:gdLst>
                <a:gd name="T0" fmla="*/ 108 w 139"/>
                <a:gd name="T1" fmla="*/ 180 h 180"/>
                <a:gd name="T2" fmla="*/ 108 w 139"/>
                <a:gd name="T3" fmla="*/ 77 h 180"/>
                <a:gd name="T4" fmla="*/ 100 w 139"/>
                <a:gd name="T5" fmla="*/ 38 h 180"/>
                <a:gd name="T6" fmla="*/ 71 w 139"/>
                <a:gd name="T7" fmla="*/ 27 h 180"/>
                <a:gd name="T8" fmla="*/ 49 w 139"/>
                <a:gd name="T9" fmla="*/ 33 h 180"/>
                <a:gd name="T10" fmla="*/ 31 w 139"/>
                <a:gd name="T11" fmla="*/ 49 h 180"/>
                <a:gd name="T12" fmla="*/ 31 w 139"/>
                <a:gd name="T13" fmla="*/ 180 h 180"/>
                <a:gd name="T14" fmla="*/ 0 w 139"/>
                <a:gd name="T15" fmla="*/ 180 h 180"/>
                <a:gd name="T16" fmla="*/ 0 w 139"/>
                <a:gd name="T17" fmla="*/ 4 h 180"/>
                <a:gd name="T18" fmla="*/ 21 w 139"/>
                <a:gd name="T19" fmla="*/ 4 h 180"/>
                <a:gd name="T20" fmla="*/ 31 w 139"/>
                <a:gd name="T21" fmla="*/ 26 h 180"/>
                <a:gd name="T22" fmla="*/ 81 w 139"/>
                <a:gd name="T23" fmla="*/ 0 h 180"/>
                <a:gd name="T24" fmla="*/ 139 w 139"/>
                <a:gd name="T25" fmla="*/ 71 h 180"/>
                <a:gd name="T26" fmla="*/ 139 w 139"/>
                <a:gd name="T27" fmla="*/ 180 h 180"/>
                <a:gd name="T28" fmla="*/ 108 w 139"/>
                <a:gd name="T29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9" h="180">
                  <a:moveTo>
                    <a:pt x="108" y="180"/>
                  </a:moveTo>
                  <a:lnTo>
                    <a:pt x="108" y="77"/>
                  </a:lnTo>
                  <a:cubicBezTo>
                    <a:pt x="108" y="59"/>
                    <a:pt x="105" y="45"/>
                    <a:pt x="100" y="38"/>
                  </a:cubicBezTo>
                  <a:cubicBezTo>
                    <a:pt x="94" y="30"/>
                    <a:pt x="84" y="27"/>
                    <a:pt x="71" y="27"/>
                  </a:cubicBezTo>
                  <a:cubicBezTo>
                    <a:pt x="64" y="27"/>
                    <a:pt x="57" y="29"/>
                    <a:pt x="49" y="33"/>
                  </a:cubicBezTo>
                  <a:cubicBezTo>
                    <a:pt x="41" y="37"/>
                    <a:pt x="35" y="43"/>
                    <a:pt x="31" y="49"/>
                  </a:cubicBezTo>
                  <a:lnTo>
                    <a:pt x="31" y="180"/>
                  </a:lnTo>
                  <a:lnTo>
                    <a:pt x="0" y="180"/>
                  </a:lnTo>
                  <a:lnTo>
                    <a:pt x="0" y="4"/>
                  </a:lnTo>
                  <a:lnTo>
                    <a:pt x="21" y="4"/>
                  </a:lnTo>
                  <a:lnTo>
                    <a:pt x="31" y="26"/>
                  </a:lnTo>
                  <a:cubicBezTo>
                    <a:pt x="41" y="9"/>
                    <a:pt x="58" y="0"/>
                    <a:pt x="81" y="0"/>
                  </a:cubicBezTo>
                  <a:cubicBezTo>
                    <a:pt x="120" y="0"/>
                    <a:pt x="139" y="24"/>
                    <a:pt x="139" y="71"/>
                  </a:cubicBezTo>
                  <a:lnTo>
                    <a:pt x="139" y="180"/>
                  </a:lnTo>
                  <a:lnTo>
                    <a:pt x="108" y="18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4" name="Freeform 145"/>
            <p:cNvSpPr>
              <a:spLocks noEditPoints="1"/>
            </p:cNvSpPr>
            <p:nvPr/>
          </p:nvSpPr>
          <p:spPr bwMode="auto">
            <a:xfrm>
              <a:off x="6388" y="3287"/>
              <a:ext cx="17" cy="62"/>
            </a:xfrm>
            <a:custGeom>
              <a:avLst/>
              <a:gdLst>
                <a:gd name="T0" fmla="*/ 25 w 76"/>
                <a:gd name="T1" fmla="*/ 266 h 266"/>
                <a:gd name="T2" fmla="*/ 25 w 76"/>
                <a:gd name="T3" fmla="*/ 116 h 266"/>
                <a:gd name="T4" fmla="*/ 0 w 76"/>
                <a:gd name="T5" fmla="*/ 116 h 266"/>
                <a:gd name="T6" fmla="*/ 0 w 76"/>
                <a:gd name="T7" fmla="*/ 90 h 266"/>
                <a:gd name="T8" fmla="*/ 56 w 76"/>
                <a:gd name="T9" fmla="*/ 90 h 266"/>
                <a:gd name="T10" fmla="*/ 56 w 76"/>
                <a:gd name="T11" fmla="*/ 266 h 266"/>
                <a:gd name="T12" fmla="*/ 25 w 76"/>
                <a:gd name="T13" fmla="*/ 266 h 266"/>
                <a:gd name="T14" fmla="*/ 76 w 76"/>
                <a:gd name="T15" fmla="*/ 0 h 266"/>
                <a:gd name="T16" fmla="*/ 39 w 76"/>
                <a:gd name="T17" fmla="*/ 55 h 266"/>
                <a:gd name="T18" fmla="*/ 16 w 76"/>
                <a:gd name="T19" fmla="*/ 55 h 266"/>
                <a:gd name="T20" fmla="*/ 44 w 76"/>
                <a:gd name="T21" fmla="*/ 0 h 266"/>
                <a:gd name="T22" fmla="*/ 76 w 76"/>
                <a:gd name="T23" fmla="*/ 0 h 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6" h="266">
                  <a:moveTo>
                    <a:pt x="25" y="266"/>
                  </a:moveTo>
                  <a:lnTo>
                    <a:pt x="25" y="116"/>
                  </a:lnTo>
                  <a:lnTo>
                    <a:pt x="0" y="116"/>
                  </a:lnTo>
                  <a:lnTo>
                    <a:pt x="0" y="90"/>
                  </a:lnTo>
                  <a:lnTo>
                    <a:pt x="56" y="90"/>
                  </a:lnTo>
                  <a:lnTo>
                    <a:pt x="56" y="266"/>
                  </a:lnTo>
                  <a:lnTo>
                    <a:pt x="25" y="266"/>
                  </a:lnTo>
                  <a:close/>
                  <a:moveTo>
                    <a:pt x="76" y="0"/>
                  </a:moveTo>
                  <a:lnTo>
                    <a:pt x="39" y="55"/>
                  </a:lnTo>
                  <a:lnTo>
                    <a:pt x="16" y="55"/>
                  </a:lnTo>
                  <a:lnTo>
                    <a:pt x="44" y="0"/>
                  </a:lnTo>
                  <a:lnTo>
                    <a:pt x="76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45720" tIns="22860" rIns="45720" bIns="22860" numCol="1" anchor="t" anchorCtr="0" compatLnSpc="1">
              <a:prstTxWarp prst="textNoShape">
                <a:avLst/>
              </a:prstTxWarp>
            </a:bodyPr>
            <a:lstStyle/>
            <a:p>
              <a:pPr defTabSz="685800"/>
              <a:endParaRPr lang="cs-CZ" sz="1350">
                <a:solidFill>
                  <a:srgbClr val="0A091B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55" name="Obdélník 154"/>
          <p:cNvSpPr/>
          <p:nvPr/>
        </p:nvSpPr>
        <p:spPr>
          <a:xfrm>
            <a:off x="1234011" y="4991100"/>
            <a:ext cx="67967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685800"/>
            <a:r>
              <a:rPr lang="cs-CZ" sz="1200" dirty="0">
                <a:solidFill>
                  <a:srgbClr val="0A091B"/>
                </a:solidFill>
                <a:latin typeface="Arial"/>
              </a:rPr>
              <a:t>Projekt Modernizace odborného vzdělávání (MOV) rozvíjí kvalitu odborného vzdělávání </a:t>
            </a:r>
            <a:r>
              <a:rPr lang="cs-CZ" sz="1200" dirty="0">
                <a:solidFill>
                  <a:srgbClr val="0A091B"/>
                </a:solidFill>
                <a:latin typeface="Arial"/>
              </a:rPr>
              <a:t/>
            </a:r>
            <a:br>
              <a:rPr lang="cs-CZ" sz="1200" dirty="0">
                <a:solidFill>
                  <a:srgbClr val="0A091B"/>
                </a:solidFill>
                <a:latin typeface="Arial"/>
              </a:rPr>
            </a:br>
            <a:r>
              <a:rPr lang="cs-CZ" sz="1200" dirty="0">
                <a:solidFill>
                  <a:srgbClr val="0A091B"/>
                </a:solidFill>
                <a:latin typeface="Arial"/>
              </a:rPr>
              <a:t>a </a:t>
            </a:r>
            <a:r>
              <a:rPr lang="cs-CZ" sz="1200" dirty="0">
                <a:solidFill>
                  <a:srgbClr val="0A091B"/>
                </a:solidFill>
                <a:latin typeface="Arial"/>
              </a:rPr>
              <a:t>podporuje uplatnitelnost absolventů na trhu práce. Je financován z Evropských strukturálních </a:t>
            </a:r>
            <a:r>
              <a:rPr lang="cs-CZ" sz="1200" dirty="0">
                <a:solidFill>
                  <a:srgbClr val="0A091B"/>
                </a:solidFill>
                <a:latin typeface="Arial"/>
              </a:rPr>
              <a:t/>
            </a:r>
            <a:br>
              <a:rPr lang="cs-CZ" sz="1200" dirty="0">
                <a:solidFill>
                  <a:srgbClr val="0A091B"/>
                </a:solidFill>
                <a:latin typeface="Arial"/>
              </a:rPr>
            </a:br>
            <a:r>
              <a:rPr lang="cs-CZ" sz="1200" dirty="0">
                <a:solidFill>
                  <a:srgbClr val="0A091B"/>
                </a:solidFill>
                <a:latin typeface="Arial"/>
              </a:rPr>
              <a:t>a </a:t>
            </a:r>
            <a:r>
              <a:rPr lang="cs-CZ" sz="1200" dirty="0">
                <a:solidFill>
                  <a:srgbClr val="0A091B"/>
                </a:solidFill>
                <a:latin typeface="Arial"/>
              </a:rPr>
              <a:t>investičních fondů a jeho realizaci zajišťuje Národní pedagogický institut České </a:t>
            </a:r>
            <a:r>
              <a:rPr lang="cs-CZ" sz="1200" dirty="0">
                <a:solidFill>
                  <a:srgbClr val="0A091B"/>
                </a:solidFill>
                <a:latin typeface="Arial"/>
              </a:rPr>
              <a:t>republiky.</a:t>
            </a:r>
            <a:endParaRPr lang="en-US" sz="1400" dirty="0">
              <a:solidFill>
                <a:srgbClr val="858591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10687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Trávník je důležitý sadovnický prvek, doplňuje a zdůrazňuje krásu dřevin, květin a budov.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Podle estetického uplatnění, způsobu údržby a založení rozeznáváme trávníky: </a:t>
            </a:r>
          </a:p>
          <a:p>
            <a:pPr lvl="0">
              <a:buFont typeface="Wingdings" pitchFamily="2" charset="2"/>
              <a:buChar char="Ø"/>
            </a:pPr>
            <a:r>
              <a:rPr lang="cs-CZ" b="1" dirty="0"/>
              <a:t>nízké </a:t>
            </a:r>
            <a:r>
              <a:rPr lang="cs-CZ" dirty="0"/>
              <a:t>trávníky (kobercové)</a:t>
            </a:r>
          </a:p>
          <a:p>
            <a:pPr lvl="1"/>
            <a:r>
              <a:rPr lang="cs-CZ" dirty="0"/>
              <a:t>doplňují květinové ornamentální výsadby, rámují květinové záhony</a:t>
            </a:r>
          </a:p>
          <a:p>
            <a:pPr lvl="1"/>
            <a:r>
              <a:rPr lang="cs-CZ" dirty="0"/>
              <a:t>jsou vysoké 4 - 7 cm</a:t>
            </a:r>
          </a:p>
          <a:p>
            <a:pPr lvl="1"/>
            <a:r>
              <a:rPr lang="cs-CZ" dirty="0"/>
              <a:t>jsou nejnáročnější na údržbu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cs-CZ" b="1" dirty="0"/>
              <a:t>středně vysoké</a:t>
            </a:r>
            <a:r>
              <a:rPr lang="cs-CZ" dirty="0"/>
              <a:t> trávníky (parkové)</a:t>
            </a:r>
          </a:p>
          <a:p>
            <a:pPr lvl="1"/>
            <a:r>
              <a:rPr lang="cs-CZ" dirty="0"/>
              <a:t>nejčastěji zakládané</a:t>
            </a:r>
          </a:p>
          <a:p>
            <a:pPr lvl="1"/>
            <a:r>
              <a:rPr lang="cs-CZ" dirty="0"/>
              <a:t>vsazují se do nich někdy tulipány, šafrány, ladoňky apod. </a:t>
            </a:r>
          </a:p>
          <a:p>
            <a:pPr lvl="1"/>
            <a:r>
              <a:rPr lang="cs-CZ" dirty="0"/>
              <a:t>jsou vysoké 10 cm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Wingdings" pitchFamily="2" charset="2"/>
              <a:buChar char="Ø"/>
            </a:pPr>
            <a:r>
              <a:rPr lang="cs-CZ" b="1" dirty="0"/>
              <a:t>parkové louky</a:t>
            </a:r>
            <a:endParaRPr lang="cs-CZ" dirty="0"/>
          </a:p>
          <a:p>
            <a:pPr lvl="1"/>
            <a:r>
              <a:rPr lang="cs-CZ" dirty="0"/>
              <a:t>zakládají se v odlehlých částech sadových úprav</a:t>
            </a:r>
          </a:p>
          <a:p>
            <a:pPr lvl="1"/>
            <a:r>
              <a:rPr lang="cs-CZ" dirty="0"/>
              <a:t>kosí se 2 – 3 do roka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Trávy rozdělujeme na </a:t>
            </a:r>
          </a:p>
          <a:p>
            <a:pPr>
              <a:buNone/>
            </a:pPr>
            <a:r>
              <a:rPr lang="cs-CZ" b="1" dirty="0"/>
              <a:t>            trsnaté</a:t>
            </a:r>
            <a:r>
              <a:rPr lang="cs-CZ" dirty="0"/>
              <a:t> a </a:t>
            </a:r>
            <a:r>
              <a:rPr lang="cs-CZ" b="1" dirty="0"/>
              <a:t>výběžkat</a:t>
            </a:r>
            <a:r>
              <a:rPr lang="cs-CZ" dirty="0"/>
              <a:t>é.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/>
              <a:t>Hlavní druhy trav: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trávy nízké</a:t>
            </a:r>
            <a:r>
              <a:rPr lang="cs-CZ" dirty="0"/>
              <a:t> – spodní</a:t>
            </a:r>
          </a:p>
          <a:p>
            <a:pPr lvl="1"/>
            <a:r>
              <a:rPr lang="cs-CZ" dirty="0"/>
              <a:t>jílek vytrvalý (anglický) (trsnatá)</a:t>
            </a:r>
          </a:p>
          <a:p>
            <a:pPr lvl="1"/>
            <a:r>
              <a:rPr lang="cs-CZ" dirty="0"/>
              <a:t>kostřava červená</a:t>
            </a:r>
          </a:p>
          <a:p>
            <a:pPr lvl="1"/>
            <a:r>
              <a:rPr lang="cs-CZ" dirty="0"/>
              <a:t>kostřava ovčí (trsnatá)</a:t>
            </a:r>
          </a:p>
          <a:p>
            <a:pPr lvl="1"/>
            <a:r>
              <a:rPr lang="cs-CZ" dirty="0"/>
              <a:t>lipnice luční (výběžkatá)</a:t>
            </a:r>
          </a:p>
          <a:p>
            <a:pPr lvl="1"/>
            <a:r>
              <a:rPr lang="cs-CZ" dirty="0"/>
              <a:t>lipnice hajní (trsnatá)</a:t>
            </a:r>
          </a:p>
          <a:p>
            <a:pPr lvl="1"/>
            <a:r>
              <a:rPr lang="cs-CZ" dirty="0"/>
              <a:t>psineček výběžkatý (výběžkatá)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trávy vysoké </a:t>
            </a:r>
            <a:endParaRPr lang="cs-CZ" dirty="0"/>
          </a:p>
          <a:p>
            <a:pPr lvl="1"/>
            <a:r>
              <a:rPr lang="cs-CZ" dirty="0"/>
              <a:t>bojínek luční </a:t>
            </a:r>
          </a:p>
          <a:p>
            <a:pPr lvl="1"/>
            <a:r>
              <a:rPr lang="cs-CZ" dirty="0"/>
              <a:t>kostřava luční</a:t>
            </a:r>
          </a:p>
          <a:p>
            <a:pPr lvl="1"/>
            <a:r>
              <a:rPr lang="cs-CZ" dirty="0"/>
              <a:t>psárka luční</a:t>
            </a:r>
          </a:p>
          <a:p>
            <a:pPr lvl="1"/>
            <a:r>
              <a:rPr lang="cs-CZ" dirty="0"/>
              <a:t>srha říznačka</a:t>
            </a:r>
          </a:p>
          <a:p>
            <a:pPr lvl="1"/>
            <a:r>
              <a:rPr lang="cs-CZ" dirty="0"/>
              <a:t>ovsík vyvýšený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Motiv sady Office 13">
      <a:dk1>
        <a:srgbClr val="000000"/>
      </a:dk1>
      <a:lt1>
        <a:srgbClr val="E1F3BC"/>
      </a:lt1>
      <a:dk2>
        <a:srgbClr val="078F48"/>
      </a:dk2>
      <a:lt2>
        <a:srgbClr val="969696"/>
      </a:lt2>
      <a:accent1>
        <a:srgbClr val="7BD163"/>
      </a:accent1>
      <a:accent2>
        <a:srgbClr val="8EC4F9"/>
      </a:accent2>
      <a:accent3>
        <a:srgbClr val="EEF8DA"/>
      </a:accent3>
      <a:accent4>
        <a:srgbClr val="000000"/>
      </a:accent4>
      <a:accent5>
        <a:srgbClr val="BFE5B7"/>
      </a:accent5>
      <a:accent6>
        <a:srgbClr val="80B1E2"/>
      </a:accent6>
      <a:hlink>
        <a:srgbClr val="779AB6"/>
      </a:hlink>
      <a:folHlink>
        <a:srgbClr val="107D4B"/>
      </a:folHlink>
    </a:clrScheme>
    <a:fontScheme name="Motiv sady Office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3">
        <a:dk1>
          <a:srgbClr val="000000"/>
        </a:dk1>
        <a:lt1>
          <a:srgbClr val="E1F3BC"/>
        </a:lt1>
        <a:dk2>
          <a:srgbClr val="078F48"/>
        </a:dk2>
        <a:lt2>
          <a:srgbClr val="969696"/>
        </a:lt2>
        <a:accent1>
          <a:srgbClr val="7BD163"/>
        </a:accent1>
        <a:accent2>
          <a:srgbClr val="8EC4F9"/>
        </a:accent2>
        <a:accent3>
          <a:srgbClr val="EEF8DA"/>
        </a:accent3>
        <a:accent4>
          <a:srgbClr val="000000"/>
        </a:accent4>
        <a:accent5>
          <a:srgbClr val="BFE5B7"/>
        </a:accent5>
        <a:accent6>
          <a:srgbClr val="80B1E2"/>
        </a:accent6>
        <a:hlink>
          <a:srgbClr val="779AB6"/>
        </a:hlink>
        <a:folHlink>
          <a:srgbClr val="107D4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GENARAL LAYOUTS">
  <a:themeElements>
    <a:clrScheme name="SIMPLICITY - Bright Blue">
      <a:dk1>
        <a:srgbClr val="0A091B"/>
      </a:dk1>
      <a:lt1>
        <a:srgbClr val="F2F2F5"/>
      </a:lt1>
      <a:dk2>
        <a:srgbClr val="858591"/>
      </a:dk2>
      <a:lt2>
        <a:srgbClr val="FFFFFF"/>
      </a:lt2>
      <a:accent1>
        <a:srgbClr val="00B0F0"/>
      </a:accent1>
      <a:accent2>
        <a:srgbClr val="C0C0C8"/>
      </a:accent2>
      <a:accent3>
        <a:srgbClr val="00B0F0"/>
      </a:accent3>
      <a:accent4>
        <a:srgbClr val="00B0F0"/>
      </a:accent4>
      <a:accent5>
        <a:srgbClr val="00B0F0"/>
      </a:accent5>
      <a:accent6>
        <a:srgbClr val="00B0F0"/>
      </a:accent6>
      <a:hlink>
        <a:srgbClr val="0084B4"/>
      </a:hlink>
      <a:folHlink>
        <a:srgbClr val="5CD3FF"/>
      </a:folHlink>
    </a:clrScheme>
    <a:fontScheme name="Vlastní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 w="63500"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280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 cap="sq">
          <a:solidFill>
            <a:schemeClr val="accent2"/>
          </a:solidFill>
          <a:bevel/>
          <a:headEnd type="none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bg2">
                <a:lumMod val="75000"/>
              </a:schemeClr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IMPLICITY - Bright Blue">
    <a:dk1>
      <a:srgbClr val="0A091B"/>
    </a:dk1>
    <a:lt1>
      <a:srgbClr val="F2F2F5"/>
    </a:lt1>
    <a:dk2>
      <a:srgbClr val="858591"/>
    </a:dk2>
    <a:lt2>
      <a:srgbClr val="FFFFFF"/>
    </a:lt2>
    <a:accent1>
      <a:srgbClr val="00B0F0"/>
    </a:accent1>
    <a:accent2>
      <a:srgbClr val="C0C0C8"/>
    </a:accent2>
    <a:accent3>
      <a:srgbClr val="00B0F0"/>
    </a:accent3>
    <a:accent4>
      <a:srgbClr val="00B0F0"/>
    </a:accent4>
    <a:accent5>
      <a:srgbClr val="00B0F0"/>
    </a:accent5>
    <a:accent6>
      <a:srgbClr val="00B0F0"/>
    </a:accent6>
    <a:hlink>
      <a:srgbClr val="0084B4"/>
    </a:hlink>
    <a:folHlink>
      <a:srgbClr val="5CD3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112</TotalTime>
  <Words>512</Words>
  <Application>Microsoft Office PowerPoint</Application>
  <PresentationFormat>Předvádění na obrazovce (4:3)</PresentationFormat>
  <Paragraphs>83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Roboto Condensed</vt:lpstr>
      <vt:lpstr>Trebuchet MS</vt:lpstr>
      <vt:lpstr>Wingdings</vt:lpstr>
      <vt:lpstr>Motiv1</vt:lpstr>
      <vt:lpstr>GENARAL LAYOUTS</vt:lpstr>
      <vt:lpstr>Prezentace aplikace PowerPoint</vt:lpstr>
      <vt:lpstr>ZALOŽENÍ A OŠETŘOVÁNÍ TRÁVNÍKU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Hlavní druhy trav:</vt:lpstr>
      <vt:lpstr>Prezentace aplikace PowerPoint</vt:lpstr>
      <vt:lpstr>Prezentace aplikace PowerPoint</vt:lpstr>
      <vt:lpstr>Založení trávníku výsevem:</vt:lpstr>
      <vt:lpstr>Prezentace aplikace PowerPoint</vt:lpstr>
      <vt:lpstr>Prezentace aplikace PowerPoint</vt:lpstr>
      <vt:lpstr>Prezentace aplikace PowerPoint</vt:lpstr>
      <vt:lpstr>Založení trávníku drnováním:</vt:lpstr>
      <vt:lpstr>Prezentace aplikace PowerPoint</vt:lpstr>
      <vt:lpstr>Náhrada trávníku:</vt:lpstr>
      <vt:lpstr>Ošetření trávníku: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Vertikutace a Aerifikace</vt:lpstr>
      <vt:lpstr>Prezentace aplikace PowerPoint</vt:lpstr>
      <vt:lpstr>Prezentace aplikace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ZALOŽENÍ A OŠETŘOVÁNÍ TRÁVNÍKU</dc:title>
  <dc:creator>Jirka</dc:creator>
  <cp:lastModifiedBy>Eva Kejkulová</cp:lastModifiedBy>
  <cp:revision>13</cp:revision>
  <dcterms:created xsi:type="dcterms:W3CDTF">2013-01-23T17:54:17Z</dcterms:created>
  <dcterms:modified xsi:type="dcterms:W3CDTF">2020-04-24T06:44:50Z</dcterms:modified>
</cp:coreProperties>
</file>