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4581525"/>
            <a:ext cx="8064500" cy="866775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5495925"/>
            <a:ext cx="80645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3400" b="1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34ED02-85FF-4437-B81D-38EFD9EBF970}" type="datetimeFigureOut">
              <a:rPr lang="cs-CZ"/>
              <a:pPr>
                <a:defRPr/>
              </a:pPr>
              <a:t>30.03.2020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9F049-780B-461D-A619-8B4AE660CDD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94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AC612-F9D5-421B-986F-C696541A6E75}" type="datetimeFigureOut">
              <a:rPr lang="cs-CZ"/>
              <a:pPr>
                <a:defRPr/>
              </a:pPr>
              <a:t>30.03.2020</a:t>
            </a:fld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768DD6-F0A4-4197-9927-A40BCD08416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309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05588" y="476250"/>
            <a:ext cx="2070100" cy="59055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95288" y="476250"/>
            <a:ext cx="6057900" cy="59055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9AD48-77AC-4639-A9BF-CE65F302CFB4}" type="datetimeFigureOut">
              <a:rPr lang="cs-CZ"/>
              <a:pPr>
                <a:defRPr/>
              </a:pPr>
              <a:t>30.03.2020</a:t>
            </a:fld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C29CE-2263-4B4F-88F0-97E2BDB3082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36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E4C7A-656C-43DB-B2B3-DDD0CCBCBFEF}" type="datetimeFigureOut">
              <a:rPr lang="cs-CZ"/>
              <a:pPr>
                <a:defRPr/>
              </a:pPr>
              <a:t>30.03.2020</a:t>
            </a:fld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FB59EB-077D-4884-911C-03B5199AD93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114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828DF-FFAC-465D-B4C7-D6877071D8A9}" type="datetimeFigureOut">
              <a:rPr lang="cs-CZ"/>
              <a:pPr>
                <a:defRPr/>
              </a:pPr>
              <a:t>30.03.2020</a:t>
            </a:fld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2EFD04-6B64-4DA1-9F7A-AC89C4CFD9D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828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288" y="1557338"/>
            <a:ext cx="40640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1557338"/>
            <a:ext cx="40640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8F8B7-5172-49D8-AA9D-73B539E582E5}" type="datetimeFigureOut">
              <a:rPr lang="cs-CZ"/>
              <a:pPr>
                <a:defRPr/>
              </a:pPr>
              <a:t>30.03.2020</a:t>
            </a:fld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71338D-D7CD-4075-9DC0-D058D22F632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790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3E4A9-6FC9-4516-BC60-AEBE82564E0A}" type="datetimeFigureOut">
              <a:rPr lang="cs-CZ"/>
              <a:pPr>
                <a:defRPr/>
              </a:pPr>
              <a:t>30.03.2020</a:t>
            </a:fld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EC4B68-0859-43F1-A675-9ABA8C053FD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47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6D354-A0D4-43CD-BA9D-284D590B6231}" type="datetimeFigureOut">
              <a:rPr lang="cs-CZ"/>
              <a:pPr>
                <a:defRPr/>
              </a:pPr>
              <a:t>30.03.2020</a:t>
            </a:fld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767FD2-58E0-44DB-9178-10D9E66B79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498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606BB-AA8B-4F86-9DAA-1E9A9E6A8859}" type="datetimeFigureOut">
              <a:rPr lang="cs-CZ"/>
              <a:pPr>
                <a:defRPr/>
              </a:pPr>
              <a:t>30.03.2020</a:t>
            </a:fld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EA9E50-819D-4C66-B44B-6B8AA657A88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845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5EFBF-8975-495E-A3A4-B9C7B96A8476}" type="datetimeFigureOut">
              <a:rPr lang="cs-CZ"/>
              <a:pPr>
                <a:defRPr/>
              </a:pPr>
              <a:t>30.03.2020</a:t>
            </a:fld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D95A85-731D-4D67-893E-8203965150A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17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4AE83-6B68-4D8E-8329-D44CA84E347F}" type="datetimeFigureOut">
              <a:rPr lang="cs-CZ"/>
              <a:pPr>
                <a:defRPr/>
              </a:pPr>
              <a:t>30.03.2020</a:t>
            </a:fld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A96C9C-F5CD-41AC-92BC-D72524EF758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884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76250"/>
            <a:ext cx="8280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nadpisu.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57338"/>
            <a:ext cx="8280400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		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3625D34-F846-4F05-BAD9-78E792B8B5D8}" type="datetimeFigureOut">
              <a:rPr lang="cs-CZ"/>
              <a:pPr>
                <a:defRPr/>
              </a:pPr>
              <a:t>30.03.2020</a:t>
            </a:fld>
            <a:endParaRPr lang="cs-CZ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3050779E-8E25-44E8-AE03-52FF54495708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468313" y="4581525"/>
            <a:ext cx="8064500" cy="647675"/>
          </a:xfrm>
        </p:spPr>
        <p:txBody>
          <a:bodyPr/>
          <a:lstStyle/>
          <a:p>
            <a:r>
              <a:rPr lang="cs-CZ" u="sng" dirty="0" smtClean="0"/>
              <a:t>VÝSADBA </a:t>
            </a:r>
            <a:r>
              <a:rPr lang="cs-CZ" u="sng" dirty="0"/>
              <a:t>OVOCNÝCH DŘEVIN</a:t>
            </a:r>
            <a:endParaRPr lang="cs-CZ" dirty="0"/>
          </a:p>
        </p:txBody>
      </p:sp>
      <p:pic>
        <p:nvPicPr>
          <p:cNvPr id="4" name="Obrázek 6" descr="C-OPVVV-MSM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74" y="404664"/>
            <a:ext cx="36004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64" y="5589240"/>
            <a:ext cx="6265192" cy="738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Spony výsadeb: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nejčastěji čtvercové, obdélníkové, trojúhelníkové</a:t>
            </a:r>
          </a:p>
          <a:p>
            <a:r>
              <a:rPr lang="cs-CZ"/>
              <a:t>vyjadřují hustotu a způsob uspořádání výsadeb</a:t>
            </a:r>
          </a:p>
          <a:p>
            <a:r>
              <a:rPr lang="cs-CZ"/>
              <a:t>šíře meziřadí nejčastěji 4-5m 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Příprava kůlů: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kůly poskytují oporu v době zakořeňování (délka dle výše kmene)</a:t>
            </a:r>
          </a:p>
          <a:p>
            <a:r>
              <a:rPr lang="cs-CZ"/>
              <a:t>nízké tvary na slabých podnožích vyžadují oporu po celou dobu pěstování (délka 2,5-2,7m, tloušťka 8-10cm)</a:t>
            </a:r>
          </a:p>
          <a:p>
            <a:r>
              <a:rPr lang="cs-CZ"/>
              <a:t>kůly jsou hladké, rovné, dole zašpičatělé</a:t>
            </a:r>
          </a:p>
          <a:p>
            <a:r>
              <a:rPr lang="cs-CZ"/>
              <a:t>před použitím impregnujeme, aby nehnily</a:t>
            </a:r>
          </a:p>
          <a:p>
            <a:r>
              <a:rPr lang="cs-CZ"/>
              <a:t>kůly bývají ze smrkové, borové, akátové tyčoviny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Úprava sadby před výsadbou: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skládá se z úpravy kořenů a korunky</a:t>
            </a:r>
          </a:p>
          <a:p>
            <a:r>
              <a:rPr lang="cs-CZ"/>
              <a:t>odstraníme poškozené části, dlouhé kořeny zakrátíme (ne příliš)</a:t>
            </a:r>
          </a:p>
          <a:p>
            <a:r>
              <a:rPr lang="cs-CZ"/>
              <a:t>korunku upravujeme na jaře</a:t>
            </a:r>
          </a:p>
          <a:p>
            <a:r>
              <a:rPr lang="cs-CZ"/>
              <a:t>při podzimní výsadbě upravujeme kořeny, při jarní výsadbě upravujeme kořeny i korunku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Doba výsadby: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podzimní (říjen – listopad) nebo jarní (co nejdříve)</a:t>
            </a:r>
          </a:p>
          <a:p>
            <a:r>
              <a:rPr lang="cs-CZ"/>
              <a:t>lepší je podzimní, stromky lépe využijí zimní vláhu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Technika výsadby: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nejprve rozměříme pozemek</a:t>
            </a:r>
          </a:p>
          <a:p>
            <a:r>
              <a:rPr lang="cs-CZ"/>
              <a:t>nejlepší orientace řad je sever – jih</a:t>
            </a:r>
          </a:p>
          <a:p>
            <a:r>
              <a:rPr lang="cs-CZ"/>
              <a:t>provedeme úpravu půdy (smykem, bránami)</a:t>
            </a:r>
          </a:p>
          <a:p>
            <a:r>
              <a:rPr lang="cs-CZ"/>
              <a:t>spony vyznačíme kolíky, základní řadu trasírkami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jámy hloubíme ručně, popř. strojem (jamkovačem) nebo sázecím strojem</a:t>
            </a:r>
          </a:p>
          <a:p>
            <a:r>
              <a:rPr lang="cs-CZ"/>
              <a:t>jáma musí být tak velká, aby v ní kořeny byly volně rozmístěny</a:t>
            </a:r>
          </a:p>
          <a:p>
            <a:r>
              <a:rPr lang="cs-CZ"/>
              <a:t>většinou šířka 40 – 50 cm a hloubka 40 cm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jeden pracovník drží stromek a potřásá jím, aby kořeny byly dobře prosypány zemí</a:t>
            </a:r>
          </a:p>
          <a:p>
            <a:r>
              <a:rPr lang="cs-CZ"/>
              <a:t>zem směrem ke kořenům se sešlapává – důležité pro správné zakořenění</a:t>
            </a:r>
          </a:p>
          <a:p>
            <a:r>
              <a:rPr lang="cs-CZ"/>
              <a:t>naštěpované místo je min. 5 cm nad zemí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Ošetření po výsadbě: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přivážeme ke kůlům</a:t>
            </a:r>
          </a:p>
          <a:p>
            <a:r>
              <a:rPr lang="cs-CZ"/>
              <a:t>úvazek veden křížem, aby se stromek neopíral o kůl</a:t>
            </a:r>
          </a:p>
          <a:p>
            <a:r>
              <a:rPr lang="cs-CZ"/>
              <a:t>nasadíme plastové chrániče proti okusu a jinému poškození</a:t>
            </a:r>
          </a:p>
          <a:p>
            <a:r>
              <a:rPr lang="cs-CZ"/>
              <a:t>půdu kypříme, odplevelujeme</a:t>
            </a:r>
          </a:p>
          <a:p>
            <a:r>
              <a:rPr lang="cs-CZ"/>
              <a:t>provádíme ochranu proti chorobám a škůdcům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Obrázek 6" descr="C-OPVVV-MSM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19" y="2682275"/>
            <a:ext cx="7681775" cy="128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692419" y="4786685"/>
            <a:ext cx="7681775" cy="11852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endParaRPr lang="cs-CZ" sz="1697" dirty="0" smtClean="0"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cs-CZ" sz="1697" dirty="0" smtClean="0">
                <a:cs typeface="Arial" panose="020B0604020202020204" pitchFamily="34" charset="0"/>
              </a:rPr>
              <a:t>Projekt </a:t>
            </a:r>
            <a:r>
              <a:rPr lang="cs-CZ" sz="1697" dirty="0">
                <a:cs typeface="Arial" panose="020B0604020202020204" pitchFamily="34" charset="0"/>
              </a:rPr>
              <a:t>Modernizace odborného vzdělávání (MOV) rozvíjí kvalitu odborného vzdělávání a podporuje uplatnitelnost absolventů na trhu práce. </a:t>
            </a:r>
            <a:r>
              <a:rPr lang="cs-CZ" sz="1697" dirty="0">
                <a:cs typeface="Arial" panose="020B0604020202020204" pitchFamily="34" charset="0"/>
              </a:rPr>
              <a:t>Je financován </a:t>
            </a:r>
            <a:r>
              <a:rPr lang="cs-CZ" sz="1697" dirty="0">
                <a:cs typeface="Arial" panose="020B0604020202020204" pitchFamily="34" charset="0"/>
              </a:rPr>
              <a:t>z Evropských </a:t>
            </a:r>
            <a:r>
              <a:rPr lang="cs-CZ" sz="1697" dirty="0">
                <a:cs typeface="Arial" panose="020B0604020202020204" pitchFamily="34" charset="0"/>
              </a:rPr>
              <a:t>strukturálních a investičních fondů a jeho realizaci zajišťuje Národní pedagogický institut České republiky.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052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Podmínky ovlivňující ovocnářskou výrobu: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  <a:p>
            <a:r>
              <a:rPr lang="cs-CZ"/>
              <a:t>musí být sladěny požadavky ovocných dřevin s podmínkami prostředí</a:t>
            </a:r>
          </a:p>
          <a:p>
            <a:r>
              <a:rPr lang="cs-CZ"/>
              <a:t>každý ovocný druh má zvláštní požadavky</a:t>
            </a:r>
          </a:p>
          <a:p>
            <a:r>
              <a:rPr lang="cs-CZ"/>
              <a:t>většina z nich zvýšené požadavky na teplo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/>
              <a:t>přírodní podmínky</a:t>
            </a:r>
            <a:r>
              <a:rPr lang="cs-CZ"/>
              <a:t> – světlo, teplo, voda, vzduch, živiny</a:t>
            </a:r>
          </a:p>
          <a:p>
            <a:r>
              <a:rPr lang="cs-CZ" u="sng"/>
              <a:t>hospodářské podmínky</a:t>
            </a:r>
            <a:r>
              <a:rPr lang="cs-CZ"/>
              <a:t> – vybavenost podniku stroji a zařízením, kvalifik. prac. síla, expedice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Druhy ovocnářské výroby: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/>
              <a:t>intenzivní ovocnářství</a:t>
            </a:r>
            <a:r>
              <a:rPr lang="cs-CZ"/>
              <a:t> – způsob, při kterém je ovocná plodina hlavní plodinou a ovoce hlavním produktem z plochy ovocné výsadby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/>
              <a:t>extenzivní ovocnářství</a:t>
            </a:r>
            <a:r>
              <a:rPr lang="cs-CZ"/>
              <a:t> – způsob, kdy produkce z plochy ovocné výsadby představuje vedlejší příjem. Výsadby vysokokmenů, polokmenů, svažité pozemky.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/>
              <a:t>samozásobitelské ovocnářství </a:t>
            </a:r>
            <a:r>
              <a:rPr lang="cs-CZ"/>
              <a:t>– pěstování ovoce pro vlastní potřebu (zahrádkáři)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/>
              <a:t>ZAKLÁDÁNÍ OVOCNÝCH VÝSADEB</a:t>
            </a:r>
            <a:endParaRPr lang="cs-CZ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nákladné</a:t>
            </a:r>
          </a:p>
          <a:p>
            <a:r>
              <a:rPr lang="cs-CZ"/>
              <a:t>příprava pozemku dva roky před vlastní výsadbou</a:t>
            </a:r>
          </a:p>
          <a:p>
            <a:r>
              <a:rPr lang="cs-CZ"/>
              <a:t>vycházíme z požadavků daného druhu a půdního rozboru</a:t>
            </a:r>
          </a:p>
          <a:p>
            <a:r>
              <a:rPr lang="cs-CZ"/>
              <a:t>nejvyšší nároky na přípravu půdy mají jádroviny na zakrslých podnožích, broskvoně a meruňky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doplníme živiny</a:t>
            </a:r>
          </a:p>
          <a:p>
            <a:r>
              <a:rPr lang="cs-CZ"/>
              <a:t>použijeme předplodinu (jeteloviny, luskoviny), odplevelíme</a:t>
            </a:r>
          </a:p>
          <a:p>
            <a:r>
              <a:rPr lang="cs-CZ"/>
              <a:t>zásobní hnojení, orba, rygolování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Výsadbový materiál: 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na kvalitě výsadbového materiálu závisí budoucí výnosy</a:t>
            </a:r>
          </a:p>
          <a:p>
            <a:r>
              <a:rPr lang="cs-CZ"/>
              <a:t>důležitý je především zdravotní stav</a:t>
            </a:r>
          </a:p>
          <a:p>
            <a:r>
              <a:rPr lang="cs-CZ"/>
              <a:t>materiál musí být včas vysázen</a:t>
            </a:r>
          </a:p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2">
  <a:themeElements>
    <a:clrScheme name="Motiv sady Office 1">
      <a:dk1>
        <a:srgbClr val="1D4337"/>
      </a:dk1>
      <a:lt1>
        <a:srgbClr val="DDFFDD"/>
      </a:lt1>
      <a:dk2>
        <a:srgbClr val="1D4944"/>
      </a:dk2>
      <a:lt2>
        <a:srgbClr val="220011"/>
      </a:lt2>
      <a:accent1>
        <a:srgbClr val="71AD49"/>
      </a:accent1>
      <a:accent2>
        <a:srgbClr val="15692B"/>
      </a:accent2>
      <a:accent3>
        <a:srgbClr val="EBFFEB"/>
      </a:accent3>
      <a:accent4>
        <a:srgbClr val="17382D"/>
      </a:accent4>
      <a:accent5>
        <a:srgbClr val="BBD3B1"/>
      </a:accent5>
      <a:accent6>
        <a:srgbClr val="125E26"/>
      </a:accent6>
      <a:hlink>
        <a:srgbClr val="7A8E32"/>
      </a:hlink>
      <a:folHlink>
        <a:srgbClr val="DFE34F"/>
      </a:folHlink>
    </a:clrScheme>
    <a:fontScheme name="Motiv sady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tiv sady Office 1">
        <a:dk1>
          <a:srgbClr val="1D4337"/>
        </a:dk1>
        <a:lt1>
          <a:srgbClr val="DDFFDD"/>
        </a:lt1>
        <a:dk2>
          <a:srgbClr val="1D4944"/>
        </a:dk2>
        <a:lt2>
          <a:srgbClr val="220011"/>
        </a:lt2>
        <a:accent1>
          <a:srgbClr val="71AD49"/>
        </a:accent1>
        <a:accent2>
          <a:srgbClr val="15692B"/>
        </a:accent2>
        <a:accent3>
          <a:srgbClr val="EBFFEB"/>
        </a:accent3>
        <a:accent4>
          <a:srgbClr val="17382D"/>
        </a:accent4>
        <a:accent5>
          <a:srgbClr val="BBD3B1"/>
        </a:accent5>
        <a:accent6>
          <a:srgbClr val="125E26"/>
        </a:accent6>
        <a:hlink>
          <a:srgbClr val="7A8E32"/>
        </a:hlink>
        <a:folHlink>
          <a:srgbClr val="DFE34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Motiv2</Template>
  <TotalTime>2298</TotalTime>
  <Words>502</Words>
  <Application>Microsoft Office PowerPoint</Application>
  <PresentationFormat>Předvádění na obrazovce (4:3)</PresentationFormat>
  <Paragraphs>61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Wingdings</vt:lpstr>
      <vt:lpstr>Motiv2</vt:lpstr>
      <vt:lpstr>VÝSADBA OVOCNÝCH DŘEVIN</vt:lpstr>
      <vt:lpstr>Podmínky ovlivňující ovocnářskou výrobu:</vt:lpstr>
      <vt:lpstr>Prezentace aplikace PowerPoint</vt:lpstr>
      <vt:lpstr>Druhy ovocnářské výroby:</vt:lpstr>
      <vt:lpstr>Prezentace aplikace PowerPoint</vt:lpstr>
      <vt:lpstr>Prezentace aplikace PowerPoint</vt:lpstr>
      <vt:lpstr>ZAKLÁDÁNÍ OVOCNÝCH VÝSADEB</vt:lpstr>
      <vt:lpstr>Prezentace aplikace PowerPoint</vt:lpstr>
      <vt:lpstr>Výsadbový materiál: </vt:lpstr>
      <vt:lpstr>Spony výsadeb:</vt:lpstr>
      <vt:lpstr>Příprava kůlů:</vt:lpstr>
      <vt:lpstr>Úprava sadby před výsadbou:</vt:lpstr>
      <vt:lpstr>Doba výsadby:</vt:lpstr>
      <vt:lpstr>Technika výsadby:</vt:lpstr>
      <vt:lpstr>Prezentace aplikace PowerPoint</vt:lpstr>
      <vt:lpstr>Prezentace aplikace PowerPoint</vt:lpstr>
      <vt:lpstr>Ošetření po výsadbě:</vt:lpstr>
      <vt:lpstr>Prezentace aplikace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ZAKLÁDÁNÍ OVOCNÝCH VÝSADEB</dc:title>
  <dc:creator>Jirka</dc:creator>
  <cp:lastModifiedBy>Petra Kundeliusová</cp:lastModifiedBy>
  <cp:revision>7</cp:revision>
  <dcterms:created xsi:type="dcterms:W3CDTF">2013-03-12T19:23:18Z</dcterms:created>
  <dcterms:modified xsi:type="dcterms:W3CDTF">2020-04-01T06:41:30Z</dcterms:modified>
</cp:coreProperties>
</file>