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30"/>
  </p:notesMasterIdLst>
  <p:sldIdLst>
    <p:sldId id="290" r:id="rId3"/>
    <p:sldId id="256" r:id="rId4"/>
    <p:sldId id="260" r:id="rId5"/>
    <p:sldId id="258" r:id="rId6"/>
    <p:sldId id="261" r:id="rId7"/>
    <p:sldId id="262" r:id="rId8"/>
    <p:sldId id="257" r:id="rId9"/>
    <p:sldId id="263" r:id="rId10"/>
    <p:sldId id="25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0D61A2-3EC5-4DFE-A261-BD9F4701D9CB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65F86A-246C-4029-86B6-60BE42E9BF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53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5A950B-BE23-493C-9B75-14DB16CB3116}" type="slidenum">
              <a:rPr lang="cs-CZ" smtClean="0">
                <a:latin typeface="Calibri" panose="020F0502020204030204" pitchFamily="34" charset="0"/>
              </a:rPr>
              <a:pPr/>
              <a:t>9</a:t>
            </a:fld>
            <a:endParaRPr 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6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581525"/>
            <a:ext cx="8064500" cy="866775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95925"/>
            <a:ext cx="80645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34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FE1AC-F2CB-4726-96D3-02EB70B3CFAC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D7607-91DE-4B6F-B38A-EE06C15250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36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0516-D633-47DC-B9CF-93B4FB88EB55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EBB24-844C-4175-A6E0-4DB96D0AC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36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05588" y="476250"/>
            <a:ext cx="2070100" cy="59055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057900" cy="59055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ECAC1-CF90-4629-861B-46FF485D3D0D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C30F2-2DC7-4F63-8035-6996B4CFF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85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52425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1561" y="536173"/>
            <a:ext cx="825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7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52425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476250" y="6360113"/>
            <a:ext cx="824865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4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4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810000" y="1651000"/>
            <a:ext cx="13716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947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2382" y="0"/>
            <a:ext cx="9144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26652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8513-D080-4D01-A67C-06997F08BEC2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320C8-6EBB-4FC1-ACAE-2D2BFDB42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93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CD388-39DA-4E24-B8B3-AAF0CFBD1E34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19015-5C99-46E0-BDAB-9A6CD14A5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557338"/>
            <a:ext cx="40640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8D43-8101-4F14-927A-C688AD868A6F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51C1-D5B3-42E8-A175-B682E9567D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9C53E-75F2-4AD7-ACC1-0DF332FF047D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50AFF-860C-4928-85D9-E943FEF328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87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503C6-D0E7-47B5-B179-14024D37EF96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6C643-801F-423B-955D-C5D4944C92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3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DD18A-7DC6-4DAA-8A55-9F2C2C60DAF0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B204F-C59D-4854-8BB8-9AA84E5395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14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22024-FBE2-4CEE-94CD-C1B3A8F7FC9C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3C321-A221-41CB-B5BF-AAD37052A5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83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3AC57-A27E-4878-804B-A26CF57B2082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CCFA-29C7-45EF-9426-092077EC3F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22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280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804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		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37E3C7B-1885-4C02-AE38-3178590A6872}" type="datetimeFigureOut">
              <a:rPr lang="cs-CZ"/>
              <a:pPr>
                <a:defRPr/>
              </a:pPr>
              <a:t>24.04.2020</a:t>
            </a:fld>
            <a:endParaRPr lang="cs-CZ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D1A87FE4-5035-43E1-9FAD-3695E1910B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91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 dirty="0">
                <a:solidFill>
                  <a:srgbClr val="0A091B"/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705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HYACINT</a:t>
            </a:r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množí se dceřinými cibulkami (podpoří se naříznutím podpučí)</a:t>
            </a:r>
          </a:p>
          <a:p>
            <a:pPr eaLnBrk="1" hangingPunct="1"/>
            <a:r>
              <a:rPr lang="cs-CZ"/>
              <a:t>použití na záhony, k rychlení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ŘEBČÍK KRÁLOVSKÝ</a:t>
            </a:r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 Č, Ž</a:t>
            </a:r>
          </a:p>
          <a:p>
            <a:pPr eaLnBrk="1" hangingPunct="1"/>
            <a:r>
              <a:rPr lang="cs-CZ"/>
              <a:t>kvete IV.-V.</a:t>
            </a:r>
          </a:p>
          <a:p>
            <a:pPr eaLnBrk="1" hangingPunct="1"/>
            <a:r>
              <a:rPr lang="cs-CZ"/>
              <a:t>výška 60-100 cm</a:t>
            </a:r>
          </a:p>
          <a:p>
            <a:pPr eaLnBrk="1" hangingPunct="1"/>
            <a:r>
              <a:rPr lang="cs-CZ"/>
              <a:t>použití na záhony, do skupin, na skalky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SNĚŽENKA</a:t>
            </a:r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 B</a:t>
            </a:r>
          </a:p>
          <a:p>
            <a:pPr eaLnBrk="1" hangingPunct="1"/>
            <a:r>
              <a:rPr lang="cs-CZ"/>
              <a:t>kvete II.-III.</a:t>
            </a:r>
          </a:p>
          <a:p>
            <a:pPr eaLnBrk="1" hangingPunct="1"/>
            <a:r>
              <a:rPr lang="cs-CZ"/>
              <a:t>výška 25 cm</a:t>
            </a:r>
          </a:p>
          <a:p>
            <a:pPr eaLnBrk="1" hangingPunct="1"/>
            <a:r>
              <a:rPr lang="cs-CZ"/>
              <a:t>použití do podrostu, na skalky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BLEDULE</a:t>
            </a:r>
            <a:endParaRPr lang="cs-CZ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 B</a:t>
            </a:r>
          </a:p>
          <a:p>
            <a:pPr eaLnBrk="1" hangingPunct="1"/>
            <a:r>
              <a:rPr lang="cs-CZ"/>
              <a:t>kvete III.</a:t>
            </a:r>
          </a:p>
          <a:p>
            <a:pPr eaLnBrk="1" hangingPunct="1"/>
            <a:r>
              <a:rPr lang="cs-CZ"/>
              <a:t>výška 15-25 cm</a:t>
            </a:r>
          </a:p>
          <a:p>
            <a:pPr eaLnBrk="1" hangingPunct="1"/>
            <a:r>
              <a:rPr lang="cs-CZ"/>
              <a:t>použití do podrostu, na skalky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MODŘENEC</a:t>
            </a:r>
            <a:endParaRPr 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 M, B</a:t>
            </a:r>
          </a:p>
          <a:p>
            <a:pPr eaLnBrk="1" hangingPunct="1"/>
            <a:r>
              <a:rPr lang="cs-CZ"/>
              <a:t>kvete IV.-V.</a:t>
            </a:r>
          </a:p>
          <a:p>
            <a:pPr eaLnBrk="1" hangingPunct="1"/>
            <a:r>
              <a:rPr lang="cs-CZ"/>
              <a:t>výška 20-25 cm</a:t>
            </a:r>
          </a:p>
          <a:p>
            <a:pPr eaLnBrk="1" hangingPunct="1"/>
            <a:r>
              <a:rPr lang="cs-CZ"/>
              <a:t>použití na skalky, záhony, do nádob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LILIE</a:t>
            </a:r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mají cibule složené ze šupin</a:t>
            </a:r>
          </a:p>
          <a:p>
            <a:pPr eaLnBrk="1" hangingPunct="1"/>
            <a:r>
              <a:rPr lang="cs-CZ"/>
              <a:t>nad cibulí vyrůstají jednoleté kořeny</a:t>
            </a:r>
          </a:p>
          <a:p>
            <a:pPr eaLnBrk="1" hangingPunct="1"/>
            <a:r>
              <a:rPr lang="cs-CZ"/>
              <a:t>množí se semeny, pacibulkami, šupinami</a:t>
            </a:r>
          </a:p>
          <a:p>
            <a:pPr eaLnBrk="1" hangingPunct="1"/>
            <a:r>
              <a:rPr lang="cs-CZ"/>
              <a:t>mají květy různých tvarů: číškovité, turbanovité, trubkovité</a:t>
            </a:r>
          </a:p>
          <a:p>
            <a:pPr eaLnBrk="1" hangingPunct="1"/>
            <a:r>
              <a:rPr lang="cs-CZ"/>
              <a:t>barva květu B, Ž, O, Č, F</a:t>
            </a:r>
          </a:p>
          <a:p>
            <a:pPr eaLnBrk="1" hangingPunct="1"/>
            <a:r>
              <a:rPr lang="cs-CZ"/>
              <a:t>použití na záhony, do skupin, k řezu, k rychlení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LADOŇKA</a:t>
            </a:r>
            <a:endParaRPr lang="cs-CZ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barva květu M</a:t>
            </a:r>
          </a:p>
          <a:p>
            <a:pPr eaLnBrk="1" hangingPunct="1"/>
            <a:r>
              <a:rPr lang="cs-CZ"/>
              <a:t>kvete III.-IV.</a:t>
            </a:r>
          </a:p>
          <a:p>
            <a:pPr eaLnBrk="1" hangingPunct="1"/>
            <a:r>
              <a:rPr lang="cs-CZ"/>
              <a:t>výška 12-20 cm</a:t>
            </a:r>
          </a:p>
          <a:p>
            <a:pPr eaLnBrk="1" hangingPunct="1"/>
            <a:r>
              <a:rPr lang="cs-CZ"/>
              <a:t>použití na skalky, do podrostu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Hlíznaté květiny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hlízy mají různé tvary, nemají šupiny, na povrchu mají tlustou pokožku, květní stonky vyrůstají z povrchu hlíz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BEGONIE HLÍZNATÁ</a:t>
            </a:r>
            <a:endParaRPr lang="cs-CZ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květy jednoduché nebo plné, různých barev a velikostí a vzrůstu</a:t>
            </a:r>
          </a:p>
          <a:p>
            <a:r>
              <a:rPr lang="cs-CZ"/>
              <a:t>tvoří plochou hlízu, která nesmí zaschnout</a:t>
            </a:r>
          </a:p>
          <a:p>
            <a:r>
              <a:rPr lang="cs-CZ"/>
              <a:t>množení semeny </a:t>
            </a:r>
          </a:p>
          <a:p>
            <a:r>
              <a:rPr lang="cs-CZ"/>
              <a:t>použití do nádob, na záhony do polostínu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MEČÍK</a:t>
            </a:r>
            <a:endParaRPr lang="cs-CZ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tvoří plochou hlízu, mečovité listy, květy různých barev v dlouhém hroznu</a:t>
            </a:r>
          </a:p>
          <a:p>
            <a:r>
              <a:rPr lang="cs-CZ"/>
              <a:t>hlíza se každý rok obnovuje a zároveň se vytváří nové hlízky</a:t>
            </a:r>
          </a:p>
          <a:p>
            <a:r>
              <a:rPr lang="cs-CZ"/>
              <a:t>použití na záhony a k řezu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498475" y="4797425"/>
            <a:ext cx="8064500" cy="866775"/>
          </a:xfrm>
        </p:spPr>
        <p:txBody>
          <a:bodyPr/>
          <a:lstStyle/>
          <a:p>
            <a:pPr algn="ctr" eaLnBrk="1" hangingPunct="1"/>
            <a:r>
              <a:rPr lang="cs-CZ"/>
              <a:t/>
            </a:r>
            <a:br>
              <a:rPr lang="cs-CZ"/>
            </a:br>
            <a:r>
              <a:rPr lang="cs-CZ" u="sng"/>
              <a:t>CIBULNATÉ A HLÍZNATÉ KVĚTINY</a:t>
            </a:r>
            <a:endParaRPr lang="cs-CZ"/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JIŘINKA</a:t>
            </a:r>
            <a:endParaRPr 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vytváří protáhlé kořenové hlízy, duté stonky, jednoduché i plné květy různých tvarů a barev</a:t>
            </a:r>
          </a:p>
          <a:p>
            <a:r>
              <a:rPr lang="cs-CZ"/>
              <a:t>drobné se množí semeny, ostatní hlízami nebo řízkováním</a:t>
            </a:r>
          </a:p>
          <a:p>
            <a:r>
              <a:rPr lang="cs-CZ"/>
              <a:t>použití na záhony, k řezu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ŠAFRÁN</a:t>
            </a:r>
            <a:endParaRPr lang="cs-CZ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barva květu: F, Ž, B, M</a:t>
            </a:r>
          </a:p>
          <a:p>
            <a:r>
              <a:rPr lang="cs-CZ"/>
              <a:t>kvete: III.-IV.</a:t>
            </a:r>
          </a:p>
          <a:p>
            <a:r>
              <a:rPr lang="cs-CZ"/>
              <a:t>výška: 5-10 cm</a:t>
            </a:r>
          </a:p>
          <a:p>
            <a:r>
              <a:rPr lang="cs-CZ"/>
              <a:t>použití: skalky, do trávníku, do podrostu, do nádob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SASANKA </a:t>
            </a:r>
            <a:endParaRPr lang="cs-CZ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barva květu: M</a:t>
            </a:r>
          </a:p>
          <a:p>
            <a:r>
              <a:rPr lang="cs-CZ"/>
              <a:t>kvete: III.-IV.</a:t>
            </a:r>
          </a:p>
          <a:p>
            <a:r>
              <a:rPr lang="cs-CZ"/>
              <a:t>výška: 10-15 cm</a:t>
            </a:r>
          </a:p>
          <a:p>
            <a:r>
              <a:rPr lang="cs-CZ"/>
              <a:t>použití: skalky, do podrostu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DOSNA</a:t>
            </a:r>
            <a:endParaRPr lang="cs-CZ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barva květu: Č, Ž</a:t>
            </a:r>
          </a:p>
          <a:p>
            <a:r>
              <a:rPr lang="cs-CZ"/>
              <a:t>kvete: VII.-IX.</a:t>
            </a:r>
          </a:p>
          <a:p>
            <a:r>
              <a:rPr lang="cs-CZ"/>
              <a:t>výška: 60-150 cm</a:t>
            </a:r>
          </a:p>
          <a:p>
            <a:r>
              <a:rPr lang="cs-CZ"/>
              <a:t>použití: solitera</a:t>
            </a:r>
          </a:p>
          <a:p>
            <a:r>
              <a:rPr lang="cs-CZ"/>
              <a:t>množení: dělením hlíz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TALOVÍN</a:t>
            </a:r>
            <a:endParaRPr lang="cs-CZ"/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barva květu: Ž</a:t>
            </a:r>
          </a:p>
          <a:p>
            <a:r>
              <a:rPr lang="cs-CZ"/>
              <a:t>kvete: II.-III.</a:t>
            </a:r>
          </a:p>
          <a:p>
            <a:r>
              <a:rPr lang="cs-CZ"/>
              <a:t>výška: 6-10 cm</a:t>
            </a:r>
          </a:p>
          <a:p>
            <a:r>
              <a:rPr lang="cs-CZ"/>
              <a:t>použití: do podrostu, zplaňuje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LILIOCHVOSTEC</a:t>
            </a:r>
            <a:endParaRPr lang="cs-CZ"/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barva květu: Ž, R</a:t>
            </a:r>
          </a:p>
          <a:p>
            <a:r>
              <a:rPr lang="cs-CZ"/>
              <a:t>kvete: VI.</a:t>
            </a:r>
          </a:p>
          <a:p>
            <a:r>
              <a:rPr lang="cs-CZ"/>
              <a:t>výška: 120-300 cm</a:t>
            </a:r>
          </a:p>
          <a:p>
            <a:r>
              <a:rPr lang="cs-CZ"/>
              <a:t>použití: solitera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5295900" y="4819476"/>
            <a:ext cx="31623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cs-CZ" sz="1000" b="1" dirty="0">
                <a:solidFill>
                  <a:srgbClr val="858591">
                    <a:lumMod val="75000"/>
                  </a:srgbClr>
                </a:solidFill>
              </a:rPr>
              <a:t>Národní pedagogický institut České republiky </a:t>
            </a:r>
            <a:r>
              <a:rPr lang="cs-CZ" sz="1000" dirty="0">
                <a:solidFill>
                  <a:srgbClr val="858591">
                    <a:lumMod val="75000"/>
                  </a:srgbClr>
                </a:solidFill>
              </a:rPr>
              <a:t/>
            </a:r>
            <a:br>
              <a:rPr lang="cs-CZ" sz="1000" dirty="0">
                <a:solidFill>
                  <a:srgbClr val="858591">
                    <a:lumMod val="75000"/>
                  </a:srgbClr>
                </a:solidFill>
              </a:rPr>
            </a:br>
            <a:r>
              <a:rPr lang="cs-CZ" sz="1000" dirty="0">
                <a:solidFill>
                  <a:srgbClr val="858591"/>
                </a:solidFill>
                <a:latin typeface="Arial"/>
                <a:cs typeface="+mn-cs"/>
              </a:rPr>
              <a:t>modernizace </a:t>
            </a:r>
            <a:r>
              <a:rPr lang="cs-CZ" sz="1000" dirty="0">
                <a:solidFill>
                  <a:srgbClr val="858591"/>
                </a:solidFill>
                <a:latin typeface="Arial"/>
                <a:cs typeface="+mn-cs"/>
              </a:rPr>
              <a:t>odborného vzdělávání </a:t>
            </a:r>
            <a:endParaRPr lang="cs-CZ" sz="1000" dirty="0">
              <a:solidFill>
                <a:srgbClr val="858591"/>
              </a:solidFill>
              <a:latin typeface="Arial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cs-CZ" sz="1000" b="1" dirty="0">
                <a:solidFill>
                  <a:srgbClr val="858591"/>
                </a:solidFill>
              </a:rPr>
              <a:t>www.projektmov.cz</a:t>
            </a:r>
            <a:endParaRPr lang="cs-CZ" sz="1000" b="1" dirty="0">
              <a:solidFill>
                <a:srgbClr val="85859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4533900"/>
            <a:ext cx="1000927" cy="1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81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cs-CZ" sz="1350">
                <a:solidFill>
                  <a:srgbClr val="0A091B"/>
                </a:solidFill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Projekt Modernizace odborného vzdělávání (MOV) rozvíjí kvalitu odborného vzdělávání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/>
            </a:r>
            <a:b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</a:b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a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podporuje uplatnitelnost absolventů na trhu práce. Je financován z Evropských strukturálních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/>
            </a:r>
            <a:b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</a:b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a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investičních fondů a jeho realizaci zajišťuje Národní pedagogický institut České </a:t>
            </a:r>
            <a:r>
              <a:rPr lang="cs-CZ" sz="1200" dirty="0">
                <a:solidFill>
                  <a:srgbClr val="0A091B"/>
                </a:solidFill>
                <a:latin typeface="Arial"/>
                <a:cs typeface="+mn-cs"/>
              </a:rPr>
              <a:t>republiky.</a:t>
            </a:r>
            <a:endParaRPr lang="en-US" sz="1400" dirty="0">
              <a:solidFill>
                <a:srgbClr val="858591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1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Význam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/>
              <a:t>vytrvalé rostliny, v zemi vytvářejí zásobní orgán - cibuli nebo hlízu, kterými se i množí</a:t>
            </a:r>
          </a:p>
          <a:p>
            <a:pPr eaLnBrk="1" hangingPunct="1"/>
            <a:r>
              <a:rPr lang="cs-CZ" sz="3000"/>
              <a:t>cibule jsou složeny ze šupin, stonek s květy vyrůstá zevnitř cibule</a:t>
            </a:r>
          </a:p>
          <a:p>
            <a:pPr eaLnBrk="1" hangingPunct="1"/>
            <a:r>
              <a:rPr lang="cs-CZ" sz="3000"/>
              <a:t>hlízy mají různé tvary, nemají šupiny, na povrchu mají tlustou pokožku, květní stonky vyrůstají z povrchu hlíz</a:t>
            </a:r>
          </a:p>
          <a:p>
            <a:pPr eaLnBrk="1" hangingPunct="1"/>
            <a:r>
              <a:rPr lang="cs-CZ" sz="3000"/>
              <a:t>některé jsou mrazuvzdorné (tulipán, narcis, aj.), některé nejsou a musejí se na zimu vyrývat (jiřinky, mečíky)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Použití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na záhony, do skupin, jako solitéra, nízké druhy na skalky, do nádob, k rychlení, k řezu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Nároky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slunné stanoviště, případně snáší mírný polostín </a:t>
            </a:r>
          </a:p>
          <a:p>
            <a:pPr eaLnBrk="1" hangingPunct="1"/>
            <a:r>
              <a:rPr lang="cs-CZ"/>
              <a:t>vyžadují lehčí propustnou půdu a potřebují dostatek vody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Cibulnaté květiny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/>
              <a:t>většina kvete na jaře, vysazují se na podzim</a:t>
            </a:r>
          </a:p>
          <a:p>
            <a:pPr eaLnBrk="1" hangingPunct="1"/>
            <a:r>
              <a:rPr lang="cs-CZ" sz="3000"/>
              <a:t>před výsadbou je vhodné moření na ochranu proti houbovým chorobám</a:t>
            </a:r>
          </a:p>
          <a:p>
            <a:pPr eaLnBrk="1" hangingPunct="1"/>
            <a:r>
              <a:rPr lang="cs-CZ" sz="3000"/>
              <a:t>hloubka výsadby se řídí druhem a velikostí cibulí</a:t>
            </a:r>
          </a:p>
          <a:p>
            <a:pPr eaLnBrk="1" hangingPunct="1"/>
            <a:r>
              <a:rPr lang="cs-CZ" sz="3000"/>
              <a:t>během růstu se kypří, odplevelují a podle potřeby se stříkají proti škůdcům</a:t>
            </a:r>
          </a:p>
          <a:p>
            <a:pPr eaLnBrk="1" hangingPunct="1"/>
            <a:r>
              <a:rPr lang="cs-CZ" sz="3000"/>
              <a:t>cibule se sklízí, když nadzemní části rostlin zežloutnou 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TULIPÁN</a:t>
            </a: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je vyšlechtěno mnoho typů, řadí se do skupin podle vzhledu a ranosti:</a:t>
            </a:r>
          </a:p>
          <a:p>
            <a:pPr lvl="1" eaLnBrk="1" hangingPunct="1"/>
            <a:r>
              <a:rPr lang="cs-CZ"/>
              <a:t>Jednoduché - rané </a:t>
            </a:r>
          </a:p>
          <a:p>
            <a:pPr lvl="1" eaLnBrk="1" hangingPunct="1"/>
            <a:r>
              <a:rPr lang="cs-CZ"/>
              <a:t>Plné rané </a:t>
            </a:r>
          </a:p>
          <a:p>
            <a:pPr lvl="1" eaLnBrk="1" hangingPunct="1"/>
            <a:r>
              <a:rPr lang="cs-CZ"/>
              <a:t>Triumph - středně rané </a:t>
            </a:r>
          </a:p>
          <a:p>
            <a:pPr lvl="1" eaLnBrk="1" hangingPunct="1"/>
            <a:r>
              <a:rPr lang="cs-CZ"/>
              <a:t>Darwinovy – pozdní</a:t>
            </a:r>
          </a:p>
          <a:p>
            <a:pPr lvl="1" eaLnBrk="1" hangingPunct="1"/>
            <a:r>
              <a:rPr lang="cs-CZ"/>
              <a:t>Liliokvěté – pozdní</a:t>
            </a:r>
          </a:p>
          <a:p>
            <a:pPr lvl="1" eaLnBrk="1" hangingPunct="1"/>
            <a:r>
              <a:rPr lang="cs-CZ"/>
              <a:t>Papouškovité - pozdní</a:t>
            </a:r>
          </a:p>
          <a:p>
            <a:pPr lvl="1" eaLnBrk="1" hangingPunct="1"/>
            <a:r>
              <a:rPr lang="cs-CZ"/>
              <a:t>Botanické - nízké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používají se na záhony spolu s dvouletkami </a:t>
            </a:r>
          </a:p>
          <a:p>
            <a:pPr eaLnBrk="1" hangingPunct="1"/>
            <a:r>
              <a:rPr lang="cs-CZ"/>
              <a:t>vysazují se v říjnu </a:t>
            </a:r>
          </a:p>
          <a:p>
            <a:pPr eaLnBrk="1" hangingPunct="1"/>
            <a:r>
              <a:rPr lang="cs-CZ"/>
              <a:t>kvetou v dubnu a březnu</a:t>
            </a:r>
          </a:p>
          <a:p>
            <a:pPr eaLnBrk="1" hangingPunct="1"/>
            <a:r>
              <a:rPr lang="cs-CZ"/>
              <a:t>cibule se vyrývají po zatažení, až začíná nať žloutnout, dosuší se a uloží na suchém místě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u="sng"/>
              <a:t>NARCIS</a:t>
            </a:r>
            <a:endParaRPr 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vytváří více cibulí na společném podpučí</a:t>
            </a:r>
          </a:p>
          <a:p>
            <a:pPr eaLnBrk="1" hangingPunct="1"/>
            <a:r>
              <a:rPr lang="cs-CZ"/>
              <a:t>květ se skládá z okvětí a pakorunky (několik typů)</a:t>
            </a:r>
          </a:p>
          <a:p>
            <a:pPr eaLnBrk="1" hangingPunct="1"/>
            <a:r>
              <a:rPr lang="cs-CZ"/>
              <a:t>nemusí se každoročně vyrývat</a:t>
            </a:r>
          </a:p>
          <a:p>
            <a:pPr eaLnBrk="1" hangingPunct="1"/>
            <a:r>
              <a:rPr lang="cs-CZ"/>
              <a:t>použití do skupin, k řezu, do nádob, k rychlení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ablona návrhu Eskalátor">
  <a:themeElements>
    <a:clrScheme name="Motiv sady Office 1">
      <a:dk1>
        <a:srgbClr val="1D4337"/>
      </a:dk1>
      <a:lt1>
        <a:srgbClr val="DDFFDD"/>
      </a:lt1>
      <a:dk2>
        <a:srgbClr val="1D4944"/>
      </a:dk2>
      <a:lt2>
        <a:srgbClr val="220011"/>
      </a:lt2>
      <a:accent1>
        <a:srgbClr val="71AD49"/>
      </a:accent1>
      <a:accent2>
        <a:srgbClr val="15692B"/>
      </a:accent2>
      <a:accent3>
        <a:srgbClr val="EBFFEB"/>
      </a:accent3>
      <a:accent4>
        <a:srgbClr val="17382D"/>
      </a:accent4>
      <a:accent5>
        <a:srgbClr val="BBD3B1"/>
      </a:accent5>
      <a:accent6>
        <a:srgbClr val="125E26"/>
      </a:accent6>
      <a:hlink>
        <a:srgbClr val="7A8E32"/>
      </a:hlink>
      <a:folHlink>
        <a:srgbClr val="DFE34F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1D4337"/>
        </a:dk1>
        <a:lt1>
          <a:srgbClr val="DDFFDD"/>
        </a:lt1>
        <a:dk2>
          <a:srgbClr val="1D4944"/>
        </a:dk2>
        <a:lt2>
          <a:srgbClr val="220011"/>
        </a:lt2>
        <a:accent1>
          <a:srgbClr val="71AD49"/>
        </a:accent1>
        <a:accent2>
          <a:srgbClr val="15692B"/>
        </a:accent2>
        <a:accent3>
          <a:srgbClr val="EBFFEB"/>
        </a:accent3>
        <a:accent4>
          <a:srgbClr val="17382D"/>
        </a:accent4>
        <a:accent5>
          <a:srgbClr val="BBD3B1"/>
        </a:accent5>
        <a:accent6>
          <a:srgbClr val="125E26"/>
        </a:accent6>
        <a:hlink>
          <a:srgbClr val="7A8E32"/>
        </a:hlink>
        <a:folHlink>
          <a:srgbClr val="DFE3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Eskalátor</Template>
  <TotalTime>221</TotalTime>
  <Words>529</Words>
  <Application>Microsoft Office PowerPoint</Application>
  <PresentationFormat>Předvádění na obrazovce (4:3)</PresentationFormat>
  <Paragraphs>115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Roboto Condensed</vt:lpstr>
      <vt:lpstr>Wingdings</vt:lpstr>
      <vt:lpstr>Šablona návrhu Eskalátor</vt:lpstr>
      <vt:lpstr>GENARAL LAYOUTS</vt:lpstr>
      <vt:lpstr>Prezentace aplikace PowerPoint</vt:lpstr>
      <vt:lpstr> CIBULNATÉ A HLÍZNATÉ KVĚTINY</vt:lpstr>
      <vt:lpstr>Význam </vt:lpstr>
      <vt:lpstr>Použití</vt:lpstr>
      <vt:lpstr>Nároky</vt:lpstr>
      <vt:lpstr>Cibulnaté květiny</vt:lpstr>
      <vt:lpstr>TULIPÁN</vt:lpstr>
      <vt:lpstr>Prezentace aplikace PowerPoint</vt:lpstr>
      <vt:lpstr>NARCIS</vt:lpstr>
      <vt:lpstr>HYACINT</vt:lpstr>
      <vt:lpstr>ŘEBČÍK KRÁLOVSKÝ</vt:lpstr>
      <vt:lpstr>SNĚŽENKA</vt:lpstr>
      <vt:lpstr>BLEDULE</vt:lpstr>
      <vt:lpstr>MODŘENEC</vt:lpstr>
      <vt:lpstr>LILIE</vt:lpstr>
      <vt:lpstr>LADOŇKA</vt:lpstr>
      <vt:lpstr>Hlíznaté květiny</vt:lpstr>
      <vt:lpstr>BEGONIE HLÍZNATÁ</vt:lpstr>
      <vt:lpstr>MEČÍK</vt:lpstr>
      <vt:lpstr>JIŘINKA</vt:lpstr>
      <vt:lpstr>ŠAFRÁN</vt:lpstr>
      <vt:lpstr>SASANKA </vt:lpstr>
      <vt:lpstr>DOSNA</vt:lpstr>
      <vt:lpstr>TALOVÍN</vt:lpstr>
      <vt:lpstr>LILIOCHVOSTEC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OKRASNÉ TRÁVY</dc:title>
  <dc:creator>Jiřina Šafářová</dc:creator>
  <cp:lastModifiedBy>Eva Kejkulová</cp:lastModifiedBy>
  <cp:revision>22</cp:revision>
  <dcterms:created xsi:type="dcterms:W3CDTF">2011-05-11T16:17:45Z</dcterms:created>
  <dcterms:modified xsi:type="dcterms:W3CDTF">2020-04-24T08:15:38Z</dcterms:modified>
</cp:coreProperties>
</file>