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67" r:id="rId3"/>
    <p:sldId id="256" r:id="rId4"/>
    <p:sldId id="264" r:id="rId5"/>
    <p:sldId id="265" r:id="rId6"/>
    <p:sldId id="266" r:id="rId7"/>
    <p:sldId id="258" r:id="rId8"/>
    <p:sldId id="259" r:id="rId9"/>
    <p:sldId id="260" r:id="rId10"/>
    <p:sldId id="261" r:id="rId11"/>
    <p:sldId id="262" r:id="rId12"/>
    <p:sldId id="263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581525"/>
            <a:ext cx="8064500" cy="866775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495925"/>
            <a:ext cx="80645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34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21C6F0-4314-42F3-A75A-A273DBBB3BF8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9D3F6-B94C-4474-A77F-184BFC34C65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98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6C444-B4B9-4E00-88F1-1083D977D403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2DFF5-E29C-4E77-9B4A-5738F33FAC7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09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05588" y="476250"/>
            <a:ext cx="2070100" cy="59055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057900" cy="59055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7681B-4F12-43C8-A8B5-10BC868636FB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1FA3F1-C0CA-4CFF-A474-5D7F172D76A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67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87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52425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52425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71561" y="536173"/>
            <a:ext cx="8253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000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476250" y="6360113"/>
            <a:ext cx="824865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400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4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72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2425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476250" y="6360113"/>
            <a:ext cx="824865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400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4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810000" y="1651000"/>
            <a:ext cx="13716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r>
              <a:rPr lang="cs-CZ" dirty="0" smtClean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30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2382" y="0"/>
            <a:ext cx="9144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51896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520E1-289B-4F3E-8291-D66A875A0D7C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1A3DD0-74A7-4F49-AE29-78BBBFEDEAD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92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00668-D48A-4C60-979D-DF65B13D119A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37FE-A9B5-4DBF-A586-9E71F69EE6D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52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40640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1557338"/>
            <a:ext cx="40640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DFF45-58B7-417B-84D7-45C697FA232A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4094D-B192-441A-8538-8A891A23EAC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41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4BB32-52C1-4759-80C0-F1A23C51F8F8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FAD0E-C38F-44EE-8BF2-8A6CDEC0580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34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2327D-2C29-4266-A05F-979DE1CFF63A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D5699-2BF4-4081-86AF-40D7BCA6840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14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4474E-79FB-4D74-9F31-C41EF60ECD42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AAC80D-B324-475E-92C9-5B72CBE5684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35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D0DDB-4F51-4334-B62C-77ACDCAC4448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C5CA4-2B6F-4023-A296-FA9781EF12B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02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A55E3-D3FB-4C72-ACF4-F3C137252D9A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17A8EA-1A95-4E49-9695-3611D33916C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77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8280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57338"/>
            <a:ext cx="82804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		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39C8FAA-A417-4D2A-84A6-A197FCD9764A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FEC4B8C0-CB56-4701-B90B-EEFFDAA8A633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359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60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u="sng" dirty="0"/>
              <a:t>Pomněnka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2736850" cy="4824412"/>
          </a:xfrm>
        </p:spPr>
        <p:txBody>
          <a:bodyPr/>
          <a:lstStyle/>
          <a:p>
            <a:r>
              <a:rPr lang="cs-CZ"/>
              <a:t>Barva: </a:t>
            </a:r>
            <a:br>
              <a:rPr lang="cs-CZ"/>
            </a:br>
            <a:r>
              <a:rPr lang="cs-CZ"/>
              <a:t>M, B, R</a:t>
            </a:r>
          </a:p>
          <a:p>
            <a:r>
              <a:rPr lang="cs-CZ"/>
              <a:t>Výška: </a:t>
            </a:r>
            <a:br>
              <a:rPr lang="cs-CZ"/>
            </a:br>
            <a:r>
              <a:rPr lang="cs-CZ"/>
              <a:t>15 - 35 cm</a:t>
            </a:r>
          </a:p>
          <a:p>
            <a:r>
              <a:rPr lang="cs-CZ"/>
              <a:t>Použití: </a:t>
            </a:r>
            <a:br>
              <a:rPr lang="cs-CZ"/>
            </a:br>
            <a:r>
              <a:rPr lang="cs-CZ"/>
              <a:t>na záhony, do nádob, </a:t>
            </a:r>
            <a:br>
              <a:rPr lang="cs-CZ"/>
            </a:br>
            <a:r>
              <a:rPr lang="cs-CZ"/>
              <a:t>k řezu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u="sng" dirty="0"/>
              <a:t>Maceška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3024187" cy="5300662"/>
          </a:xfrm>
        </p:spPr>
        <p:txBody>
          <a:bodyPr/>
          <a:lstStyle/>
          <a:p>
            <a:r>
              <a:rPr lang="cs-CZ"/>
              <a:t>Barva: B, Ž, Č, H, M, F </a:t>
            </a:r>
            <a:br>
              <a:rPr lang="cs-CZ"/>
            </a:br>
            <a:r>
              <a:rPr lang="cs-CZ"/>
              <a:t>i dvoubarevné květy</a:t>
            </a:r>
          </a:p>
          <a:p>
            <a:r>
              <a:rPr lang="cs-CZ"/>
              <a:t>Výška: </a:t>
            </a:r>
            <a:br>
              <a:rPr lang="cs-CZ"/>
            </a:br>
            <a:r>
              <a:rPr lang="cs-CZ"/>
              <a:t>15 - 35 cm</a:t>
            </a:r>
          </a:p>
          <a:p>
            <a:r>
              <a:rPr lang="cs-CZ"/>
              <a:t>Použití: na záhony, do nádob, hroby, ornamenty. Je nejpěstovanější dvouletkou.</a:t>
            </a:r>
          </a:p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5295900" y="4819476"/>
            <a:ext cx="31623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cs-CZ" sz="1000" b="1" dirty="0">
                <a:solidFill>
                  <a:srgbClr val="858591">
                    <a:lumMod val="75000"/>
                  </a:srgbClr>
                </a:solidFill>
              </a:rPr>
              <a:t>Národní pedagogický institut České republiky </a:t>
            </a:r>
            <a:r>
              <a:rPr lang="cs-CZ" sz="1000" dirty="0">
                <a:solidFill>
                  <a:srgbClr val="858591">
                    <a:lumMod val="75000"/>
                  </a:srgbClr>
                </a:solidFill>
              </a:rPr>
              <a:t/>
            </a:r>
            <a:br>
              <a:rPr lang="cs-CZ" sz="1000" dirty="0">
                <a:solidFill>
                  <a:srgbClr val="858591">
                    <a:lumMod val="75000"/>
                  </a:srgbClr>
                </a:solidFill>
              </a:rPr>
            </a:br>
            <a:r>
              <a:rPr lang="cs-CZ" sz="1000" dirty="0">
                <a:solidFill>
                  <a:srgbClr val="858591"/>
                </a:solidFill>
                <a:latin typeface="Arial"/>
                <a:cs typeface="+mn-cs"/>
              </a:rPr>
              <a:t>modernizace </a:t>
            </a:r>
            <a:r>
              <a:rPr lang="cs-CZ" sz="1000" dirty="0">
                <a:solidFill>
                  <a:srgbClr val="858591"/>
                </a:solidFill>
                <a:latin typeface="Arial"/>
                <a:cs typeface="+mn-cs"/>
              </a:rPr>
              <a:t>odborného vzdělávání </a:t>
            </a:r>
            <a:endParaRPr lang="cs-CZ" sz="1000" dirty="0">
              <a:solidFill>
                <a:srgbClr val="858591"/>
              </a:solidFill>
              <a:latin typeface="Arial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cs-CZ" sz="1000" b="1" dirty="0">
                <a:solidFill>
                  <a:srgbClr val="858591"/>
                </a:solidFill>
              </a:rPr>
              <a:t>www.projektmov.cz</a:t>
            </a:r>
            <a:endParaRPr lang="cs-CZ" sz="1000" b="1" dirty="0">
              <a:solidFill>
                <a:srgbClr val="858591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01" y="4533900"/>
            <a:ext cx="1000927" cy="10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842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234011" y="4991100"/>
            <a:ext cx="6796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Projekt Modernizace odborného vzdělávání (MOV) rozvíjí kvalitu odborného vzdělávání </a:t>
            </a: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/>
            </a:r>
            <a:b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</a:b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a </a:t>
            </a: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podporuje uplatnitelnost absolventů na trhu práce. Je financován z Evropských strukturálních </a:t>
            </a: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/>
            </a:r>
            <a:b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</a:b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a </a:t>
            </a: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investičních fondů a jeho realizaci zajišťuje Národní pedagogický institut České </a:t>
            </a: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republiky.</a:t>
            </a:r>
            <a:endParaRPr lang="en-US" sz="1400" dirty="0">
              <a:solidFill>
                <a:srgbClr val="85859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77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611560" y="5013176"/>
            <a:ext cx="8064500" cy="866775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DVOULETKY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DVOULETKY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Vyžadují zimní klidovou fázi.</a:t>
            </a:r>
          </a:p>
          <a:p>
            <a:pPr lvl="0"/>
            <a:r>
              <a:rPr lang="cs-CZ" dirty="0"/>
              <a:t>V prvním roce vyklíčí a vytvoří listovou růžici.</a:t>
            </a:r>
          </a:p>
          <a:p>
            <a:pPr lvl="0"/>
            <a:r>
              <a:rPr lang="cs-CZ" dirty="0"/>
              <a:t>Ve druhém kvetou a tvoří semena. Některé kvetou více let </a:t>
            </a:r>
            <a:br>
              <a:rPr lang="cs-CZ" dirty="0"/>
            </a:br>
            <a:r>
              <a:rPr lang="cs-CZ" dirty="0"/>
              <a:t>a některé i v prvním roce.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280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Použití jako u letniček na záhony, ornamentální výsadby, hroby, nádoby, vyšší k řezu.</a:t>
            </a:r>
          </a:p>
          <a:p>
            <a:pPr lvl="0"/>
            <a:r>
              <a:rPr lang="cs-CZ" dirty="0"/>
              <a:t>Pěstují se na výsluní, snesou i polostín, nesnesou úpal. Nároky na půdu jako letničky.</a:t>
            </a:r>
          </a:p>
          <a:p>
            <a:pPr lvl="0"/>
            <a:r>
              <a:rPr lang="cs-CZ" dirty="0"/>
              <a:t>Výsev v červnu a červenci do pařeniště, slabě zasypat, zalít, zatemnit. Po vyklíčení odtemnit, přepichovat, stínovat.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468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Výsadba v září. </a:t>
            </a:r>
          </a:p>
          <a:p>
            <a:pPr lvl="0"/>
            <a:r>
              <a:rPr lang="cs-CZ" dirty="0"/>
              <a:t>Choulostivé druhy chráníme přikrývkou.</a:t>
            </a:r>
          </a:p>
          <a:p>
            <a:pPr lvl="0"/>
            <a:r>
              <a:rPr lang="cs-CZ" dirty="0"/>
              <a:t>Lze pěstovat i výsevem do studeného skleníku v září, jako hrnkové vysazovat až na jaře.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3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u="sng" dirty="0"/>
              <a:t>Sedmikráska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3097212" cy="4824412"/>
          </a:xfrm>
        </p:spPr>
        <p:txBody>
          <a:bodyPr/>
          <a:lstStyle/>
          <a:p>
            <a:r>
              <a:rPr lang="cs-CZ"/>
              <a:t>Barva: B, R, Č, jednoduché </a:t>
            </a:r>
            <a:br>
              <a:rPr lang="cs-CZ"/>
            </a:br>
            <a:r>
              <a:rPr lang="cs-CZ"/>
              <a:t>i plné květy</a:t>
            </a:r>
          </a:p>
          <a:p>
            <a:r>
              <a:rPr lang="cs-CZ"/>
              <a:t>Výška: </a:t>
            </a:r>
            <a:br>
              <a:rPr lang="cs-CZ"/>
            </a:br>
            <a:r>
              <a:rPr lang="cs-CZ"/>
              <a:t>15 - 20 cm</a:t>
            </a:r>
          </a:p>
          <a:p>
            <a:r>
              <a:rPr lang="cs-CZ"/>
              <a:t>Použití: </a:t>
            </a:r>
            <a:br>
              <a:rPr lang="cs-CZ"/>
            </a:br>
            <a:r>
              <a:rPr lang="cs-CZ"/>
              <a:t>na záhony, do nádob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u="sng" dirty="0"/>
              <a:t>Zvonek prostřední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2952750" cy="4824412"/>
          </a:xfrm>
        </p:spPr>
        <p:txBody>
          <a:bodyPr/>
          <a:lstStyle/>
          <a:p>
            <a:r>
              <a:rPr lang="cs-CZ"/>
              <a:t>Barva: B, R, světle M, F</a:t>
            </a:r>
          </a:p>
          <a:p>
            <a:r>
              <a:rPr lang="cs-CZ"/>
              <a:t>Výška: </a:t>
            </a:r>
            <a:br>
              <a:rPr lang="cs-CZ"/>
            </a:br>
            <a:r>
              <a:rPr lang="cs-CZ"/>
              <a:t>40 - 70 cm</a:t>
            </a:r>
          </a:p>
          <a:p>
            <a:r>
              <a:rPr lang="cs-CZ"/>
              <a:t>Použití: na záhony, k řezu</a:t>
            </a:r>
          </a:p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u="sng" dirty="0"/>
              <a:t>Hvozdík vousatý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7171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2952750" cy="4824412"/>
          </a:xfrm>
        </p:spPr>
        <p:txBody>
          <a:bodyPr/>
          <a:lstStyle/>
          <a:p>
            <a:r>
              <a:rPr lang="cs-CZ"/>
              <a:t>Barva: B, R, Č</a:t>
            </a:r>
          </a:p>
          <a:p>
            <a:r>
              <a:rPr lang="cs-CZ"/>
              <a:t>Výška: </a:t>
            </a:r>
            <a:br>
              <a:rPr lang="cs-CZ"/>
            </a:br>
            <a:r>
              <a:rPr lang="cs-CZ"/>
              <a:t>15 - 20 cm</a:t>
            </a:r>
          </a:p>
          <a:p>
            <a:r>
              <a:rPr lang="cs-CZ"/>
              <a:t>Použití: </a:t>
            </a:r>
            <a:br>
              <a:rPr lang="cs-CZ"/>
            </a:br>
            <a:r>
              <a:rPr lang="cs-CZ"/>
              <a:t>na záhony, do nádob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/>
              <a:t>Chejr vonný</a:t>
            </a:r>
            <a:endParaRPr lang="cs-CZ"/>
          </a:p>
        </p:txBody>
      </p:sp>
      <p:sp>
        <p:nvSpPr>
          <p:cNvPr id="8195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3097212" cy="4824412"/>
          </a:xfrm>
        </p:spPr>
        <p:txBody>
          <a:bodyPr/>
          <a:lstStyle/>
          <a:p>
            <a:r>
              <a:rPr lang="cs-CZ"/>
              <a:t>Barva: Ž, O, ČH</a:t>
            </a:r>
          </a:p>
          <a:p>
            <a:r>
              <a:rPr lang="cs-CZ"/>
              <a:t>Výška: </a:t>
            </a:r>
            <a:br>
              <a:rPr lang="cs-CZ"/>
            </a:br>
            <a:r>
              <a:rPr lang="cs-CZ"/>
              <a:t>25 - 70 cm</a:t>
            </a:r>
          </a:p>
          <a:p>
            <a:r>
              <a:rPr lang="cs-CZ"/>
              <a:t>Použití: nízké na záhony, vysoké k řezu, </a:t>
            </a:r>
            <a:br>
              <a:rPr lang="cs-CZ"/>
            </a:br>
            <a:r>
              <a:rPr lang="cs-CZ"/>
              <a:t>k rychlení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ablona návrhu Eskalátor">
  <a:themeElements>
    <a:clrScheme name="Motiv sady Office 1">
      <a:dk1>
        <a:srgbClr val="1D4337"/>
      </a:dk1>
      <a:lt1>
        <a:srgbClr val="DDFFDD"/>
      </a:lt1>
      <a:dk2>
        <a:srgbClr val="1D4944"/>
      </a:dk2>
      <a:lt2>
        <a:srgbClr val="220011"/>
      </a:lt2>
      <a:accent1>
        <a:srgbClr val="71AD49"/>
      </a:accent1>
      <a:accent2>
        <a:srgbClr val="15692B"/>
      </a:accent2>
      <a:accent3>
        <a:srgbClr val="EBFFEB"/>
      </a:accent3>
      <a:accent4>
        <a:srgbClr val="17382D"/>
      </a:accent4>
      <a:accent5>
        <a:srgbClr val="BBD3B1"/>
      </a:accent5>
      <a:accent6>
        <a:srgbClr val="125E26"/>
      </a:accent6>
      <a:hlink>
        <a:srgbClr val="7A8E32"/>
      </a:hlink>
      <a:folHlink>
        <a:srgbClr val="DFE34F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1D4337"/>
        </a:dk1>
        <a:lt1>
          <a:srgbClr val="DDFFDD"/>
        </a:lt1>
        <a:dk2>
          <a:srgbClr val="1D4944"/>
        </a:dk2>
        <a:lt2>
          <a:srgbClr val="220011"/>
        </a:lt2>
        <a:accent1>
          <a:srgbClr val="71AD49"/>
        </a:accent1>
        <a:accent2>
          <a:srgbClr val="15692B"/>
        </a:accent2>
        <a:accent3>
          <a:srgbClr val="EBFFEB"/>
        </a:accent3>
        <a:accent4>
          <a:srgbClr val="17382D"/>
        </a:accent4>
        <a:accent5>
          <a:srgbClr val="BBD3B1"/>
        </a:accent5>
        <a:accent6>
          <a:srgbClr val="125E26"/>
        </a:accent6>
        <a:hlink>
          <a:srgbClr val="7A8E32"/>
        </a:hlink>
        <a:folHlink>
          <a:srgbClr val="DFE3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Eskalátor</Template>
  <TotalTime>38</TotalTime>
  <Words>104</Words>
  <Application>Microsoft Office PowerPoint</Application>
  <PresentationFormat>Předvádění na obrazovce (4:3)</PresentationFormat>
  <Paragraphs>38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Roboto Condensed</vt:lpstr>
      <vt:lpstr>Wingdings</vt:lpstr>
      <vt:lpstr>Šablona návrhu Eskalátor</vt:lpstr>
      <vt:lpstr>GENARAL LAYOUTS</vt:lpstr>
      <vt:lpstr>Prezentace aplikace PowerPoint</vt:lpstr>
      <vt:lpstr> DVOULETKY</vt:lpstr>
      <vt:lpstr>DVOULETKY</vt:lpstr>
      <vt:lpstr>Prezentace aplikace PowerPoint</vt:lpstr>
      <vt:lpstr>Prezentace aplikace PowerPoint</vt:lpstr>
      <vt:lpstr>Sedmikráska </vt:lpstr>
      <vt:lpstr>Zvonek prostřední </vt:lpstr>
      <vt:lpstr>Hvozdík vousatý </vt:lpstr>
      <vt:lpstr>Chejr vonný</vt:lpstr>
      <vt:lpstr>Pomněnka </vt:lpstr>
      <vt:lpstr>Maceška 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DVOULETKY</dc:title>
  <dc:creator>Jiřina Šafářová</dc:creator>
  <cp:lastModifiedBy>Eva Kejkulová</cp:lastModifiedBy>
  <cp:revision>7</cp:revision>
  <dcterms:created xsi:type="dcterms:W3CDTF">2011-04-09T13:16:26Z</dcterms:created>
  <dcterms:modified xsi:type="dcterms:W3CDTF">2020-04-24T08:16:32Z</dcterms:modified>
</cp:coreProperties>
</file>