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9" r:id="rId2"/>
  </p:sldMasterIdLst>
  <p:sldIdLst>
    <p:sldId id="340" r:id="rId3"/>
    <p:sldId id="331" r:id="rId4"/>
    <p:sldId id="330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64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93" r:id="rId33"/>
    <p:sldId id="295" r:id="rId34"/>
    <p:sldId id="296" r:id="rId35"/>
    <p:sldId id="298" r:id="rId36"/>
    <p:sldId id="300" r:id="rId37"/>
    <p:sldId id="303" r:id="rId38"/>
    <p:sldId id="305" r:id="rId39"/>
    <p:sldId id="307" r:id="rId40"/>
    <p:sldId id="311" r:id="rId41"/>
    <p:sldId id="312" r:id="rId42"/>
    <p:sldId id="314" r:id="rId43"/>
    <p:sldId id="316" r:id="rId44"/>
    <p:sldId id="310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7" r:id="rId54"/>
    <p:sldId id="328" r:id="rId55"/>
    <p:sldId id="329" r:id="rId56"/>
    <p:sldId id="341" r:id="rId57"/>
    <p:sldId id="342" r:id="rId5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3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3400" b="1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E7DD-1083-4FAF-91AA-C6ED0CFB1270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5ED73-B1F5-473C-B137-53982DBA16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72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89E12-D721-410F-B8F8-F300455E85AC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78F2-86EB-401F-B923-EFB650D45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1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56565-86D2-4A37-8FD2-892EEED47E0F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ADF2-DC30-46C5-8C82-C381CF57C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2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B7F4-88BA-4F9D-9847-0845D3FF2C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04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9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8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93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973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F53D-377C-4222-B376-5A310C944DAB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24548-8D85-4A72-918D-65E9C4230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0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700B-9D0D-4596-BF42-70AF72F3FB06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9817-7506-40AF-9D79-B117809EF1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70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83B6-3D6B-44A6-A7D3-D02D803B1F40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85FA-060E-4411-B638-ECBE2F0140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7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54CB-AA75-4FFE-8951-BD6FDE8481C5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A5087-864B-4707-B3A2-901F6912E0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26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84E6F-1278-46FF-97CB-8C8B881696BB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4EA0-9DEA-4914-BD3A-40B55C91A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91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7CD1C-5F4A-4CC3-91E3-8E3CE6D195DA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8528-445B-4CCE-957E-2661A323C7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20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131E7-A622-47EF-9F8D-81F9CF0FCDAC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2AA2-AC3B-4753-9740-AC901D5C59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1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97F7-BD4C-4771-9241-38C665CA5468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FB6F-92EA-4F63-B8C3-10E54FF4C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7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		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8B6B9C-23D1-4A29-892E-E87293C6F8B3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537ECDD0-1477-4FA9-A054-7DB531E54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71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6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Výsev do skleníku: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vyséváme druhy, které mají jemné semeno a vyžadují teplo při klíčení</a:t>
            </a:r>
          </a:p>
          <a:p>
            <a:pPr lvl="0"/>
            <a:r>
              <a:rPr lang="cs-CZ" sz="2800" dirty="0"/>
              <a:t>výsev od ledna a února do truhlíku nebo misek naširoko řídkým výsevem</a:t>
            </a:r>
          </a:p>
          <a:p>
            <a:pPr lvl="0"/>
            <a:r>
              <a:rPr lang="cs-CZ" sz="2800" dirty="0"/>
              <a:t>po vzejití přepichujeme </a:t>
            </a:r>
          </a:p>
          <a:p>
            <a:pPr lvl="0"/>
            <a:r>
              <a:rPr lang="cs-CZ" sz="2800" dirty="0"/>
              <a:t>od dubna prodej nebo výsadba otužených sazenic na stanoviště, náročné druhy výsadba až po „zmrzlých“ (polovina května)</a:t>
            </a:r>
          </a:p>
          <a:p>
            <a:pPr lvl="0"/>
            <a:r>
              <a:rPr lang="cs-CZ" sz="2800" dirty="0"/>
              <a:t>náročné druhy je možno hrnkovat</a:t>
            </a:r>
          </a:p>
          <a:p>
            <a:pPr lvl="0"/>
            <a:r>
              <a:rPr lang="cs-CZ" sz="2800" dirty="0"/>
              <a:t>pro rozvětvení rostlin provedeme zaštipování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46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Výsev do pařeniště: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výsev březnu a dubnu</a:t>
            </a:r>
          </a:p>
          <a:p>
            <a:pPr lvl="0"/>
            <a:r>
              <a:rPr lang="cs-CZ" dirty="0"/>
              <a:t>provede se rovnoměrný řídký výsev do řádků</a:t>
            </a:r>
          </a:p>
          <a:p>
            <a:pPr lvl="0"/>
            <a:r>
              <a:rPr lang="cs-CZ" dirty="0"/>
              <a:t>semenáče se </a:t>
            </a:r>
            <a:r>
              <a:rPr lang="cs-CZ" b="1" dirty="0"/>
              <a:t>ne</a:t>
            </a:r>
            <a:r>
              <a:rPr lang="cs-CZ" dirty="0"/>
              <a:t>přepichují</a:t>
            </a:r>
          </a:p>
          <a:p>
            <a:pPr lvl="0"/>
            <a:r>
              <a:rPr lang="cs-CZ" dirty="0"/>
              <a:t>otužené sazenice se v květnu vysadí na stanoviště</a:t>
            </a:r>
          </a:p>
        </p:txBody>
      </p:sp>
    </p:spTree>
    <p:extLst>
      <p:ext uri="{BB962C8B-B14F-4D97-AF65-F5344CB8AC3E}">
        <p14:creationId xmlns:p14="http://schemas.microsoft.com/office/powerpoint/2010/main" val="319943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					     LETNIČKY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/>
              <a:t>						          nízké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Nestařec 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Barva: M, B, R</a:t>
            </a:r>
          </a:p>
          <a:p>
            <a:pPr eaLnBrk="1" hangingPunct="1"/>
            <a:r>
              <a:rPr lang="cs-CZ" dirty="0"/>
              <a:t>Výška: 12 - 60 cm</a:t>
            </a:r>
          </a:p>
          <a:p>
            <a:pPr eaLnBrk="1" hangingPunct="1"/>
            <a:r>
              <a:rPr lang="cs-CZ" dirty="0"/>
              <a:t>Výsev: skleník I.-III.</a:t>
            </a:r>
          </a:p>
          <a:p>
            <a:pPr eaLnBrk="1" hangingPunct="1"/>
            <a:r>
              <a:rPr lang="cs-CZ" dirty="0"/>
              <a:t>Použití: ornamentální výsadby, na hroby, do nádob</a:t>
            </a:r>
          </a:p>
          <a:p>
            <a:pPr eaLnBrk="1" hangingPunct="1"/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Begónie stálekvetoucí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B, R</a:t>
            </a:r>
          </a:p>
          <a:p>
            <a:pPr eaLnBrk="1" hangingPunct="1"/>
            <a:r>
              <a:rPr lang="cs-CZ"/>
              <a:t>Listy: lesklé, zelené nebo červené</a:t>
            </a:r>
          </a:p>
          <a:p>
            <a:pPr eaLnBrk="1" hangingPunct="1"/>
            <a:r>
              <a:rPr lang="cs-CZ"/>
              <a:t>Výška: 25 - 30 cm</a:t>
            </a:r>
          </a:p>
          <a:p>
            <a:pPr eaLnBrk="1" hangingPunct="1"/>
            <a:r>
              <a:rPr lang="cs-CZ"/>
              <a:t>Výsev: skleník I.-II.</a:t>
            </a:r>
          </a:p>
          <a:p>
            <a:pPr eaLnBrk="1" hangingPunct="1"/>
            <a:r>
              <a:rPr lang="cs-CZ"/>
              <a:t>Použití: ornamentální výsadby, na hroby,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Hvozdík čínský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B, R</a:t>
            </a:r>
          </a:p>
          <a:p>
            <a:pPr eaLnBrk="1" hangingPunct="1"/>
            <a:r>
              <a:rPr lang="cs-CZ"/>
              <a:t>Výška: 20 - 40 cm</a:t>
            </a:r>
          </a:p>
          <a:p>
            <a:pPr eaLnBrk="1" hangingPunct="1"/>
            <a:r>
              <a:rPr lang="cs-CZ"/>
              <a:t>Výsev: skleník, pařeniště II.-V.</a:t>
            </a:r>
          </a:p>
          <a:p>
            <a:pPr eaLnBrk="1" hangingPunct="1"/>
            <a:r>
              <a:rPr lang="cs-CZ"/>
              <a:t>Použití: ornamentální výsadby, na hroby,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Hvozdík karafiát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B, R, i dvoubarevné</a:t>
            </a:r>
          </a:p>
          <a:p>
            <a:pPr eaLnBrk="1" hangingPunct="1"/>
            <a:r>
              <a:rPr lang="cs-CZ"/>
              <a:t>Výška: 15 - 20 cm</a:t>
            </a:r>
          </a:p>
          <a:p>
            <a:pPr eaLnBrk="1" hangingPunct="1"/>
            <a:r>
              <a:rPr lang="cs-CZ"/>
              <a:t>Výsev: skleník II.</a:t>
            </a:r>
          </a:p>
          <a:p>
            <a:pPr eaLnBrk="1" hangingPunct="1"/>
            <a:r>
              <a:rPr lang="cs-CZ"/>
              <a:t>Použití: ornamentální výsadby, na hroby,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Balzamína 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B, R</a:t>
            </a:r>
          </a:p>
          <a:p>
            <a:pPr eaLnBrk="1" hangingPunct="1"/>
            <a:r>
              <a:rPr lang="cs-CZ"/>
              <a:t>Výška: 20 - 30 cm</a:t>
            </a:r>
          </a:p>
          <a:p>
            <a:pPr eaLnBrk="1" hangingPunct="1"/>
            <a:r>
              <a:rPr lang="cs-CZ"/>
              <a:t>Výsev: skleník I.</a:t>
            </a:r>
          </a:p>
          <a:p>
            <a:pPr eaLnBrk="1" hangingPunct="1"/>
            <a:r>
              <a:rPr lang="cs-CZ"/>
              <a:t>Použití: ornamentální výsadby, na hroby, do nádob</a:t>
            </a:r>
          </a:p>
          <a:p>
            <a:pPr eaLnBrk="1" hangingPunct="1"/>
            <a:r>
              <a:rPr lang="cs-CZ"/>
              <a:t>Hodí se do polostínu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Lobelka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M s očkem, B, R, Č</a:t>
            </a:r>
          </a:p>
          <a:p>
            <a:pPr eaLnBrk="1" hangingPunct="1"/>
            <a:r>
              <a:rPr lang="cs-CZ"/>
              <a:t>Výška: 10 - 25 cm, tvoří polštářky, jsou i převislé odrůdy</a:t>
            </a:r>
          </a:p>
          <a:p>
            <a:pPr eaLnBrk="1" hangingPunct="1"/>
            <a:r>
              <a:rPr lang="cs-CZ"/>
              <a:t>Výsev: skleník I.-III.</a:t>
            </a:r>
          </a:p>
          <a:p>
            <a:pPr eaLnBrk="1" hangingPunct="1"/>
            <a:r>
              <a:rPr lang="cs-CZ"/>
              <a:t>Použití: ornamentální výsadby, na hroby,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Aksamitník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Ž, O s hnědou</a:t>
            </a:r>
          </a:p>
          <a:p>
            <a:pPr eaLnBrk="1" hangingPunct="1"/>
            <a:r>
              <a:rPr lang="cs-CZ"/>
              <a:t>Výška: 20 - 80 cm</a:t>
            </a:r>
          </a:p>
          <a:p>
            <a:pPr eaLnBrk="1" hangingPunct="1"/>
            <a:r>
              <a:rPr lang="cs-CZ"/>
              <a:t>Výsev: skleník, pařeniště, záhon II.-V.</a:t>
            </a:r>
          </a:p>
          <a:p>
            <a:pPr eaLnBrk="1" hangingPunct="1"/>
            <a:r>
              <a:rPr lang="cs-CZ"/>
              <a:t>Použití: ornamentální výsadby, na hroby,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5898" y="5056310"/>
            <a:ext cx="8064500" cy="866775"/>
          </a:xfrm>
        </p:spPr>
        <p:txBody>
          <a:bodyPr/>
          <a:lstStyle/>
          <a:p>
            <a:r>
              <a:rPr lang="cs-CZ" dirty="0"/>
              <a:t>LETNIČKY</a:t>
            </a:r>
          </a:p>
        </p:txBody>
      </p:sp>
    </p:spTree>
    <p:extLst>
      <p:ext uri="{BB962C8B-B14F-4D97-AF65-F5344CB8AC3E}">
        <p14:creationId xmlns:p14="http://schemas.microsoft.com/office/powerpoint/2010/main" val="1058121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					     LETNIČKY</a:t>
            </a:r>
          </a:p>
        </p:txBody>
      </p:sp>
      <p:sp>
        <p:nvSpPr>
          <p:cNvPr id="2048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/>
              <a:t>                                             polovysoké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Měsíček lékařský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Ž, O</a:t>
            </a:r>
          </a:p>
          <a:p>
            <a:pPr eaLnBrk="1" hangingPunct="1"/>
            <a:r>
              <a:rPr lang="cs-CZ"/>
              <a:t>Výška: 30 - 70 cm</a:t>
            </a:r>
          </a:p>
          <a:p>
            <a:pPr eaLnBrk="1" hangingPunct="1"/>
            <a:r>
              <a:rPr lang="cs-CZ"/>
              <a:t>Výsev: skleník II., záhon V.</a:t>
            </a:r>
          </a:p>
          <a:p>
            <a:pPr eaLnBrk="1" hangingPunct="1"/>
            <a:r>
              <a:rPr lang="cs-CZ"/>
              <a:t>Použití: záhony,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Gazánie 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Ž, O, Č, B</a:t>
            </a:r>
          </a:p>
          <a:p>
            <a:pPr eaLnBrk="1" hangingPunct="1"/>
            <a:r>
              <a:rPr lang="cs-CZ"/>
              <a:t>Otvírá se jen na slunci</a:t>
            </a:r>
          </a:p>
          <a:p>
            <a:pPr eaLnBrk="1" hangingPunct="1"/>
            <a:r>
              <a:rPr lang="cs-CZ"/>
              <a:t>Výška: 30 cm</a:t>
            </a:r>
          </a:p>
          <a:p>
            <a:pPr eaLnBrk="1" hangingPunct="1"/>
            <a:r>
              <a:rPr lang="cs-CZ"/>
              <a:t>Výsev: skleník II.-IV.</a:t>
            </a:r>
          </a:p>
          <a:p>
            <a:pPr eaLnBrk="1" hangingPunct="1"/>
            <a:r>
              <a:rPr lang="cs-CZ"/>
              <a:t>Použití: záhony,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Nevadlec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R, Ž </a:t>
            </a:r>
          </a:p>
          <a:p>
            <a:pPr eaLnBrk="1" hangingPunct="1"/>
            <a:r>
              <a:rPr lang="cs-CZ"/>
              <a:t>Výška: 20 - 100 cm</a:t>
            </a:r>
          </a:p>
          <a:p>
            <a:pPr eaLnBrk="1" hangingPunct="1"/>
            <a:r>
              <a:rPr lang="cs-CZ"/>
              <a:t>Výsev: skleník I.-III.</a:t>
            </a:r>
          </a:p>
          <a:p>
            <a:pPr eaLnBrk="1" hangingPunct="1"/>
            <a:r>
              <a:rPr lang="cs-CZ"/>
              <a:t>Použití: záhony, do nádob, k sušeni i k řezu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Sluncovka 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Ž, O, Č, smetanová, jednoduché i plné květy</a:t>
            </a:r>
          </a:p>
          <a:p>
            <a:pPr eaLnBrk="1" hangingPunct="1"/>
            <a:r>
              <a:rPr lang="cs-CZ"/>
              <a:t>Výška: 30 - 40 cm</a:t>
            </a:r>
          </a:p>
          <a:p>
            <a:pPr eaLnBrk="1" hangingPunct="1"/>
            <a:r>
              <a:rPr lang="cs-CZ"/>
              <a:t>Výsev: záhon IV.</a:t>
            </a:r>
          </a:p>
          <a:p>
            <a:pPr eaLnBrk="1" hangingPunct="1"/>
            <a:r>
              <a:rPr lang="cs-CZ"/>
              <a:t>Použití: záhony, nesnáší přesazování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Šater (nevěstin závoj)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B</a:t>
            </a:r>
          </a:p>
          <a:p>
            <a:pPr eaLnBrk="1" hangingPunct="1"/>
            <a:r>
              <a:rPr lang="cs-CZ"/>
              <a:t>Výška: 40 - 50 cm</a:t>
            </a:r>
          </a:p>
          <a:p>
            <a:pPr eaLnBrk="1" hangingPunct="1"/>
            <a:r>
              <a:rPr lang="cs-CZ"/>
              <a:t>Výsev: záhon, pařeniště III.-IV.</a:t>
            </a:r>
          </a:p>
          <a:p>
            <a:pPr eaLnBrk="1" hangingPunct="1"/>
            <a:r>
              <a:rPr lang="cs-CZ"/>
              <a:t>Použití: záhony, k řezu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Letní cypřišek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Ozdobný růstem</a:t>
            </a:r>
          </a:p>
          <a:p>
            <a:pPr eaLnBrk="1" hangingPunct="1"/>
            <a:r>
              <a:rPr lang="cs-CZ"/>
              <a:t>Výška: 80 - 100 cm</a:t>
            </a:r>
          </a:p>
          <a:p>
            <a:pPr eaLnBrk="1" hangingPunct="1"/>
            <a:r>
              <a:rPr lang="cs-CZ"/>
              <a:t>Výsev: záhon III.-IV.</a:t>
            </a:r>
          </a:p>
          <a:p>
            <a:pPr eaLnBrk="1" hangingPunct="1"/>
            <a:r>
              <a:rPr lang="cs-CZ"/>
              <a:t>Použití: záhony,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Petúnie 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Ž, B, R, M, Č, i dvoubarevné</a:t>
            </a:r>
          </a:p>
          <a:p>
            <a:pPr eaLnBrk="1" hangingPunct="1"/>
            <a:r>
              <a:rPr lang="cs-CZ"/>
              <a:t>Výška: 10 - 30 cm</a:t>
            </a:r>
          </a:p>
          <a:p>
            <a:pPr eaLnBrk="1" hangingPunct="1"/>
            <a:r>
              <a:rPr lang="cs-CZ"/>
              <a:t>Výsev: skleník II.-III.</a:t>
            </a:r>
          </a:p>
          <a:p>
            <a:pPr eaLnBrk="1" hangingPunct="1"/>
            <a:r>
              <a:rPr lang="cs-CZ"/>
              <a:t>Použití: záhony,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Šalvěj zářivá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B, F</a:t>
            </a:r>
          </a:p>
          <a:p>
            <a:pPr eaLnBrk="1" hangingPunct="1"/>
            <a:r>
              <a:rPr lang="cs-CZ"/>
              <a:t>Výška: 25 - 40 cm</a:t>
            </a:r>
          </a:p>
          <a:p>
            <a:pPr eaLnBrk="1" hangingPunct="1"/>
            <a:r>
              <a:rPr lang="cs-CZ"/>
              <a:t>Výsev: skleník I.-III.</a:t>
            </a:r>
          </a:p>
          <a:p>
            <a:pPr eaLnBrk="1" hangingPunct="1"/>
            <a:r>
              <a:rPr lang="cs-CZ"/>
              <a:t>Použití: záhony, do nádob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Lichořeřišnice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Barva: Č, Ž, O</a:t>
            </a:r>
          </a:p>
          <a:p>
            <a:pPr eaLnBrk="1" hangingPunct="1"/>
            <a:r>
              <a:rPr lang="cs-CZ"/>
              <a:t>Výška: 35 - 40 cm, plazivé, převislé</a:t>
            </a:r>
          </a:p>
          <a:p>
            <a:pPr eaLnBrk="1" hangingPunct="1"/>
            <a:r>
              <a:rPr lang="cs-CZ"/>
              <a:t>Výsev: skleník, záhon IV.-V.</a:t>
            </a:r>
          </a:p>
          <a:p>
            <a:pPr eaLnBrk="1" hangingPunct="1"/>
            <a:r>
              <a:rPr lang="cs-CZ"/>
              <a:t>Použití: záhony, do nádob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LETNIČKY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květiny, které se každý rok množí výsevem</a:t>
            </a:r>
          </a:p>
          <a:p>
            <a:pPr lvl="0"/>
            <a:r>
              <a:rPr lang="cs-CZ" dirty="0"/>
              <a:t>pěstují se od jara do podzimu</a:t>
            </a:r>
          </a:p>
          <a:p>
            <a:r>
              <a:rPr lang="cs-CZ" dirty="0"/>
              <a:t>bohatě kvetou</a:t>
            </a:r>
          </a:p>
        </p:txBody>
      </p:sp>
    </p:spTree>
    <p:extLst>
      <p:ext uri="{BB962C8B-B14F-4D97-AF65-F5344CB8AC3E}">
        <p14:creationId xmlns:p14="http://schemas.microsoft.com/office/powerpoint/2010/main" val="2238452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					     LETNIČKY</a:t>
            </a:r>
          </a:p>
        </p:txBody>
      </p:sp>
      <p:sp>
        <p:nvSpPr>
          <p:cNvPr id="3993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/>
              <a:t>                                                    vysoké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Laskavec</a:t>
            </a:r>
            <a:endParaRPr lang="cs-CZ" i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Barva: Č, R, B</a:t>
            </a:r>
          </a:p>
          <a:p>
            <a:pPr eaLnBrk="1" hangingPunct="1"/>
            <a:r>
              <a:rPr lang="cs-CZ" sz="2800"/>
              <a:t>Výška: 30 - 100 cm</a:t>
            </a:r>
          </a:p>
          <a:p>
            <a:pPr eaLnBrk="1" hangingPunct="1"/>
            <a:r>
              <a:rPr lang="cs-CZ" sz="2800"/>
              <a:t>Výsev: přímo na stanoviště III.-IV.</a:t>
            </a:r>
          </a:p>
          <a:p>
            <a:pPr eaLnBrk="1" hangingPunct="1"/>
            <a:r>
              <a:rPr lang="cs-CZ" sz="2800"/>
              <a:t>Použití: k řezu, na záhony, jako solitera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Hledík </a:t>
            </a:r>
            <a:endParaRPr lang="cs-CZ" i="1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B, Ž, R, Č i dvoubarevné</a:t>
            </a:r>
          </a:p>
          <a:p>
            <a:pPr eaLnBrk="1" hangingPunct="1"/>
            <a:r>
              <a:rPr lang="cs-CZ"/>
              <a:t>Výška: 20 - 100 cm</a:t>
            </a:r>
          </a:p>
          <a:p>
            <a:pPr eaLnBrk="1" hangingPunct="1"/>
            <a:r>
              <a:rPr lang="cs-CZ"/>
              <a:t>Výsev: skleník, pařeniště I.-III.</a:t>
            </a:r>
          </a:p>
          <a:p>
            <a:pPr eaLnBrk="1" hangingPunct="1"/>
            <a:r>
              <a:rPr lang="cs-CZ"/>
              <a:t>Použití: na záhony, k řezu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Astra čínská</a:t>
            </a:r>
            <a:endParaRPr lang="cs-CZ" i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B, Ž, R, Č, M, F</a:t>
            </a:r>
          </a:p>
          <a:p>
            <a:pPr eaLnBrk="1" hangingPunct="1"/>
            <a:r>
              <a:rPr lang="cs-CZ"/>
              <a:t>Výška: 20 - 80 cm</a:t>
            </a:r>
          </a:p>
          <a:p>
            <a:pPr eaLnBrk="1" hangingPunct="1"/>
            <a:r>
              <a:rPr lang="cs-CZ"/>
              <a:t>Výsev: skleník, pařeniště II.-IV.</a:t>
            </a:r>
          </a:p>
          <a:p>
            <a:pPr eaLnBrk="1" hangingPunct="1"/>
            <a:r>
              <a:rPr lang="cs-CZ"/>
              <a:t>Použití: k řezu, na záhony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Krásenka</a:t>
            </a:r>
            <a:endParaRPr lang="cs-CZ" i="1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R, Č, B</a:t>
            </a:r>
          </a:p>
          <a:p>
            <a:pPr eaLnBrk="1" hangingPunct="1"/>
            <a:r>
              <a:rPr lang="cs-CZ"/>
              <a:t>Výška: 100 cm</a:t>
            </a:r>
          </a:p>
          <a:p>
            <a:pPr eaLnBrk="1" hangingPunct="1"/>
            <a:r>
              <a:rPr lang="cs-CZ"/>
              <a:t>Výsev: přímo na stanoviště IV. – V.</a:t>
            </a:r>
          </a:p>
          <a:p>
            <a:pPr eaLnBrk="1" hangingPunct="1"/>
            <a:r>
              <a:rPr lang="cs-CZ"/>
              <a:t>Použití: na záhony</a:t>
            </a:r>
          </a:p>
        </p:txBody>
      </p:sp>
      <p:sp>
        <p:nvSpPr>
          <p:cNvPr id="46084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Slunečnice</a:t>
            </a:r>
            <a:endParaRPr lang="cs-CZ" i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Ž, bronzová, purpurová</a:t>
            </a:r>
          </a:p>
          <a:p>
            <a:pPr eaLnBrk="1" hangingPunct="1"/>
            <a:r>
              <a:rPr lang="cs-CZ"/>
              <a:t>Výška: 0,4 – 3 m</a:t>
            </a:r>
          </a:p>
          <a:p>
            <a:pPr eaLnBrk="1" hangingPunct="1"/>
            <a:r>
              <a:rPr lang="cs-CZ"/>
              <a:t>Výsev: přímo na stanoviště IV.</a:t>
            </a:r>
          </a:p>
          <a:p>
            <a:pPr eaLnBrk="1" hangingPunct="1"/>
            <a:r>
              <a:rPr lang="cs-CZ"/>
              <a:t>Použití: na záhony, k řezu i k sušení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Kopretina kýlnatá</a:t>
            </a:r>
            <a:endParaRPr lang="cs-CZ" i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B, žlutá s červenohnědým středem, Č</a:t>
            </a:r>
          </a:p>
          <a:p>
            <a:pPr eaLnBrk="1" hangingPunct="1"/>
            <a:r>
              <a:rPr lang="cs-CZ"/>
              <a:t>Výška: 40 – 80 cm</a:t>
            </a:r>
          </a:p>
          <a:p>
            <a:pPr eaLnBrk="1" hangingPunct="1"/>
            <a:r>
              <a:rPr lang="cs-CZ"/>
              <a:t>Výsev: přímo na stanoviště IV.</a:t>
            </a:r>
          </a:p>
          <a:p>
            <a:pPr eaLnBrk="1" hangingPunct="1"/>
            <a:r>
              <a:rPr lang="cs-CZ"/>
              <a:t>Použití: na záhony, k řezu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Fiala šedá (letní)</a:t>
            </a:r>
            <a:endParaRPr lang="cs-CZ" i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B, M, Č, jednoduché i plné květy</a:t>
            </a:r>
          </a:p>
          <a:p>
            <a:pPr eaLnBrk="1" hangingPunct="1"/>
            <a:r>
              <a:rPr lang="cs-CZ"/>
              <a:t>Výška: 25 – 70 cm</a:t>
            </a:r>
          </a:p>
          <a:p>
            <a:pPr eaLnBrk="1" hangingPunct="1"/>
            <a:r>
              <a:rPr lang="cs-CZ"/>
              <a:t>Výsev: skleník, pařeniště II. – IV.</a:t>
            </a:r>
          </a:p>
          <a:p>
            <a:pPr eaLnBrk="1" hangingPunct="1"/>
            <a:r>
              <a:rPr lang="cs-CZ"/>
              <a:t>Použití: na záhony, k řezu, vhodná k rychlení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Cínie, ostálka</a:t>
            </a:r>
            <a:endParaRPr lang="cs-CZ" i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B, Ž, R, Č, O, Z</a:t>
            </a:r>
          </a:p>
          <a:p>
            <a:pPr eaLnBrk="1" hangingPunct="1"/>
            <a:r>
              <a:rPr lang="cs-CZ"/>
              <a:t>Výška: 25-80 cm</a:t>
            </a:r>
          </a:p>
          <a:p>
            <a:pPr eaLnBrk="1" hangingPunct="1"/>
            <a:r>
              <a:rPr lang="cs-CZ"/>
              <a:t>Výsev: skleník, pařeniště II. – IV.</a:t>
            </a:r>
          </a:p>
          <a:p>
            <a:pPr eaLnBrk="1" hangingPunct="1"/>
            <a:r>
              <a:rPr lang="cs-CZ"/>
              <a:t>Použití: na záhony, k řezu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					     LETNIČKY</a:t>
            </a:r>
          </a:p>
        </p:txBody>
      </p:sp>
      <p:sp>
        <p:nvSpPr>
          <p:cNvPr id="57347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/>
              <a:t>                                otáčivé a popínavé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letniček: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venkovní výsadby – letničkové záhony</a:t>
            </a:r>
          </a:p>
          <a:p>
            <a:pPr lvl="0"/>
            <a:r>
              <a:rPr lang="cs-CZ" dirty="0"/>
              <a:t>ornamentální výsadby – nízké druhy</a:t>
            </a:r>
          </a:p>
          <a:p>
            <a:pPr lvl="0"/>
            <a:r>
              <a:rPr lang="cs-CZ" dirty="0"/>
              <a:t>solitéry </a:t>
            </a:r>
            <a:r>
              <a:rPr lang="cs-CZ"/>
              <a:t>– </a:t>
            </a:r>
            <a:r>
              <a:rPr lang="cs-CZ" smtClean="0"/>
              <a:t>větší </a:t>
            </a:r>
            <a:r>
              <a:rPr lang="cs-CZ" dirty="0"/>
              <a:t>druhy vysázené samostatně</a:t>
            </a:r>
          </a:p>
          <a:p>
            <a:pPr lvl="0"/>
            <a:r>
              <a:rPr lang="cs-CZ" dirty="0"/>
              <a:t>na hroby</a:t>
            </a:r>
          </a:p>
          <a:p>
            <a:pPr lvl="0"/>
            <a:r>
              <a:rPr lang="cs-CZ" dirty="0"/>
              <a:t>popínavé ke krytí plotů, na zábradlí, pergoly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365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Hrachor</a:t>
            </a:r>
          </a:p>
        </p:txBody>
      </p:sp>
      <p:sp>
        <p:nvSpPr>
          <p:cNvPr id="58371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smetanová, karmínová, modrofialová</a:t>
            </a:r>
          </a:p>
          <a:p>
            <a:pPr eaLnBrk="1" hangingPunct="1"/>
            <a:r>
              <a:rPr lang="cs-CZ"/>
              <a:t>Výška: 150 cm, popínavý</a:t>
            </a:r>
          </a:p>
          <a:p>
            <a:pPr eaLnBrk="1" hangingPunct="1"/>
            <a:r>
              <a:rPr lang="cs-CZ"/>
              <a:t>Výsev: přímé stanoviště III.</a:t>
            </a:r>
          </a:p>
          <a:p>
            <a:pPr eaLnBrk="1" hangingPunct="1"/>
            <a:r>
              <a:rPr lang="cs-CZ"/>
              <a:t>Použití: k řezu, k rychlení, k plotům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Povíjník</a:t>
            </a:r>
          </a:p>
        </p:txBody>
      </p:sp>
      <p:sp>
        <p:nvSpPr>
          <p:cNvPr id="60419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fialově modrá, R, květy mění barvu během dne z modré na karmínovou</a:t>
            </a:r>
          </a:p>
          <a:p>
            <a:pPr eaLnBrk="1" hangingPunct="1"/>
            <a:r>
              <a:rPr lang="cs-CZ"/>
              <a:t>Výška: 250 - 300 cm, ovíjivý</a:t>
            </a:r>
          </a:p>
          <a:p>
            <a:pPr eaLnBrk="1" hangingPunct="1"/>
            <a:r>
              <a:rPr lang="cs-CZ"/>
              <a:t>Výsev: přímé stanoviště IV-V.</a:t>
            </a:r>
          </a:p>
          <a:p>
            <a:pPr eaLnBrk="1" hangingPunct="1"/>
            <a:r>
              <a:rPr lang="cs-CZ"/>
              <a:t>Použití: na pergoly, k plotům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Fazol</a:t>
            </a:r>
          </a:p>
        </p:txBody>
      </p:sp>
      <p:sp>
        <p:nvSpPr>
          <p:cNvPr id="62467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květu: Č, B, dvoubarevné</a:t>
            </a:r>
          </a:p>
          <a:p>
            <a:pPr eaLnBrk="1" hangingPunct="1"/>
            <a:r>
              <a:rPr lang="cs-CZ"/>
              <a:t>Výška: 300 - 400 cm, ovíjivý</a:t>
            </a:r>
          </a:p>
          <a:p>
            <a:pPr eaLnBrk="1" hangingPunct="1"/>
            <a:r>
              <a:rPr lang="cs-CZ"/>
              <a:t>Výsev: přímé stanoviště V.</a:t>
            </a:r>
          </a:p>
          <a:p>
            <a:pPr eaLnBrk="1" hangingPunct="1"/>
            <a:r>
              <a:rPr lang="cs-CZ"/>
              <a:t>Použití: na pergoly, k plotům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					     LETNIČKY</a:t>
            </a:r>
          </a:p>
        </p:txBody>
      </p:sp>
      <p:sp>
        <p:nvSpPr>
          <p:cNvPr id="6451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/>
              <a:t>                                                   k sušení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/>
              <a:t>Ostrožka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455987" cy="4824412"/>
          </a:xfrm>
        </p:spPr>
        <p:txBody>
          <a:bodyPr/>
          <a:lstStyle/>
          <a:p>
            <a:pPr eaLnBrk="1" hangingPunct="1"/>
            <a:r>
              <a:rPr lang="cs-CZ"/>
              <a:t>Barva: B, MF, R</a:t>
            </a:r>
          </a:p>
          <a:p>
            <a:pPr eaLnBrk="1" hangingPunct="1"/>
            <a:r>
              <a:rPr lang="cs-CZ"/>
              <a:t>Výška: 100 cm</a:t>
            </a:r>
          </a:p>
          <a:p>
            <a:pPr eaLnBrk="1" hangingPunct="1"/>
            <a:r>
              <a:rPr lang="cs-CZ"/>
              <a:t>Výsev: přímé stanoviště III.-IV.</a:t>
            </a:r>
          </a:p>
          <a:p>
            <a:pPr eaLnBrk="1" hangingPunct="1"/>
            <a:r>
              <a:rPr lang="cs-CZ"/>
              <a:t>Vhodná i k řezu</a:t>
            </a:r>
          </a:p>
          <a:p>
            <a:pPr eaLnBrk="1" hangingPunct="1"/>
            <a:r>
              <a:rPr lang="cs-CZ"/>
              <a:t>Sklizeň: z poloviny nakvetlé</a:t>
            </a:r>
          </a:p>
          <a:p>
            <a:pPr eaLnBrk="1" hangingPunct="1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9476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 err="1"/>
              <a:t>Kraspédie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147" name="Zástupný symbol pro obsah 5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313112" cy="4824412"/>
          </a:xfrm>
        </p:spPr>
        <p:txBody>
          <a:bodyPr/>
          <a:lstStyle/>
          <a:p>
            <a:pPr eaLnBrk="1" hangingPunct="1"/>
            <a:r>
              <a:rPr lang="cs-CZ"/>
              <a:t>Barva: Ž</a:t>
            </a:r>
          </a:p>
          <a:p>
            <a:pPr eaLnBrk="1" hangingPunct="1"/>
            <a:r>
              <a:rPr lang="cs-CZ"/>
              <a:t>Výška: 70 cm</a:t>
            </a:r>
          </a:p>
          <a:p>
            <a:pPr eaLnBrk="1" hangingPunct="1"/>
            <a:r>
              <a:rPr lang="cs-CZ"/>
              <a:t>Výsev: skleník XII.-III.</a:t>
            </a:r>
          </a:p>
          <a:p>
            <a:pPr eaLnBrk="1" hangingPunct="1"/>
            <a:r>
              <a:rPr lang="cs-CZ"/>
              <a:t>Sklizeň: plně nakvetlé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7141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Pestrovka</a:t>
            </a:r>
            <a:endParaRPr 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5300" cy="4525963"/>
          </a:xfrm>
        </p:spPr>
        <p:txBody>
          <a:bodyPr/>
          <a:lstStyle/>
          <a:p>
            <a:pPr eaLnBrk="1" hangingPunct="1"/>
            <a:r>
              <a:rPr lang="cs-CZ"/>
              <a:t>Barva: </a:t>
            </a:r>
            <a:br>
              <a:rPr lang="cs-CZ"/>
            </a:br>
            <a:r>
              <a:rPr lang="cs-CZ"/>
              <a:t>B, R, OČ</a:t>
            </a:r>
          </a:p>
          <a:p>
            <a:pPr eaLnBrk="1" hangingPunct="1"/>
            <a:r>
              <a:rPr lang="cs-CZ"/>
              <a:t>Výška: 30 cm</a:t>
            </a:r>
          </a:p>
          <a:p>
            <a:pPr eaLnBrk="1" hangingPunct="1"/>
            <a:r>
              <a:rPr lang="cs-CZ"/>
              <a:t>Výsev: skleník, pařeniště  </a:t>
            </a:r>
            <a:br>
              <a:rPr lang="cs-CZ"/>
            </a:br>
            <a:r>
              <a:rPr lang="cs-CZ"/>
              <a:t>III.-V.</a:t>
            </a:r>
          </a:p>
          <a:p>
            <a:pPr eaLnBrk="1" hangingPunct="1"/>
            <a:r>
              <a:rPr lang="cs-CZ"/>
              <a:t>Sklizeň: </a:t>
            </a:r>
            <a:br>
              <a:rPr lang="cs-CZ"/>
            </a:br>
            <a:r>
              <a:rPr lang="cs-CZ"/>
              <a:t>plně nakvetlé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9077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Slaměnka</a:t>
            </a:r>
            <a:endParaRPr 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097212" cy="4824412"/>
          </a:xfrm>
        </p:spPr>
        <p:txBody>
          <a:bodyPr/>
          <a:lstStyle/>
          <a:p>
            <a:pPr eaLnBrk="1" hangingPunct="1"/>
            <a:r>
              <a:rPr lang="cs-CZ"/>
              <a:t>Barva: B, Ž, ČH</a:t>
            </a:r>
          </a:p>
          <a:p>
            <a:pPr eaLnBrk="1" hangingPunct="1"/>
            <a:r>
              <a:rPr lang="cs-CZ"/>
              <a:t>Výška: </a:t>
            </a:r>
            <a:br>
              <a:rPr lang="cs-CZ"/>
            </a:br>
            <a:r>
              <a:rPr lang="cs-CZ"/>
              <a:t>80 - 110 cm</a:t>
            </a:r>
          </a:p>
          <a:p>
            <a:pPr eaLnBrk="1" hangingPunct="1"/>
            <a:r>
              <a:rPr lang="cs-CZ"/>
              <a:t>Výsev: pařeniště, přímé stanoviště III.-V.</a:t>
            </a:r>
          </a:p>
          <a:p>
            <a:pPr eaLnBrk="1" hangingPunct="1"/>
            <a:r>
              <a:rPr lang="cs-CZ"/>
              <a:t>Sklizeň: když začíná nakvétat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4010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/>
              <a:t>Smilek růžový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168650" cy="4824412"/>
          </a:xfrm>
        </p:spPr>
        <p:txBody>
          <a:bodyPr/>
          <a:lstStyle/>
          <a:p>
            <a:pPr eaLnBrk="1" hangingPunct="1"/>
            <a:r>
              <a:rPr lang="cs-CZ"/>
              <a:t>Barva: B, R se žlutým středem</a:t>
            </a:r>
          </a:p>
          <a:p>
            <a:pPr eaLnBrk="1" hangingPunct="1"/>
            <a:r>
              <a:rPr lang="cs-CZ"/>
              <a:t>Výška: </a:t>
            </a:r>
            <a:br>
              <a:rPr lang="cs-CZ"/>
            </a:br>
            <a:r>
              <a:rPr lang="cs-CZ"/>
              <a:t>30 - 50 cm</a:t>
            </a:r>
          </a:p>
          <a:p>
            <a:pPr eaLnBrk="1" hangingPunct="1"/>
            <a:r>
              <a:rPr lang="cs-CZ"/>
              <a:t>Výsev: pařeniště, přímé stanoviště III.-V.</a:t>
            </a:r>
          </a:p>
          <a:p>
            <a:pPr eaLnBrk="1" hangingPunct="1"/>
            <a:r>
              <a:rPr lang="cs-CZ"/>
              <a:t>Sklizeň: ihned po otevření úboru</a:t>
            </a:r>
          </a:p>
          <a:p>
            <a:pPr eaLnBrk="1" hangingPunct="1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40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/>
              <a:t>Statice limonka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097212" cy="4824412"/>
          </a:xfrm>
        </p:spPr>
        <p:txBody>
          <a:bodyPr/>
          <a:lstStyle/>
          <a:p>
            <a:pPr eaLnBrk="1" hangingPunct="1"/>
            <a:r>
              <a:rPr lang="cs-CZ"/>
              <a:t>Barva: B, R, M</a:t>
            </a:r>
          </a:p>
          <a:p>
            <a:pPr eaLnBrk="1" hangingPunct="1"/>
            <a:r>
              <a:rPr lang="cs-CZ"/>
              <a:t>Výška: </a:t>
            </a:r>
            <a:br>
              <a:rPr lang="cs-CZ"/>
            </a:br>
            <a:r>
              <a:rPr lang="cs-CZ"/>
              <a:t>60 - 80 cm</a:t>
            </a:r>
          </a:p>
          <a:p>
            <a:pPr eaLnBrk="1" hangingPunct="1"/>
            <a:r>
              <a:rPr lang="cs-CZ"/>
              <a:t>Výsev: skleník, pařeniště  II.-IV.</a:t>
            </a:r>
          </a:p>
          <a:p>
            <a:pPr eaLnBrk="1" hangingPunct="1"/>
            <a:r>
              <a:rPr lang="cs-CZ"/>
              <a:t>Sklizeň: plně rozkvetlé</a:t>
            </a:r>
          </a:p>
          <a:p>
            <a:pPr eaLnBrk="1" hangingPunct="1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4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výsadby v truhlíkách, mísách, závěsných nádobách (použití na okna, terasy, veřejná prostranství, hroby apod.)</a:t>
            </a:r>
          </a:p>
          <a:p>
            <a:pPr lvl="0"/>
            <a:r>
              <a:rPr lang="cs-CZ" dirty="0"/>
              <a:t>k řezu (do váz) (pro tento způsob se pěstují na samostatných záhonech nebo ve skleníku)</a:t>
            </a:r>
          </a:p>
          <a:p>
            <a:pPr lvl="0"/>
            <a:r>
              <a:rPr lang="cs-CZ" dirty="0"/>
              <a:t>rychlení</a:t>
            </a:r>
          </a:p>
          <a:p>
            <a:pPr lvl="0"/>
            <a:r>
              <a:rPr lang="cs-CZ" dirty="0"/>
              <a:t>k sušení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5775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 err="1"/>
              <a:t>Břinek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600450" cy="4824412"/>
          </a:xfrm>
        </p:spPr>
        <p:txBody>
          <a:bodyPr/>
          <a:lstStyle/>
          <a:p>
            <a:pPr eaLnBrk="1" hangingPunct="1"/>
            <a:r>
              <a:rPr lang="cs-CZ"/>
              <a:t>Barva: Ž</a:t>
            </a:r>
          </a:p>
          <a:p>
            <a:pPr eaLnBrk="1" hangingPunct="1"/>
            <a:r>
              <a:rPr lang="cs-CZ"/>
              <a:t>Výška: 40 cm</a:t>
            </a:r>
          </a:p>
          <a:p>
            <a:pPr eaLnBrk="1" hangingPunct="1"/>
            <a:r>
              <a:rPr lang="cs-CZ"/>
              <a:t>Výsev: skleník, pařeniště  III.-IV.</a:t>
            </a:r>
          </a:p>
          <a:p>
            <a:pPr eaLnBrk="1" hangingPunct="1"/>
            <a:r>
              <a:rPr lang="cs-CZ"/>
              <a:t>Sklizeň: před plným rozkvětem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4817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/>
              <a:t>Černucha damašská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097212" cy="5111750"/>
          </a:xfrm>
        </p:spPr>
        <p:txBody>
          <a:bodyPr/>
          <a:lstStyle/>
          <a:p>
            <a:pPr eaLnBrk="1" hangingPunct="1"/>
            <a:r>
              <a:rPr lang="cs-CZ"/>
              <a:t>Barva: hnědofialové měchýřky - plody</a:t>
            </a:r>
          </a:p>
          <a:p>
            <a:pPr eaLnBrk="1" hangingPunct="1"/>
            <a:r>
              <a:rPr lang="cs-CZ"/>
              <a:t>Výška: </a:t>
            </a:r>
            <a:br>
              <a:rPr lang="cs-CZ"/>
            </a:br>
            <a:r>
              <a:rPr lang="cs-CZ"/>
              <a:t>40 - 50 cm</a:t>
            </a:r>
          </a:p>
          <a:p>
            <a:pPr eaLnBrk="1" hangingPunct="1"/>
            <a:r>
              <a:rPr lang="cs-CZ"/>
              <a:t>Výsev: přímé stanoviště IX. nebo III.-IV.</a:t>
            </a:r>
          </a:p>
          <a:p>
            <a:pPr eaLnBrk="1" hangingPunct="1"/>
            <a:r>
              <a:rPr lang="cs-CZ"/>
              <a:t>Sklizeň: </a:t>
            </a:r>
            <a:br>
              <a:rPr lang="cs-CZ"/>
            </a:br>
            <a:r>
              <a:rPr lang="cs-CZ"/>
              <a:t>po odkvětu</a:t>
            </a:r>
          </a:p>
          <a:p>
            <a:pPr eaLnBrk="1" hangingPunct="1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4047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Suchokvět</a:t>
            </a:r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2881312" cy="4824412"/>
          </a:xfrm>
        </p:spPr>
        <p:txBody>
          <a:bodyPr/>
          <a:lstStyle/>
          <a:p>
            <a:pPr eaLnBrk="1" hangingPunct="1"/>
            <a:r>
              <a:rPr lang="cs-CZ"/>
              <a:t>Barva: B, R </a:t>
            </a:r>
          </a:p>
          <a:p>
            <a:pPr eaLnBrk="1" hangingPunct="1"/>
            <a:r>
              <a:rPr lang="cs-CZ"/>
              <a:t>Výška: </a:t>
            </a:r>
            <a:br>
              <a:rPr lang="cs-CZ"/>
            </a:br>
            <a:r>
              <a:rPr lang="cs-CZ"/>
              <a:t>50 - 60 cm</a:t>
            </a:r>
          </a:p>
          <a:p>
            <a:pPr eaLnBrk="1" hangingPunct="1"/>
            <a:r>
              <a:rPr lang="cs-CZ"/>
              <a:t>Výsev: přímé stanoviště </a:t>
            </a:r>
            <a:br>
              <a:rPr lang="cs-CZ"/>
            </a:br>
            <a:r>
              <a:rPr lang="cs-CZ"/>
              <a:t>IV.-V.</a:t>
            </a:r>
          </a:p>
          <a:p>
            <a:pPr eaLnBrk="1" hangingPunct="1"/>
            <a:r>
              <a:rPr lang="cs-CZ"/>
              <a:t>Sklizeň: ihned  po rozkvětu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2189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/>
              <a:t>Třeslice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313112" cy="4824412"/>
          </a:xfrm>
        </p:spPr>
        <p:txBody>
          <a:bodyPr/>
          <a:lstStyle/>
          <a:p>
            <a:pPr eaLnBrk="1" hangingPunct="1"/>
            <a:r>
              <a:rPr lang="cs-CZ"/>
              <a:t>Okrasná jednoletá tráva</a:t>
            </a:r>
          </a:p>
          <a:p>
            <a:pPr eaLnBrk="1" hangingPunct="1"/>
            <a:r>
              <a:rPr lang="cs-CZ"/>
              <a:t>Výška: </a:t>
            </a:r>
            <a:br>
              <a:rPr lang="cs-CZ"/>
            </a:br>
            <a:r>
              <a:rPr lang="cs-CZ"/>
              <a:t>10 - 60 cm</a:t>
            </a:r>
          </a:p>
          <a:p>
            <a:pPr eaLnBrk="1" hangingPunct="1"/>
            <a:r>
              <a:rPr lang="cs-CZ"/>
              <a:t>Výsev: přímé stanoviště IV.</a:t>
            </a:r>
          </a:p>
          <a:p>
            <a:pPr eaLnBrk="1" hangingPunct="1"/>
            <a:r>
              <a:rPr lang="cs-CZ"/>
              <a:t>Sklizeň: rozkvetlé, zelené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331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Zaječí ocásek</a:t>
            </a:r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240087" cy="4824412"/>
          </a:xfrm>
        </p:spPr>
        <p:txBody>
          <a:bodyPr/>
          <a:lstStyle/>
          <a:p>
            <a:pPr eaLnBrk="1" hangingPunct="1"/>
            <a:r>
              <a:rPr lang="cs-CZ"/>
              <a:t>Okrasná jednoletá tráva</a:t>
            </a:r>
          </a:p>
          <a:p>
            <a:pPr eaLnBrk="1" hangingPunct="1"/>
            <a:r>
              <a:rPr lang="cs-CZ"/>
              <a:t>Výška:</a:t>
            </a:r>
            <a:br>
              <a:rPr lang="cs-CZ"/>
            </a:br>
            <a:r>
              <a:rPr lang="cs-CZ"/>
              <a:t>30 - 40 cm</a:t>
            </a:r>
          </a:p>
          <a:p>
            <a:pPr eaLnBrk="1" hangingPunct="1"/>
            <a:r>
              <a:rPr lang="cs-CZ"/>
              <a:t>Výsev: přímé stanoviště IV.</a:t>
            </a:r>
          </a:p>
          <a:p>
            <a:pPr eaLnBrk="1" hangingPunct="1"/>
            <a:r>
              <a:rPr lang="cs-CZ"/>
              <a:t>Sklizeň: rozkvetlé, zelené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/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7914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295900" y="4819476"/>
            <a:ext cx="31623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z="1000" b="1" dirty="0">
                <a:solidFill>
                  <a:srgbClr val="858591">
                    <a:lumMod val="75000"/>
                  </a:srgbClr>
                </a:solidFill>
              </a:rPr>
              <a:t>Národní pedagogický institut České republiky </a:t>
            </a:r>
            <a:r>
              <a:rPr lang="cs-CZ" sz="1000" dirty="0">
                <a:solidFill>
                  <a:srgbClr val="858591">
                    <a:lumMod val="75000"/>
                  </a:srgbClr>
                </a:solidFill>
              </a:rPr>
              <a:t/>
            </a:r>
            <a:br>
              <a:rPr lang="cs-CZ" sz="1000" dirty="0">
                <a:solidFill>
                  <a:srgbClr val="858591">
                    <a:lumMod val="75000"/>
                  </a:srgbClr>
                </a:solidFill>
              </a:rPr>
            </a:br>
            <a:r>
              <a:rPr lang="cs-CZ" sz="1000" dirty="0">
                <a:solidFill>
                  <a:srgbClr val="858591"/>
                </a:solidFill>
                <a:latin typeface="Arial"/>
                <a:cs typeface="+mn-cs"/>
              </a:rPr>
              <a:t>modernizace </a:t>
            </a:r>
            <a:r>
              <a:rPr lang="cs-CZ" sz="1000" dirty="0">
                <a:solidFill>
                  <a:srgbClr val="858591"/>
                </a:solidFill>
                <a:latin typeface="Arial"/>
                <a:cs typeface="+mn-cs"/>
              </a:rPr>
              <a:t>odborného vzdělávání </a:t>
            </a:r>
            <a:endParaRPr lang="cs-CZ" sz="1000" dirty="0">
              <a:solidFill>
                <a:srgbClr val="858591"/>
              </a:solidFill>
              <a:latin typeface="Arial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z="1000" b="1" dirty="0">
                <a:solidFill>
                  <a:srgbClr val="858591"/>
                </a:solidFill>
              </a:rPr>
              <a:t>www.projektmov.cz</a:t>
            </a:r>
            <a:endParaRPr lang="cs-CZ" sz="1000" b="1" dirty="0">
              <a:solidFill>
                <a:srgbClr val="85859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97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Projekt Modernizace odborného vzdělávání (MOV) rozvíjí kvalitu odborného vzdělávání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podporuje uplatnitelnost absolventů na trhu práce. Je financován z Evropských strukturálních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investičních fondů a jeho realizaci zajišťuje Národní pedagogický institut České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republiky.</a:t>
            </a:r>
            <a:endParaRPr lang="en-US" sz="1400" dirty="0">
              <a:solidFill>
                <a:srgbClr val="85859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65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Nároky na stanoviště: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jsou náročné na světlo, většinou vyžadují plné slunce, jen některé snášejí polostín</a:t>
            </a:r>
          </a:p>
          <a:p>
            <a:pPr lvl="0"/>
            <a:r>
              <a:rPr lang="cs-CZ" dirty="0"/>
              <a:t>vyžadují lehčí propustné půdy, nesnášejí zamokření</a:t>
            </a:r>
          </a:p>
          <a:p>
            <a:pPr lvl="0"/>
            <a:r>
              <a:rPr lang="cs-CZ" dirty="0"/>
              <a:t>nesnesou hnojení čerstvým hnojem, můžeme přidat kompost nebo rašelinu, používáme průmyslová hnojiva, kterými přihnojujeme i během vegetace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85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jsou náročné na vodu (výjimkou je statice limonka, která má raději sušší stanoviště)</a:t>
            </a:r>
          </a:p>
          <a:p>
            <a:pPr lvl="0"/>
            <a:r>
              <a:rPr lang="cs-CZ" dirty="0"/>
              <a:t>nároky mají podle jejich původu, některé jsou otužilejší, ale většinou vyžadují výsadbu až po „zmrzlých“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95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pěstování: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pěstují se z přímého výsevu nebo z předpěstované sadby (výsev do skleníku nebo pařeniště)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89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Výsev na přímé stanoviště: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urovnáme pozemek</a:t>
            </a:r>
          </a:p>
          <a:p>
            <a:pPr lvl="0"/>
            <a:r>
              <a:rPr lang="cs-CZ" dirty="0"/>
              <a:t>lze tak pěstovat druhy nenáročné na teplo, nebo ty, které nesnáší přesazování</a:t>
            </a:r>
          </a:p>
          <a:p>
            <a:pPr lvl="0"/>
            <a:r>
              <a:rPr lang="cs-CZ" dirty="0"/>
              <a:t>výsev do řádku nebo do hnízd</a:t>
            </a:r>
          </a:p>
          <a:p>
            <a:pPr lvl="0"/>
            <a:r>
              <a:rPr lang="cs-CZ" dirty="0"/>
              <a:t>po vzejití jednotíme</a:t>
            </a:r>
          </a:p>
        </p:txBody>
      </p:sp>
    </p:spTree>
    <p:extLst>
      <p:ext uri="{BB962C8B-B14F-4D97-AF65-F5344CB8AC3E}">
        <p14:creationId xmlns:p14="http://schemas.microsoft.com/office/powerpoint/2010/main" val="29706659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otiv sady Office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A10D421B-0125-4423-BD21-25A42A530EE6}" vid="{F9DCD68D-6FB9-4E43-8E50-9B5BED3394BD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179</TotalTime>
  <Words>1311</Words>
  <Application>Microsoft Office PowerPoint</Application>
  <PresentationFormat>Předvádění na obrazovce (4:3)</PresentationFormat>
  <Paragraphs>247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Roboto Condensed</vt:lpstr>
      <vt:lpstr>Wingdings</vt:lpstr>
      <vt:lpstr>Motiv1</vt:lpstr>
      <vt:lpstr>GENARAL LAYOUTS</vt:lpstr>
      <vt:lpstr>Prezentace aplikace PowerPoint</vt:lpstr>
      <vt:lpstr>LETNIČKY</vt:lpstr>
      <vt:lpstr>LETNIČKY</vt:lpstr>
      <vt:lpstr>Použití letniček:</vt:lpstr>
      <vt:lpstr>Prezentace aplikace PowerPoint</vt:lpstr>
      <vt:lpstr>Nároky na stanoviště:</vt:lpstr>
      <vt:lpstr>Prezentace aplikace PowerPoint</vt:lpstr>
      <vt:lpstr>Způsoby pěstování:</vt:lpstr>
      <vt:lpstr>Výsev na přímé stanoviště:</vt:lpstr>
      <vt:lpstr>Výsev do skleníku:</vt:lpstr>
      <vt:lpstr>Výsev do pařeniště:</vt:lpstr>
      <vt:lpstr>          LETNIČKY</vt:lpstr>
      <vt:lpstr>Nestařec </vt:lpstr>
      <vt:lpstr>Begónie stálekvetoucí</vt:lpstr>
      <vt:lpstr>Hvozdík čínský</vt:lpstr>
      <vt:lpstr>Hvozdík karafiát</vt:lpstr>
      <vt:lpstr>Balzamína </vt:lpstr>
      <vt:lpstr>Lobelka </vt:lpstr>
      <vt:lpstr>Aksamitník </vt:lpstr>
      <vt:lpstr>          LETNIČKY</vt:lpstr>
      <vt:lpstr>Měsíček lékařský</vt:lpstr>
      <vt:lpstr>Gazánie </vt:lpstr>
      <vt:lpstr>Nevadlec </vt:lpstr>
      <vt:lpstr>Sluncovka </vt:lpstr>
      <vt:lpstr>Šater (nevěstin závoj)</vt:lpstr>
      <vt:lpstr>Letní cypřišek</vt:lpstr>
      <vt:lpstr>Petúnie </vt:lpstr>
      <vt:lpstr>Šalvěj zářivá</vt:lpstr>
      <vt:lpstr>Lichořeřišnice </vt:lpstr>
      <vt:lpstr>          LETNIČKY</vt:lpstr>
      <vt:lpstr>Laskavec</vt:lpstr>
      <vt:lpstr>Hledík </vt:lpstr>
      <vt:lpstr>Astra čínská</vt:lpstr>
      <vt:lpstr>Krásenka</vt:lpstr>
      <vt:lpstr>Slunečnice</vt:lpstr>
      <vt:lpstr>Kopretina kýlnatá</vt:lpstr>
      <vt:lpstr>Fiala šedá (letní)</vt:lpstr>
      <vt:lpstr>Cínie, ostálka</vt:lpstr>
      <vt:lpstr>          LETNIČKY</vt:lpstr>
      <vt:lpstr>Hrachor</vt:lpstr>
      <vt:lpstr>Povíjník</vt:lpstr>
      <vt:lpstr>Fazol</vt:lpstr>
      <vt:lpstr>          LETNIČKY</vt:lpstr>
      <vt:lpstr>Ostrožka </vt:lpstr>
      <vt:lpstr>Kraspédie </vt:lpstr>
      <vt:lpstr>Pestrovka</vt:lpstr>
      <vt:lpstr>Slaměnka</vt:lpstr>
      <vt:lpstr>Smilek růžový </vt:lpstr>
      <vt:lpstr>Statice limonka </vt:lpstr>
      <vt:lpstr>Břinek </vt:lpstr>
      <vt:lpstr>Černucha damašská </vt:lpstr>
      <vt:lpstr>Suchokvět</vt:lpstr>
      <vt:lpstr>Třeslice  </vt:lpstr>
      <vt:lpstr>Zaječí ocásek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LETNIČKY</dc:title>
  <dc:creator>Jiřina Šafářová</dc:creator>
  <cp:lastModifiedBy>Eva Kejkulová</cp:lastModifiedBy>
  <cp:revision>22</cp:revision>
  <dcterms:created xsi:type="dcterms:W3CDTF">2015-12-14T16:54:59Z</dcterms:created>
  <dcterms:modified xsi:type="dcterms:W3CDTF">2020-04-24T08:16:15Z</dcterms:modified>
</cp:coreProperties>
</file>