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1" r:id="rId2"/>
  </p:sldMasterIdLst>
  <p:sldIdLst>
    <p:sldId id="324" r:id="rId3"/>
    <p:sldId id="256" r:id="rId4"/>
    <p:sldId id="257" r:id="rId5"/>
    <p:sldId id="277" r:id="rId6"/>
    <p:sldId id="278" r:id="rId7"/>
    <p:sldId id="279" r:id="rId8"/>
    <p:sldId id="276" r:id="rId9"/>
    <p:sldId id="264" r:id="rId10"/>
    <p:sldId id="651" r:id="rId11"/>
    <p:sldId id="650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939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165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80266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35215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85992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4669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72671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6314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2227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81726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1835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51016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469900" y="431800"/>
            <a:ext cx="0" cy="685800"/>
          </a:xfrm>
          <a:prstGeom prst="line">
            <a:avLst/>
          </a:prstGeom>
          <a:ln w="63500">
            <a:solidFill>
              <a:srgbClr val="2BC3E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69900" y="6286500"/>
            <a:ext cx="0" cy="39370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628748" y="536173"/>
            <a:ext cx="11004452" cy="461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667" b="1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0" name="Title 7"/>
          <p:cNvSpPr txBox="1">
            <a:spLocks/>
          </p:cNvSpPr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1867" dirty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</a:rPr>
              <a:t>MOV</a:t>
            </a:r>
            <a:endParaRPr lang="en-US" sz="1867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8871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469900" y="6286500"/>
            <a:ext cx="0" cy="39370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 txBox="1">
            <a:spLocks/>
          </p:cNvSpPr>
          <p:nvPr/>
        </p:nvSpPr>
        <p:spPr>
          <a:xfrm>
            <a:off x="635000" y="6360113"/>
            <a:ext cx="10998200" cy="350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1867" dirty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</a:rPr>
              <a:t>MOV</a:t>
            </a:r>
            <a:endParaRPr lang="en-US" sz="1867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5080000" y="1651000"/>
            <a:ext cx="1828800" cy="18288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1333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na ikonu přidáte obrázek.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43293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"/>
          <p:cNvSpPr>
            <a:spLocks noGrp="1"/>
          </p:cNvSpPr>
          <p:nvPr>
            <p:ph type="pic" sz="quarter" idx="12"/>
          </p:nvPr>
        </p:nvSpPr>
        <p:spPr>
          <a:xfrm>
            <a:off x="-3175" y="0"/>
            <a:ext cx="12192000" cy="68580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453995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4377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43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5099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791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499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246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112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D24A0-62EF-4B5D-9F8B-0EC661EFB1F0}" type="datetimeFigureOut">
              <a:rPr lang="cs-CZ" smtClean="0"/>
              <a:t>13.04.20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ECA76A-4CFB-4DEA-91B5-2758FBC13FF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3905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349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914446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1" indent="-228611" algn="l" defTabSz="91444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3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57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80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03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26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49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171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394" indent="-228611" algn="l" defTabSz="91444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46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69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91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14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37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60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783" algn="l" defTabSz="91444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9.xml"/><Relationship Id="rId1" Type="http://schemas.openxmlformats.org/officeDocument/2006/relationships/themeOverride" Target="../theme/themeOverr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1649496" y="2667000"/>
            <a:ext cx="8994609" cy="1203137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 dirty="0"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202145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1649496" y="2667000"/>
            <a:ext cx="8994609" cy="1203137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0960" tIns="30480" rIns="60960" bIns="30480" numCol="1" anchor="t" anchorCtr="0" compatLnSpc="1">
              <a:prstTxWarp prst="textNoShape">
                <a:avLst/>
              </a:prstTxWarp>
            </a:bodyPr>
            <a:lstStyle/>
            <a:p>
              <a:endParaRPr 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5" name="Obdélník 154"/>
          <p:cNvSpPr/>
          <p:nvPr/>
        </p:nvSpPr>
        <p:spPr>
          <a:xfrm>
            <a:off x="1645348" y="5511800"/>
            <a:ext cx="906238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600" dirty="0"/>
              <a:t>Projekt Modernizace odborného vzdělávání (MOV) rozvíjí kvalitu odborného vzdělávání </a:t>
            </a:r>
            <a:br>
              <a:rPr lang="cs-CZ" sz="1600" dirty="0"/>
            </a:br>
            <a:r>
              <a:rPr lang="cs-CZ" sz="1600" dirty="0"/>
              <a:t>a podporuje uplatnitelnost absolventů na trhu práce. Je financován z Evropských strukturálních </a:t>
            </a:r>
            <a:br>
              <a:rPr lang="cs-CZ" sz="1600" dirty="0"/>
            </a:br>
            <a:r>
              <a:rPr lang="cs-CZ" sz="1600" dirty="0"/>
              <a:t>a investičních fondů a jeho realizaci zajišťuje Národní pedagogický institut České republiky.</a:t>
            </a:r>
            <a:endParaRPr lang="en-US" sz="1867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89536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9425239" cy="2387600"/>
          </a:xfrm>
        </p:spPr>
        <p:txBody>
          <a:bodyPr>
            <a:normAutofit/>
          </a:bodyPr>
          <a:lstStyle/>
          <a:p>
            <a:r>
              <a:rPr lang="cs-CZ" sz="4400" dirty="0"/>
              <a:t>PŘENOSOVÁ MÉDIA V DATOVÝCH SÍTÍ.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Pracovn</a:t>
            </a:r>
            <a:r>
              <a:rPr lang="cs-CZ" dirty="0"/>
              <a:t>í prezentace</a:t>
            </a:r>
          </a:p>
        </p:txBody>
      </p:sp>
    </p:spTree>
    <p:extLst>
      <p:ext uri="{BB962C8B-B14F-4D97-AF65-F5344CB8AC3E}">
        <p14:creationId xmlns:p14="http://schemas.microsoft.com/office/powerpoint/2010/main" val="319819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Zadání komplexní úlohy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cap="all" dirty="0"/>
              <a:t>Výběr A ZAPOJENÍ vhodných přenosových médií a prvků počítačové sítě.</a:t>
            </a:r>
          </a:p>
          <a:p>
            <a:r>
              <a:rPr lang="cs-CZ" cap="all" dirty="0"/>
              <a:t>Základní konfigurace koncových zařízení a mezilehlých prvků.</a:t>
            </a:r>
            <a:endParaRPr lang="en-US" cap="all" dirty="0"/>
          </a:p>
          <a:p>
            <a:pPr lvl="0"/>
            <a:r>
              <a:rPr lang="cs-CZ" cap="all" dirty="0"/>
              <a:t>KONFIGURACE AKTIVNÍCH PRVKŮ</a:t>
            </a:r>
          </a:p>
          <a:p>
            <a:pPr lvl="0"/>
            <a:r>
              <a:rPr lang="cs-CZ" cap="all" dirty="0"/>
              <a:t>Návrh řešení MOŽNÝCH problémů</a:t>
            </a:r>
          </a:p>
        </p:txBody>
      </p:sp>
    </p:spTree>
    <p:extLst>
      <p:ext uri="{BB962C8B-B14F-4D97-AF65-F5344CB8AC3E}">
        <p14:creationId xmlns:p14="http://schemas.microsoft.com/office/powerpoint/2010/main" val="4023997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Výběr A ZAPOJENÍ vhodných přenosových médií a prvků počítačové sítě.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dirty="0"/>
              <a:t>VÝBĚR VHODNÝCH PŘENOSOVÝCH MÉDIÍ MEZI PŘEPÍNAČEM (SWITCH), SMĚROVAČEM (ROUTER) A KONCOVÝCH STANIC DLE NÁSLEDUJÍCÍCH KRITÉRIÍ:</a:t>
            </a:r>
          </a:p>
          <a:p>
            <a:r>
              <a:rPr lang="cs-CZ" dirty="0"/>
              <a:t>TYP PŘENOSOVÉHO MÉDIA (METALIKA, OPTIKA, BEZDRÁT)</a:t>
            </a:r>
          </a:p>
          <a:p>
            <a:r>
              <a:rPr lang="cs-CZ" dirty="0"/>
              <a:t>RYCHLOST PŘENOSOVÉHO MÉDIA (</a:t>
            </a:r>
            <a:r>
              <a:rPr lang="cs-CZ" dirty="0" err="1"/>
              <a:t>kbps</a:t>
            </a:r>
            <a:r>
              <a:rPr lang="cs-CZ" dirty="0"/>
              <a:t>, </a:t>
            </a:r>
            <a:r>
              <a:rPr lang="cs-CZ" dirty="0" err="1"/>
              <a:t>mbps</a:t>
            </a:r>
            <a:r>
              <a:rPr lang="cs-CZ" dirty="0"/>
              <a:t>, </a:t>
            </a:r>
            <a:r>
              <a:rPr lang="cs-CZ" dirty="0" err="1"/>
              <a:t>gbps</a:t>
            </a:r>
            <a:r>
              <a:rPr lang="cs-CZ" dirty="0"/>
              <a:t>)</a:t>
            </a:r>
          </a:p>
          <a:p>
            <a:r>
              <a:rPr lang="cs-CZ" dirty="0"/>
              <a:t>SPECIFIKACE KABELÁŽE (PŘÍMÝ, KŘÍŽENÝ APOD.)</a:t>
            </a:r>
          </a:p>
          <a:p>
            <a:r>
              <a:rPr lang="cs-CZ" dirty="0"/>
              <a:t>TYPY SÍŤOVÝCH ROZHRANÍ NA VŠECH ZAŘÍZENÍCH</a:t>
            </a:r>
          </a:p>
          <a:p>
            <a:r>
              <a:rPr lang="cs-CZ" dirty="0"/>
              <a:t>RYCHLOST A POČET SÍŤOVÝCH ROZHRANÍ</a:t>
            </a:r>
          </a:p>
          <a:p>
            <a:r>
              <a:rPr lang="cs-CZ" dirty="0"/>
              <a:t>ATD.</a:t>
            </a:r>
          </a:p>
          <a:p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223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Základní konfigurace koncových zařízení a mezilehlých prvků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PŘI KONFIGURACI NEZAPOMENOUT NA NÁSLEDUJÍCÍ OBLASTI:</a:t>
            </a:r>
          </a:p>
          <a:p>
            <a:r>
              <a:rPr lang="cs-CZ" dirty="0"/>
              <a:t>SPRÁVNÁ VOLBA IP ADRESACE U VŠECH ZAŘÍZENÍ POČÍTAČOVÉ SÍTĚ  (PC, NOTEBOOK, SERVER APOD.)</a:t>
            </a:r>
          </a:p>
          <a:p>
            <a:r>
              <a:rPr lang="cs-CZ" dirty="0"/>
              <a:t>NASTAVENÍ A KONFIGURACE PRO ZÁKLADNÍ FUNKCIONALITU CELÉ SÍTĚ.</a:t>
            </a:r>
          </a:p>
          <a:p>
            <a:r>
              <a:rPr lang="cs-CZ" dirty="0"/>
              <a:t>ZÁKLADNÍ ZABEZPEČENÍ MEZILEHLÝCH PRVKŮ.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lv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8377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Konfigurace aktivních prvků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PŘI KONFIGURACI AKTIVNÍCH PRVKŮ DBEJTE NA:</a:t>
            </a:r>
          </a:p>
          <a:p>
            <a:pPr lvl="0"/>
            <a:r>
              <a:rPr lang="cs-CZ" dirty="0"/>
              <a:t>VOLBA SÍŤOVÝCH ROZHRANÍ (ETHERNET, FAST ETHERNET, GIGABIT ETHERNET, COAX, OPTIKA, BEZDRÁT, …)</a:t>
            </a:r>
          </a:p>
          <a:p>
            <a:pPr lvl="0"/>
            <a:r>
              <a:rPr lang="cs-CZ" dirty="0"/>
              <a:t>PŘIDĚLĚNÍ IP ADRES</a:t>
            </a:r>
          </a:p>
          <a:p>
            <a:pPr lvl="0"/>
            <a:r>
              <a:rPr lang="cs-CZ" dirty="0"/>
              <a:t>ČASOVÁNÍ, RYCHLOST ROZHRANÍ (SERIOVÉ LINKY APOD.)</a:t>
            </a:r>
          </a:p>
          <a:p>
            <a:pPr lvl="0"/>
            <a:r>
              <a:rPr lang="cs-CZ" dirty="0"/>
              <a:t>POVOLENÍ SÍŤOVÝCH ROZHRANÍ (NO SHUTDOWN APOD.)</a:t>
            </a:r>
          </a:p>
          <a:p>
            <a:pPr lvl="0"/>
            <a:endParaRPr lang="cs-CZ" dirty="0"/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2993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Návrh řešení problémů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33579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POMOCÍ DIAGNOSTICKÝCH NÁSTROJŮ A PROTOKOLŮ NAVRHNĚTE SPRÁVNÉ ŘEŠENÍ:</a:t>
            </a:r>
          </a:p>
          <a:p>
            <a:r>
              <a:rPr lang="cs-CZ" dirty="0"/>
              <a:t>TYPICKÉ PROBLÉMY S NEVHODNOU VOLNOU TECHNOLOGIE:</a:t>
            </a:r>
          </a:p>
          <a:p>
            <a:pPr lvl="2"/>
            <a:r>
              <a:rPr lang="cs-CZ" dirty="0"/>
              <a:t>MAXIMÁLNÍ DÉLKA KABELU</a:t>
            </a:r>
          </a:p>
          <a:p>
            <a:pPr lvl="2"/>
            <a:r>
              <a:rPr lang="cs-CZ" dirty="0"/>
              <a:t>RYCHLOST</a:t>
            </a:r>
          </a:p>
          <a:p>
            <a:pPr lvl="2"/>
            <a:r>
              <a:rPr lang="cs-CZ" dirty="0"/>
              <a:t>RUŠENÍ</a:t>
            </a:r>
          </a:p>
          <a:p>
            <a:pPr lvl="2"/>
            <a:r>
              <a:rPr lang="cs-CZ" dirty="0"/>
              <a:t>PODPOROVANÉ PROTOKOLY</a:t>
            </a:r>
          </a:p>
          <a:p>
            <a:pPr lvl="2"/>
            <a:r>
              <a:rPr lang="cs-CZ" dirty="0"/>
              <a:t>POČET ROZHRANÍ NA MEZILEHLÝCH ZAŘÍZENÍ</a:t>
            </a:r>
          </a:p>
          <a:p>
            <a:pPr lvl="2"/>
            <a:r>
              <a:rPr lang="cs-CZ" dirty="0"/>
              <a:t>ATD.</a:t>
            </a:r>
          </a:p>
          <a:p>
            <a:pPr lvl="2"/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896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PŘENOSOVÁ MÉDIA V DATOVÝCH SÍTÍ.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DOTAZY, NÁVRHY, MOŽNÉ POSTUPY?</a:t>
            </a:r>
          </a:p>
        </p:txBody>
      </p:sp>
    </p:spTree>
    <p:extLst>
      <p:ext uri="{BB962C8B-B14F-4D97-AF65-F5344CB8AC3E}">
        <p14:creationId xmlns:p14="http://schemas.microsoft.com/office/powerpoint/2010/main" val="652943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8026400" y="5282968"/>
            <a:ext cx="3800475" cy="912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333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pedagogický institut České republiky </a:t>
            </a:r>
            <a:br>
              <a:rPr lang="cs-CZ" sz="1333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333" dirty="0">
                <a:solidFill>
                  <a:schemeClr val="tx2"/>
                </a:solidFill>
                <a:latin typeface="+mj-lt"/>
              </a:rPr>
              <a:t>modernizace odborného vzdělávání </a:t>
            </a:r>
            <a:endParaRPr lang="cs-CZ" sz="1333" dirty="0">
              <a:solidFill>
                <a:schemeClr val="tx2"/>
              </a:solidFill>
              <a:latin typeface="+mj-lt"/>
              <a:cs typeface="Arial" panose="020B0604020202020204" pitchFamily="34" charset="0"/>
            </a:endParaRPr>
          </a:p>
          <a:p>
            <a:r>
              <a:rPr lang="cs-CZ" sz="1333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www.projektmov.cz</a:t>
            </a: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734" y="4902200"/>
            <a:ext cx="1334569" cy="1334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3258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bvod">
  <a:themeElements>
    <a:clrScheme name="Obvod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Obvod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bvod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GENARAL LAYOUTS">
  <a:themeElements>
    <a:clrScheme name="SIMPLICITY - Bright Blu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B0F0"/>
      </a:accent1>
      <a:accent2>
        <a:srgbClr val="C0C0C8"/>
      </a:accent2>
      <a:accent3>
        <a:srgbClr val="00B0F0"/>
      </a:accent3>
      <a:accent4>
        <a:srgbClr val="00B0F0"/>
      </a:accent4>
      <a:accent5>
        <a:srgbClr val="00B0F0"/>
      </a:accent5>
      <a:accent6>
        <a:srgbClr val="00B0F0"/>
      </a:accent6>
      <a:hlink>
        <a:srgbClr val="0084B4"/>
      </a:hlink>
      <a:folHlink>
        <a:srgbClr val="5CD3F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2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IMPLICITY - Bright Blue">
    <a:dk1>
      <a:srgbClr val="0A091B"/>
    </a:dk1>
    <a:lt1>
      <a:srgbClr val="F2F2F5"/>
    </a:lt1>
    <a:dk2>
      <a:srgbClr val="858591"/>
    </a:dk2>
    <a:lt2>
      <a:srgbClr val="FFFFFF"/>
    </a:lt2>
    <a:accent1>
      <a:srgbClr val="00B0F0"/>
    </a:accent1>
    <a:accent2>
      <a:srgbClr val="C0C0C8"/>
    </a:accent2>
    <a:accent3>
      <a:srgbClr val="00B0F0"/>
    </a:accent3>
    <a:accent4>
      <a:srgbClr val="00B0F0"/>
    </a:accent4>
    <a:accent5>
      <a:srgbClr val="00B0F0"/>
    </a:accent5>
    <a:accent6>
      <a:srgbClr val="00B0F0"/>
    </a:accent6>
    <a:hlink>
      <a:srgbClr val="0084B4"/>
    </a:hlink>
    <a:folHlink>
      <a:srgbClr val="5CD3FF"/>
    </a:folHlink>
  </a:clrScheme>
</a:themeOverride>
</file>

<file path=ppt/theme/themeOverride2.xml><?xml version="1.0" encoding="utf-8"?>
<a:themeOverride xmlns:a="http://schemas.openxmlformats.org/drawingml/2006/main">
  <a:clrScheme name="SIMPLICITY - Bright Blue">
    <a:dk1>
      <a:srgbClr val="0A091B"/>
    </a:dk1>
    <a:lt1>
      <a:srgbClr val="F2F2F5"/>
    </a:lt1>
    <a:dk2>
      <a:srgbClr val="858591"/>
    </a:dk2>
    <a:lt2>
      <a:srgbClr val="FFFFFF"/>
    </a:lt2>
    <a:accent1>
      <a:srgbClr val="00B0F0"/>
    </a:accent1>
    <a:accent2>
      <a:srgbClr val="C0C0C8"/>
    </a:accent2>
    <a:accent3>
      <a:srgbClr val="00B0F0"/>
    </a:accent3>
    <a:accent4>
      <a:srgbClr val="00B0F0"/>
    </a:accent4>
    <a:accent5>
      <a:srgbClr val="00B0F0"/>
    </a:accent5>
    <a:accent6>
      <a:srgbClr val="00B0F0"/>
    </a:accent6>
    <a:hlink>
      <a:srgbClr val="0084B4"/>
    </a:hlink>
    <a:folHlink>
      <a:srgbClr val="5CD3FF"/>
    </a:folHlink>
  </a:clrScheme>
</a:themeOverride>
</file>

<file path=ppt/theme/themeOverride3.xml><?xml version="1.0" encoding="utf-8"?>
<a:themeOverride xmlns:a="http://schemas.openxmlformats.org/drawingml/2006/main">
  <a:clrScheme name="SIMPLICITY - Bright Blue">
    <a:dk1>
      <a:srgbClr val="0A091B"/>
    </a:dk1>
    <a:lt1>
      <a:srgbClr val="F2F2F5"/>
    </a:lt1>
    <a:dk2>
      <a:srgbClr val="858591"/>
    </a:dk2>
    <a:lt2>
      <a:srgbClr val="FFFFFF"/>
    </a:lt2>
    <a:accent1>
      <a:srgbClr val="00B0F0"/>
    </a:accent1>
    <a:accent2>
      <a:srgbClr val="C0C0C8"/>
    </a:accent2>
    <a:accent3>
      <a:srgbClr val="00B0F0"/>
    </a:accent3>
    <a:accent4>
      <a:srgbClr val="00B0F0"/>
    </a:accent4>
    <a:accent5>
      <a:srgbClr val="00B0F0"/>
    </a:accent5>
    <a:accent6>
      <a:srgbClr val="00B0F0"/>
    </a:accent6>
    <a:hlink>
      <a:srgbClr val="0084B4"/>
    </a:hlink>
    <a:folHlink>
      <a:srgbClr val="5CD3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TM04033919[[fn=Obvod]]</Template>
  <TotalTime>528</TotalTime>
  <Words>303</Words>
  <Application>Microsoft Macintosh PowerPoint</Application>
  <PresentationFormat>Širokoúhlá obrazovka</PresentationFormat>
  <Paragraphs>48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Arial</vt:lpstr>
      <vt:lpstr>Tw Cen MT</vt:lpstr>
      <vt:lpstr>Obvod</vt:lpstr>
      <vt:lpstr>GENARAL LAYOUTS</vt:lpstr>
      <vt:lpstr>Prezentace aplikace PowerPoint</vt:lpstr>
      <vt:lpstr>PŘENOSOVÁ MÉDIA V DATOVÝCH SÍTÍ.</vt:lpstr>
      <vt:lpstr>Zadání komplexní úlohy</vt:lpstr>
      <vt:lpstr>Výběr A ZAPOJENÍ vhodných přenosových médií a prvků počítačové sítě.</vt:lpstr>
      <vt:lpstr>Základní konfigurace koncových zařízení a mezilehlých prvků</vt:lpstr>
      <vt:lpstr>Konfigurace aktivních prvků</vt:lpstr>
      <vt:lpstr>Návrh řešení problémů</vt:lpstr>
      <vt:lpstr>PŘENOSOVÁ MÉDIA V DATOVÝCH SÍTÍ.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Tvorba návrhu směrované sítě</dc:title>
  <dc:creator>Miloslav Penc</dc:creator>
  <cp:lastModifiedBy>Luboš Tonhauser</cp:lastModifiedBy>
  <cp:revision>73</cp:revision>
  <dcterms:created xsi:type="dcterms:W3CDTF">2018-10-28T17:42:20Z</dcterms:created>
  <dcterms:modified xsi:type="dcterms:W3CDTF">2020-04-13T18:17:28Z</dcterms:modified>
</cp:coreProperties>
</file>