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881" r:id="rId2"/>
  </p:sldMasterIdLst>
  <p:sldIdLst>
    <p:sldId id="287" r:id="rId3"/>
    <p:sldId id="286" r:id="rId4"/>
    <p:sldId id="257" r:id="rId5"/>
    <p:sldId id="292" r:id="rId6"/>
    <p:sldId id="258" r:id="rId7"/>
    <p:sldId id="293" r:id="rId8"/>
    <p:sldId id="259" r:id="rId9"/>
    <p:sldId id="261" r:id="rId10"/>
    <p:sldId id="262" r:id="rId11"/>
    <p:sldId id="263" r:id="rId12"/>
    <p:sldId id="260" r:id="rId13"/>
    <p:sldId id="264" r:id="rId14"/>
    <p:sldId id="265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81" r:id="rId34"/>
    <p:sldId id="294" r:id="rId35"/>
    <p:sldId id="295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9B156D0-8558-49A2-8FD0-5239F5A1B81D}">
          <p14:sldIdLst>
            <p14:sldId id="287"/>
            <p14:sldId id="286"/>
            <p14:sldId id="257"/>
            <p14:sldId id="292"/>
            <p14:sldId id="258"/>
            <p14:sldId id="293"/>
            <p14:sldId id="259"/>
            <p14:sldId id="261"/>
            <p14:sldId id="262"/>
            <p14:sldId id="263"/>
            <p14:sldId id="260"/>
            <p14:sldId id="264"/>
            <p14:sldId id="265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8"/>
            <p14:sldId id="289"/>
            <p14:sldId id="290"/>
            <p14:sldId id="281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9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7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4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8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51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9727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6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79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79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5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47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19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4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3B5E3D-709B-4419-9B0B-750E42E5E8E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DB3E-8368-444F-AFFC-A165046E1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97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1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deed.c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hyperlink" Target="https://www.flickr.com/photos/kjgarbutt/5067428836/" TargetMode="External"/><Relationship Id="rId4" Type="http://schemas.openxmlformats.org/officeDocument/2006/relationships/hyperlink" Target="https://creativecommons.org/licenses/by/3.0/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" TargetMode="External"/><Relationship Id="rId3" Type="http://schemas.openxmlformats.org/officeDocument/2006/relationships/hyperlink" Target="https://creativecommons.org/licenses/by/2.0" TargetMode="External"/><Relationship Id="rId7" Type="http://schemas.openxmlformats.org/officeDocument/2006/relationships/hyperlink" Target="http://www.gnu.org/licenses/old-licenses/fdl-1.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ruthanddave/8003727676/" TargetMode="External"/><Relationship Id="rId5" Type="http://schemas.openxmlformats.org/officeDocument/2006/relationships/hyperlink" Target="https://creativecommons.org/licenses/by/3.0/cz/" TargetMode="External"/><Relationship Id="rId4" Type="http://schemas.openxmlformats.org/officeDocument/2006/relationships/hyperlink" Target="http://creativecommons.org/licenses/by-sa/4.0/deed.cs" TargetMode="External"/><Relationship Id="rId9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" TargetMode="External"/><Relationship Id="rId3" Type="http://schemas.openxmlformats.org/officeDocument/2006/relationships/hyperlink" Target="http://creativecommons.org/licenses/by-sa/4.0/deed.cs" TargetMode="External"/><Relationship Id="rId7" Type="http://schemas.openxmlformats.org/officeDocument/2006/relationships/hyperlink" Target="https://creativecommons.org/licenses/by-sa/3.0/de/deed.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94267067@N06/13217553663/" TargetMode="External"/><Relationship Id="rId5" Type="http://schemas.openxmlformats.org/officeDocument/2006/relationships/hyperlink" Target="https://creativecommons.org/licenses/by/3.0" TargetMode="External"/><Relationship Id="rId4" Type="http://schemas.openxmlformats.org/officeDocument/2006/relationships/hyperlink" Target="https://creativecommons.org/licenses/by/3.0/cz/" TargetMode="External"/><Relationship Id="rId9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c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41.jpeg"/><Relationship Id="rId4" Type="http://schemas.openxmlformats.org/officeDocument/2006/relationships/hyperlink" Target="http://creativecommons.org/licenses/by-sa/4.0/deed.c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4"/>
          <p:cNvGrpSpPr>
            <a:grpSpLocks noChangeAspect="1"/>
          </p:cNvGrpSpPr>
          <p:nvPr/>
        </p:nvGrpSpPr>
        <p:grpSpPr bwMode="auto">
          <a:xfrm>
            <a:off x="919085" y="2670675"/>
            <a:ext cx="10471035" cy="1400818"/>
            <a:chOff x="4205" y="3032"/>
            <a:chExt cx="3132" cy="419"/>
          </a:xfrm>
        </p:grpSpPr>
        <p:sp>
          <p:nvSpPr>
            <p:cNvPr id="1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5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7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8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9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0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1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2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3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4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5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6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7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8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9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0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1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2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3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4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5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6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7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8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9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0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1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2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3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4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5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6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7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8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9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1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2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3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4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5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6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7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8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9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0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1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2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3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4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5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6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7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8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9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0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1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2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3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4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5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6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7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8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9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0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1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2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3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4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5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6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7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8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9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0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1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2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3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4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5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6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7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8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9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0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1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2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3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4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5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6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7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8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9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0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1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2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3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4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5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6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7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8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9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0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1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2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3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4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5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6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7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8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9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0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1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2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3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4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5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6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7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8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9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0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1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2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3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4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5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6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7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8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9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9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138" y="1099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Jádrové ovoce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798" y="1053707"/>
            <a:ext cx="8596668" cy="5427221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1.3 Kdoule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T</a:t>
            </a:r>
            <a:r>
              <a:rPr lang="cs-CZ" sz="2000" dirty="0" smtClean="0">
                <a:solidFill>
                  <a:schemeClr val="tx1"/>
                </a:solidFill>
              </a:rPr>
              <a:t>varově </a:t>
            </a:r>
            <a:r>
              <a:rPr lang="cs-CZ" sz="2000" dirty="0">
                <a:solidFill>
                  <a:schemeClr val="tx1"/>
                </a:solidFill>
              </a:rPr>
              <a:t>se podobají jablku, zralé plody mají, </a:t>
            </a:r>
            <a:r>
              <a:rPr lang="cs-CZ" sz="2000" dirty="0" smtClean="0">
                <a:solidFill>
                  <a:schemeClr val="tx1"/>
                </a:solidFill>
              </a:rPr>
              <a:t>žlutou </a:t>
            </a:r>
            <a:r>
              <a:rPr lang="cs-CZ" sz="2000" dirty="0">
                <a:solidFill>
                  <a:schemeClr val="tx1"/>
                </a:solidFill>
              </a:rPr>
              <a:t>plstnatou slupku a tvrdou </a:t>
            </a:r>
            <a:r>
              <a:rPr lang="cs-CZ" sz="2000" dirty="0" smtClean="0">
                <a:solidFill>
                  <a:schemeClr val="tx1"/>
                </a:solidFill>
              </a:rPr>
              <a:t>dužinu </a:t>
            </a:r>
            <a:r>
              <a:rPr lang="cs-CZ" sz="2000" dirty="0">
                <a:solidFill>
                  <a:schemeClr val="tx1"/>
                </a:solidFill>
              </a:rPr>
              <a:t>kyselé </a:t>
            </a:r>
            <a:r>
              <a:rPr lang="cs-CZ" sz="2000" dirty="0" smtClean="0">
                <a:solidFill>
                  <a:schemeClr val="tx1"/>
                </a:solidFill>
              </a:rPr>
              <a:t>až </a:t>
            </a:r>
            <a:r>
              <a:rPr lang="cs-CZ" sz="2000" dirty="0">
                <a:solidFill>
                  <a:schemeClr val="tx1"/>
                </a:solidFill>
              </a:rPr>
              <a:t>trpké </a:t>
            </a:r>
            <a:r>
              <a:rPr lang="cs-CZ" sz="2000" dirty="0" smtClean="0">
                <a:solidFill>
                  <a:schemeClr val="tx1"/>
                </a:solidFill>
              </a:rPr>
              <a:t>chuti.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Mají vysoký obsah aromatických </a:t>
            </a:r>
            <a:r>
              <a:rPr lang="cs-CZ" sz="2000" dirty="0" smtClean="0">
                <a:solidFill>
                  <a:schemeClr val="tx1"/>
                </a:solidFill>
              </a:rPr>
              <a:t>látek.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Za </a:t>
            </a:r>
            <a:r>
              <a:rPr lang="cs-CZ" sz="2000" dirty="0" err="1">
                <a:solidFill>
                  <a:schemeClr val="tx1"/>
                </a:solidFill>
              </a:rPr>
              <a:t>syrova</a:t>
            </a:r>
            <a:r>
              <a:rPr lang="cs-CZ" sz="2000" dirty="0">
                <a:solidFill>
                  <a:schemeClr val="tx1"/>
                </a:solidFill>
              </a:rPr>
              <a:t> nejsou jedlé, zpracovávají se na kompoty a rosoly. 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1.4 Mišpule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lody </a:t>
            </a:r>
            <a:r>
              <a:rPr lang="cs-CZ" sz="2000" dirty="0">
                <a:solidFill>
                  <a:schemeClr val="tx1"/>
                </a:solidFill>
              </a:rPr>
              <a:t>jsou tmavohnědé s </a:t>
            </a:r>
            <a:r>
              <a:rPr lang="cs-CZ" sz="2000" dirty="0" smtClean="0">
                <a:solidFill>
                  <a:schemeClr val="tx1"/>
                </a:solidFill>
              </a:rPr>
              <a:t>kožovitou </a:t>
            </a:r>
            <a:r>
              <a:rPr lang="cs-CZ" sz="2000" dirty="0">
                <a:solidFill>
                  <a:schemeClr val="tx1"/>
                </a:solidFill>
              </a:rPr>
              <a:t>slupkou, zralé mají měkkou </a:t>
            </a:r>
            <a:r>
              <a:rPr lang="cs-CZ" sz="2000" dirty="0" smtClean="0">
                <a:solidFill>
                  <a:schemeClr val="tx1"/>
                </a:solidFill>
              </a:rPr>
              <a:t>dužinu </a:t>
            </a:r>
            <a:r>
              <a:rPr lang="cs-CZ" sz="2000" dirty="0">
                <a:solidFill>
                  <a:schemeClr val="tx1"/>
                </a:solidFill>
              </a:rPr>
              <a:t>sladké nebo nakyslé chuti a specifické </a:t>
            </a:r>
            <a:r>
              <a:rPr lang="cs-CZ" sz="2000" dirty="0" smtClean="0">
                <a:solidFill>
                  <a:schemeClr val="tx1"/>
                </a:solidFill>
              </a:rPr>
              <a:t>vůně.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Čerstvé nejsou jedlé, konzumovatelné jsou </a:t>
            </a:r>
            <a:r>
              <a:rPr lang="cs-CZ" sz="2000" dirty="0" smtClean="0">
                <a:solidFill>
                  <a:schemeClr val="tx1"/>
                </a:solidFill>
              </a:rPr>
              <a:t>až </a:t>
            </a:r>
            <a:r>
              <a:rPr lang="cs-CZ" sz="2000" dirty="0">
                <a:solidFill>
                  <a:schemeClr val="tx1"/>
                </a:solidFill>
              </a:rPr>
              <a:t>po přemrznutí nebo </a:t>
            </a:r>
            <a:r>
              <a:rPr lang="cs-CZ" sz="2000" dirty="0" smtClean="0">
                <a:solidFill>
                  <a:schemeClr val="tx1"/>
                </a:solidFill>
              </a:rPr>
              <a:t>odležení </a:t>
            </a:r>
            <a:r>
              <a:rPr lang="cs-CZ" sz="2000" dirty="0">
                <a:solidFill>
                  <a:schemeClr val="tx1"/>
                </a:solidFill>
              </a:rPr>
              <a:t>nebo jako surovina pro pikantní </a:t>
            </a:r>
            <a:r>
              <a:rPr lang="cs-CZ" sz="2000" dirty="0" smtClean="0">
                <a:solidFill>
                  <a:schemeClr val="tx1"/>
                </a:solidFill>
              </a:rPr>
              <a:t>pasty</a:t>
            </a:r>
            <a:r>
              <a:rPr lang="cs-CZ" sz="2000" dirty="0">
                <a:solidFill>
                  <a:schemeClr val="tx1"/>
                </a:solidFill>
              </a:rPr>
              <a:t>, marmelády, likéry i </a:t>
            </a:r>
            <a:r>
              <a:rPr lang="cs-CZ" sz="2000" dirty="0" smtClean="0">
                <a:solidFill>
                  <a:schemeClr val="tx1"/>
                </a:solidFill>
              </a:rPr>
              <a:t>pálenky.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Šťáva z mišpulí se přidává do jablečných a hruškových nápojů k urychlení jejich usazování.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6148" name="Picture 4" descr="https://farm5.staticflickr.com/4062/4525939903_c15a3a5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001" y="3426941"/>
            <a:ext cx="3187000" cy="21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arm7.staticflickr.com/6203/6143824144_4f9c49ae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41" y="0"/>
            <a:ext cx="2364259" cy="31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712" y="27966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Rozdělení ovoce podle druhu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03" y="1510140"/>
            <a:ext cx="8596668" cy="5050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2. Peckové ovoce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B</a:t>
            </a:r>
            <a:r>
              <a:rPr lang="cs-CZ" sz="2000" dirty="0" smtClean="0">
                <a:solidFill>
                  <a:schemeClr val="tx1"/>
                </a:solidFill>
              </a:rPr>
              <a:t>roskve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meruňky, švestky, ryngle, </a:t>
            </a:r>
            <a:r>
              <a:rPr lang="cs-CZ" sz="2000" dirty="0">
                <a:solidFill>
                  <a:schemeClr val="tx1"/>
                </a:solidFill>
              </a:rPr>
              <a:t>třešně, </a:t>
            </a:r>
            <a:r>
              <a:rPr lang="cs-CZ" sz="2000" dirty="0" smtClean="0">
                <a:solidFill>
                  <a:schemeClr val="tx1"/>
                </a:solidFill>
              </a:rPr>
              <a:t>višně.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Plod je pravý </a:t>
            </a:r>
            <a:r>
              <a:rPr lang="cs-CZ" sz="2000" dirty="0" smtClean="0">
                <a:solidFill>
                  <a:schemeClr val="tx1"/>
                </a:solidFill>
              </a:rPr>
              <a:t>dužnatý.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Nevýhodou peckového ovoce je velmi malá trvanlivost a poměrně krátká sezónní </a:t>
            </a:r>
            <a:r>
              <a:rPr lang="cs-CZ" sz="2000" dirty="0" smtClean="0">
                <a:solidFill>
                  <a:schemeClr val="tx1"/>
                </a:solidFill>
              </a:rPr>
              <a:t>nabídka.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J</a:t>
            </a:r>
            <a:r>
              <a:rPr lang="cs-CZ" sz="2000" dirty="0" smtClean="0">
                <a:solidFill>
                  <a:schemeClr val="tx1"/>
                </a:solidFill>
              </a:rPr>
              <a:t>e </a:t>
            </a:r>
            <a:r>
              <a:rPr lang="cs-CZ" sz="2000" dirty="0">
                <a:solidFill>
                  <a:schemeClr val="tx1"/>
                </a:solidFill>
              </a:rPr>
              <a:t>často </a:t>
            </a:r>
            <a:r>
              <a:rPr lang="cs-CZ" sz="2000" dirty="0" smtClean="0">
                <a:solidFill>
                  <a:schemeClr val="tx1"/>
                </a:solidFill>
              </a:rPr>
              <a:t>konzervováno.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7170" name="Picture 2" descr="https://farm6.staticflickr.com/5017/5535971921_6f4becac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66" y="1519881"/>
            <a:ext cx="2728372" cy="34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farm4.staticflickr.com/3783/9142517142_8ee79887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0" y="3868823"/>
            <a:ext cx="4522573" cy="28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589" y="27023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Peckové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664" y="1349884"/>
            <a:ext cx="8596668" cy="5314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2.1 Broskve a nektarinky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Samotný plod </a:t>
            </a:r>
            <a:r>
              <a:rPr lang="cs-CZ" sz="2000" dirty="0" smtClean="0">
                <a:solidFill>
                  <a:schemeClr val="tx1"/>
                </a:solidFill>
              </a:rPr>
              <a:t>broskve obsahuje až </a:t>
            </a:r>
            <a:r>
              <a:rPr lang="cs-CZ" sz="2000" dirty="0">
                <a:solidFill>
                  <a:schemeClr val="tx1"/>
                </a:solidFill>
              </a:rPr>
              <a:t>88 % vody, 9 % cukrů a je bohatým zdrojem celé řady minerálů a </a:t>
            </a:r>
            <a:r>
              <a:rPr lang="cs-CZ" sz="2000" dirty="0" smtClean="0">
                <a:solidFill>
                  <a:schemeClr val="tx1"/>
                </a:solidFill>
              </a:rPr>
              <a:t>vitamínů.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Plod je obvykle ve tvaru nepravidelné koule, která je rozdělena viditelnou rýhou na dvě nestejné </a:t>
            </a:r>
            <a:r>
              <a:rPr lang="cs-CZ" sz="2000" dirty="0" smtClean="0">
                <a:solidFill>
                  <a:schemeClr val="tx1"/>
                </a:solidFill>
              </a:rPr>
              <a:t>polovičky.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Broskve jsou vhodné jak ke konzumaci za </a:t>
            </a:r>
            <a:r>
              <a:rPr lang="cs-CZ" sz="2000" dirty="0" err="1">
                <a:solidFill>
                  <a:schemeClr val="tx1"/>
                </a:solidFill>
              </a:rPr>
              <a:t>syrova</a:t>
            </a:r>
            <a:r>
              <a:rPr lang="cs-CZ" sz="2000" dirty="0">
                <a:solidFill>
                  <a:schemeClr val="tx1"/>
                </a:solidFill>
              </a:rPr>
              <a:t>, tak ke zpracování na kompoty, šťávy, </a:t>
            </a:r>
            <a:r>
              <a:rPr lang="cs-CZ" sz="2000" dirty="0" smtClean="0">
                <a:solidFill>
                  <a:schemeClr val="tx1"/>
                </a:solidFill>
              </a:rPr>
              <a:t>džemy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destiláty.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2.1.1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Broskve se dělí na dvě velké skupiny: 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</a:t>
            </a:r>
            <a:r>
              <a:rPr lang="cs-CZ" sz="2000" dirty="0" smtClean="0">
                <a:solidFill>
                  <a:schemeClr val="tx1"/>
                </a:solidFill>
              </a:rPr>
              <a:t>ddělitelné </a:t>
            </a:r>
            <a:r>
              <a:rPr lang="cs-CZ" sz="2000" dirty="0">
                <a:solidFill>
                  <a:schemeClr val="tx1"/>
                </a:solidFill>
              </a:rPr>
              <a:t>od pecky </a:t>
            </a:r>
            <a:r>
              <a:rPr lang="cs-CZ" sz="2000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Redhaven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Cresthaven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Royal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Glory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N</a:t>
            </a:r>
            <a:r>
              <a:rPr lang="cs-CZ" sz="2000" dirty="0" smtClean="0">
                <a:solidFill>
                  <a:schemeClr val="tx1"/>
                </a:solidFill>
              </a:rPr>
              <a:t>eoddělitelné </a:t>
            </a:r>
            <a:r>
              <a:rPr lang="cs-CZ" sz="2000" dirty="0">
                <a:solidFill>
                  <a:schemeClr val="tx1"/>
                </a:solidFill>
              </a:rPr>
              <a:t>od pecky </a:t>
            </a: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dirty="0" err="1" smtClean="0">
                <a:solidFill>
                  <a:schemeClr val="tx1"/>
                </a:solidFill>
              </a:rPr>
              <a:t>Harbinger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Redwin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Sunhaven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Dixired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8194" name="Picture 2" descr="https://farm7.staticflickr.com/6078/6123509125_fba7d913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79" y="210065"/>
            <a:ext cx="3284152" cy="24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openclipart.org/image/250px/svg_to_png/132013/pea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69" y="3918120"/>
            <a:ext cx="23812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Peckové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169" y="1286150"/>
            <a:ext cx="8596668" cy="5304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2.2 Meruňky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Zralé plody obsahují 10-14 % sacharidů, 6 % pektinů, 1–2 % bílkovin, velké </a:t>
            </a:r>
            <a:r>
              <a:rPr lang="cs-CZ" sz="2000" dirty="0" smtClean="0">
                <a:solidFill>
                  <a:schemeClr val="tx1"/>
                </a:solidFill>
              </a:rPr>
              <a:t>množství </a:t>
            </a:r>
            <a:r>
              <a:rPr lang="cs-CZ" sz="2000" dirty="0">
                <a:solidFill>
                  <a:schemeClr val="tx1"/>
                </a:solidFill>
              </a:rPr>
              <a:t>vitamínů a </a:t>
            </a:r>
            <a:r>
              <a:rPr lang="cs-CZ" sz="2000" dirty="0" smtClean="0">
                <a:solidFill>
                  <a:schemeClr val="tx1"/>
                </a:solidFill>
              </a:rPr>
              <a:t>minerálů.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e </a:t>
            </a:r>
            <a:r>
              <a:rPr lang="cs-CZ" sz="2000" dirty="0">
                <a:solidFill>
                  <a:schemeClr val="tx1"/>
                </a:solidFill>
              </a:rPr>
              <a:t>svým </a:t>
            </a:r>
            <a:r>
              <a:rPr lang="cs-CZ" sz="2000" dirty="0" smtClean="0">
                <a:solidFill>
                  <a:schemeClr val="tx1"/>
                </a:solidFill>
              </a:rPr>
              <a:t>složením se řadí </a:t>
            </a:r>
            <a:r>
              <a:rPr lang="cs-CZ" sz="2000" dirty="0">
                <a:solidFill>
                  <a:schemeClr val="tx1"/>
                </a:solidFill>
              </a:rPr>
              <a:t>mezi </a:t>
            </a:r>
            <a:r>
              <a:rPr lang="cs-CZ" sz="2000" dirty="0" smtClean="0">
                <a:solidFill>
                  <a:schemeClr val="tx1"/>
                </a:solidFill>
              </a:rPr>
              <a:t>nejvýživnější ovoce.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Konzumují se buď v čerstvém stavu, po kuchyňské úpravě, zpracované na kompoty nebo v podobě </a:t>
            </a:r>
            <a:r>
              <a:rPr lang="cs-CZ" sz="2000" dirty="0" smtClean="0">
                <a:solidFill>
                  <a:schemeClr val="tx1"/>
                </a:solidFill>
              </a:rPr>
              <a:t>marmelády.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Velmi </a:t>
            </a:r>
            <a:r>
              <a:rPr lang="cs-CZ" sz="2000" dirty="0">
                <a:solidFill>
                  <a:schemeClr val="tx1"/>
                </a:solidFill>
              </a:rPr>
              <a:t>často se </a:t>
            </a:r>
            <a:r>
              <a:rPr lang="cs-CZ" sz="2000" dirty="0" smtClean="0">
                <a:solidFill>
                  <a:schemeClr val="tx1"/>
                </a:solidFill>
              </a:rPr>
              <a:t>používají </a:t>
            </a:r>
            <a:r>
              <a:rPr lang="cs-CZ" sz="2000" dirty="0">
                <a:solidFill>
                  <a:schemeClr val="tx1"/>
                </a:solidFill>
              </a:rPr>
              <a:t>k výrobě destilátů.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2.2.1 Nejznámější odrůdy meruněk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Velkopavlovická, </a:t>
            </a:r>
            <a:r>
              <a:rPr lang="cs-CZ" sz="2000" dirty="0" err="1" smtClean="0">
                <a:solidFill>
                  <a:schemeClr val="tx1"/>
                </a:solidFill>
              </a:rPr>
              <a:t>Veecot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Lebela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Goldrich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9222" name="Picture 6" descr="https://upload.wikimedia.org/wikipedia/commons/thumb/8/87/Apricots_%284224426304%29.jpg/200px-Apricots_%284224426304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83" y="234779"/>
            <a:ext cx="2937236" cy="39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Peckové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168" y="1286150"/>
            <a:ext cx="8802209" cy="5304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2.3 Švestky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nás patří k nejrozšířenějšímu </a:t>
            </a:r>
            <a:r>
              <a:rPr lang="cs-CZ" sz="2000" dirty="0" smtClean="0">
                <a:solidFill>
                  <a:schemeClr val="tx1"/>
                </a:solidFill>
              </a:rPr>
              <a:t>ovoci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J</a:t>
            </a:r>
            <a:r>
              <a:rPr lang="cs-CZ" sz="2000" dirty="0" smtClean="0">
                <a:solidFill>
                  <a:schemeClr val="tx1"/>
                </a:solidFill>
              </a:rPr>
              <a:t>ako </a:t>
            </a:r>
            <a:r>
              <a:rPr lang="cs-CZ" sz="2000" dirty="0">
                <a:solidFill>
                  <a:schemeClr val="tx1"/>
                </a:solidFill>
              </a:rPr>
              <a:t>málokteré ovoce nabízí přesně </a:t>
            </a:r>
            <a:r>
              <a:rPr lang="cs-CZ" sz="2000" dirty="0" smtClean="0">
                <a:solidFill>
                  <a:schemeClr val="tx1"/>
                </a:solidFill>
              </a:rPr>
              <a:t>vyvážený </a:t>
            </a:r>
            <a:r>
              <a:rPr lang="cs-CZ" sz="2000" dirty="0">
                <a:solidFill>
                  <a:schemeClr val="tx1"/>
                </a:solidFill>
              </a:rPr>
              <a:t>obsah vitamínů skupiny B.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Mají podlouhlý tvar, modrou barvu, chutnou a šťavnatou </a:t>
            </a:r>
            <a:r>
              <a:rPr lang="cs-CZ" sz="2000" dirty="0" smtClean="0">
                <a:solidFill>
                  <a:schemeClr val="tx1"/>
                </a:solidFill>
              </a:rPr>
              <a:t>dužninu</a:t>
            </a:r>
            <a:r>
              <a:rPr lang="cs-CZ" sz="2000" dirty="0">
                <a:solidFill>
                  <a:schemeClr val="tx1"/>
                </a:solidFill>
              </a:rPr>
              <a:t>, která se snadno </a:t>
            </a:r>
            <a:r>
              <a:rPr lang="cs-CZ" sz="2000" dirty="0" smtClean="0">
                <a:solidFill>
                  <a:schemeClr val="tx1"/>
                </a:solidFill>
              </a:rPr>
              <a:t>odděluje </a:t>
            </a:r>
            <a:r>
              <a:rPr lang="cs-CZ" sz="2000" dirty="0">
                <a:solidFill>
                  <a:schemeClr val="tx1"/>
                </a:solidFill>
              </a:rPr>
              <a:t>od podlouhlé zploštělé pecky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Švestky se konzumují syrové, po kuchyňské úpravě, zpracované na kompoty, povidla, oblíbené jsou sušené, </a:t>
            </a:r>
            <a:r>
              <a:rPr lang="cs-CZ" sz="2000" dirty="0" smtClean="0">
                <a:solidFill>
                  <a:schemeClr val="tx1"/>
                </a:solidFill>
              </a:rPr>
              <a:t>používají </a:t>
            </a:r>
            <a:r>
              <a:rPr lang="cs-CZ" sz="2000" dirty="0">
                <a:solidFill>
                  <a:schemeClr val="tx1"/>
                </a:solidFill>
              </a:rPr>
              <a:t>se k výrobě slivovice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2.3.1 Nejznámější </a:t>
            </a:r>
            <a:r>
              <a:rPr lang="cs-CZ" sz="2000" dirty="0">
                <a:solidFill>
                  <a:schemeClr val="tx1"/>
                </a:solidFill>
              </a:rPr>
              <a:t>odrůdy </a:t>
            </a:r>
            <a:r>
              <a:rPr lang="cs-CZ" sz="2000" dirty="0" smtClean="0">
                <a:solidFill>
                  <a:schemeClr val="tx1"/>
                </a:solidFill>
              </a:rPr>
              <a:t>švestek: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Švestka Domácí, </a:t>
            </a:r>
            <a:r>
              <a:rPr lang="cs-CZ" sz="2000" dirty="0" err="1">
                <a:solidFill>
                  <a:schemeClr val="tx1"/>
                </a:solidFill>
              </a:rPr>
              <a:t>Čačanská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lepotica</a:t>
            </a:r>
            <a:r>
              <a:rPr lang="cs-CZ" sz="2000" dirty="0" smtClean="0">
                <a:solidFill>
                  <a:schemeClr val="tx1"/>
                </a:solidFill>
              </a:rPr>
              <a:t>- (pološvestka</a:t>
            </a:r>
            <a:r>
              <a:rPr lang="cs-CZ" sz="2000" dirty="0" smtClean="0"/>
              <a:t>).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0242" name="Picture 2" descr="https://farm5.staticflickr.com/4112/5028940263_02b73864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52" y="111211"/>
            <a:ext cx="3624648" cy="318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Peckové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649" y="1300593"/>
            <a:ext cx="8802209" cy="5304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2.4 Třešně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J</a:t>
            </a:r>
            <a:r>
              <a:rPr lang="cs-CZ" sz="2000" dirty="0" smtClean="0">
                <a:solidFill>
                  <a:schemeClr val="tx1"/>
                </a:solidFill>
              </a:rPr>
              <a:t>edná </a:t>
            </a:r>
            <a:r>
              <a:rPr lang="cs-CZ" sz="2000" dirty="0">
                <a:solidFill>
                  <a:schemeClr val="tx1"/>
                </a:solidFill>
              </a:rPr>
              <a:t>se o měkký plod tvořený peckou, která je uprostřed plodu. 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Okolo ní se nachází sladká </a:t>
            </a:r>
            <a:r>
              <a:rPr lang="cs-CZ" sz="2000" dirty="0" smtClean="0">
                <a:solidFill>
                  <a:schemeClr val="tx1"/>
                </a:solidFill>
              </a:rPr>
              <a:t>dužnina přibližně </a:t>
            </a:r>
            <a:r>
              <a:rPr lang="cs-CZ" sz="2000" dirty="0">
                <a:solidFill>
                  <a:schemeClr val="tx1"/>
                </a:solidFill>
              </a:rPr>
              <a:t>bílé </a:t>
            </a:r>
            <a:r>
              <a:rPr lang="cs-CZ" sz="2000" dirty="0" smtClean="0">
                <a:solidFill>
                  <a:schemeClr val="tx1"/>
                </a:solidFill>
              </a:rPr>
              <a:t>až narůžovělé </a:t>
            </a:r>
            <a:r>
              <a:rPr lang="cs-CZ" sz="2000" dirty="0">
                <a:solidFill>
                  <a:schemeClr val="tx1"/>
                </a:solidFill>
              </a:rPr>
              <a:t>barvy obsahující vysoký podíl </a:t>
            </a:r>
            <a:r>
              <a:rPr lang="cs-CZ" sz="2000" dirty="0" smtClean="0">
                <a:solidFill>
                  <a:schemeClr val="tx1"/>
                </a:solidFill>
              </a:rPr>
              <a:t>vody.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Konzumují se jak za </a:t>
            </a:r>
            <a:r>
              <a:rPr lang="cs-CZ" sz="2000" dirty="0" err="1">
                <a:solidFill>
                  <a:schemeClr val="tx1"/>
                </a:solidFill>
              </a:rPr>
              <a:t>syrova</a:t>
            </a:r>
            <a:r>
              <a:rPr lang="cs-CZ" sz="2000" dirty="0">
                <a:solidFill>
                  <a:schemeClr val="tx1"/>
                </a:solidFill>
              </a:rPr>
              <a:t>, tak po kuchyňské úpravě a zpracované na kompoty, šťávy, destiláty či sušené a proslazené ovoce.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2.4.1 Odrůdy třešní dělíme podle </a:t>
            </a:r>
            <a:r>
              <a:rPr lang="cs-CZ" sz="2000" dirty="0">
                <a:solidFill>
                  <a:schemeClr val="tx1"/>
                </a:solidFill>
              </a:rPr>
              <a:t>tuhosti </a:t>
            </a:r>
            <a:r>
              <a:rPr lang="cs-CZ" sz="2000" dirty="0" smtClean="0">
                <a:solidFill>
                  <a:schemeClr val="tx1"/>
                </a:solidFill>
              </a:rPr>
              <a:t>dužniny na: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Srdcovky (převážně </a:t>
            </a:r>
            <a:r>
              <a:rPr lang="cs-CZ" sz="2000" dirty="0">
                <a:solidFill>
                  <a:schemeClr val="tx1"/>
                </a:solidFill>
              </a:rPr>
              <a:t>srdcovitého tvaru s měkkou dužninou) – Karešova, </a:t>
            </a:r>
            <a:r>
              <a:rPr lang="cs-CZ" sz="2000" dirty="0" err="1" smtClean="0">
                <a:solidFill>
                  <a:schemeClr val="tx1"/>
                </a:solidFill>
              </a:rPr>
              <a:t>Rivan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C</a:t>
            </a:r>
            <a:r>
              <a:rPr lang="cs-CZ" sz="2000" dirty="0" smtClean="0">
                <a:solidFill>
                  <a:schemeClr val="tx1"/>
                </a:solidFill>
              </a:rPr>
              <a:t>hrupky (kulovitého </a:t>
            </a:r>
            <a:r>
              <a:rPr lang="cs-CZ" sz="2000" dirty="0">
                <a:solidFill>
                  <a:schemeClr val="tx1"/>
                </a:solidFill>
              </a:rPr>
              <a:t>tvaru s pevnou a tuhou dužninou)- </a:t>
            </a:r>
            <a:r>
              <a:rPr lang="cs-CZ" sz="2000" dirty="0" smtClean="0">
                <a:solidFill>
                  <a:schemeClr val="tx1"/>
                </a:solidFill>
              </a:rPr>
              <a:t>Granát, Vanda. 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1266" name="Picture 2" descr="https://farm6.staticflickr.com/5036/5805708486_6d32471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289" y="230659"/>
            <a:ext cx="3122141" cy="3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Peckové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1" y="1137868"/>
            <a:ext cx="9362383" cy="5720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2.5 Višně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>
                <a:solidFill>
                  <a:schemeClr val="tx1"/>
                </a:solidFill>
              </a:rPr>
              <a:t>P</a:t>
            </a:r>
            <a:r>
              <a:rPr lang="cs-CZ" sz="2200" dirty="0" smtClean="0">
                <a:solidFill>
                  <a:schemeClr val="tx1"/>
                </a:solidFill>
              </a:rPr>
              <a:t>odobají </a:t>
            </a:r>
            <a:r>
              <a:rPr lang="cs-CZ" sz="2200" dirty="0">
                <a:solidFill>
                  <a:schemeClr val="tx1"/>
                </a:solidFill>
              </a:rPr>
              <a:t>se třešním, nejsou však tak </a:t>
            </a:r>
            <a:r>
              <a:rPr lang="cs-CZ" sz="2200" dirty="0" smtClean="0">
                <a:solidFill>
                  <a:schemeClr val="tx1"/>
                </a:solidFill>
              </a:rPr>
              <a:t>sladké.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>
                <a:solidFill>
                  <a:schemeClr val="tx1"/>
                </a:solidFill>
              </a:rPr>
              <a:t>D</a:t>
            </a:r>
            <a:r>
              <a:rPr lang="cs-CZ" sz="2200" dirty="0" smtClean="0">
                <a:solidFill>
                  <a:schemeClr val="tx1"/>
                </a:solidFill>
              </a:rPr>
              <a:t>užninu </a:t>
            </a:r>
            <a:r>
              <a:rPr lang="cs-CZ" sz="2200" dirty="0">
                <a:solidFill>
                  <a:schemeClr val="tx1"/>
                </a:solidFill>
              </a:rPr>
              <a:t>mají na rozdíl od třešní měkkou a velmi </a:t>
            </a:r>
            <a:r>
              <a:rPr lang="cs-CZ" sz="2200" dirty="0" smtClean="0">
                <a:solidFill>
                  <a:schemeClr val="tx1"/>
                </a:solidFill>
              </a:rPr>
              <a:t>šťavnatou, </a:t>
            </a:r>
            <a:r>
              <a:rPr lang="cs-CZ" sz="2200" dirty="0">
                <a:solidFill>
                  <a:schemeClr val="tx1"/>
                </a:solidFill>
              </a:rPr>
              <a:t>stopka </a:t>
            </a:r>
            <a:r>
              <a:rPr lang="cs-CZ" sz="2200" dirty="0" smtClean="0">
                <a:solidFill>
                  <a:schemeClr val="tx1"/>
                </a:solidFill>
              </a:rPr>
              <a:t>je tenčí.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 smtClean="0">
                <a:solidFill>
                  <a:schemeClr val="tx1"/>
                </a:solidFill>
              </a:rPr>
              <a:t>Konzumují </a:t>
            </a:r>
            <a:r>
              <a:rPr lang="cs-CZ" sz="2200" dirty="0">
                <a:solidFill>
                  <a:schemeClr val="tx1"/>
                </a:solidFill>
              </a:rPr>
              <a:t>se jak v syrovém stavu, tak kuchyňsky upravené a hlavně zpracované na kompoty, šťávy, marmelády, </a:t>
            </a:r>
            <a:r>
              <a:rPr lang="cs-CZ" sz="2200" dirty="0" smtClean="0">
                <a:solidFill>
                  <a:schemeClr val="tx1"/>
                </a:solidFill>
              </a:rPr>
              <a:t>džemy</a:t>
            </a:r>
            <a:r>
              <a:rPr lang="cs-CZ" sz="2200" dirty="0">
                <a:solidFill>
                  <a:schemeClr val="tx1"/>
                </a:solidFill>
              </a:rPr>
              <a:t>, </a:t>
            </a:r>
            <a:r>
              <a:rPr lang="cs-CZ" sz="2200" dirty="0" smtClean="0">
                <a:solidFill>
                  <a:schemeClr val="tx1"/>
                </a:solidFill>
              </a:rPr>
              <a:t>likéry.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 2.5.1 Višně rozlišujeme převážně </a:t>
            </a:r>
            <a:r>
              <a:rPr lang="cs-CZ" sz="2200" dirty="0">
                <a:solidFill>
                  <a:schemeClr val="tx1"/>
                </a:solidFill>
              </a:rPr>
              <a:t>podle chuti plodu a to </a:t>
            </a:r>
            <a:r>
              <a:rPr lang="cs-CZ" sz="2200" dirty="0" smtClean="0">
                <a:solidFill>
                  <a:schemeClr val="tx1"/>
                </a:solidFill>
              </a:rPr>
              <a:t>na: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u="sng" dirty="0" smtClean="0">
                <a:solidFill>
                  <a:schemeClr val="tx1"/>
                </a:solidFill>
              </a:rPr>
              <a:t>Pravé višně </a:t>
            </a:r>
            <a:r>
              <a:rPr lang="cs-CZ" sz="2200" dirty="0" smtClean="0">
                <a:solidFill>
                  <a:schemeClr val="tx1"/>
                </a:solidFill>
              </a:rPr>
              <a:t>- </a:t>
            </a:r>
            <a:r>
              <a:rPr lang="cs-CZ" sz="2200" dirty="0">
                <a:solidFill>
                  <a:schemeClr val="tx1"/>
                </a:solidFill>
              </a:rPr>
              <a:t>vyznačující se menším </a:t>
            </a:r>
            <a:r>
              <a:rPr lang="cs-CZ" sz="2200" dirty="0" smtClean="0">
                <a:solidFill>
                  <a:schemeClr val="tx1"/>
                </a:solidFill>
              </a:rPr>
              <a:t>vzrůstem a </a:t>
            </a:r>
            <a:r>
              <a:rPr lang="cs-CZ" sz="2200" dirty="0">
                <a:solidFill>
                  <a:schemeClr val="tx1"/>
                </a:solidFill>
              </a:rPr>
              <a:t>převislým tvarem </a:t>
            </a:r>
            <a:r>
              <a:rPr lang="cs-CZ" sz="2200" dirty="0" smtClean="0">
                <a:solidFill>
                  <a:schemeClr val="tx1"/>
                </a:solidFill>
              </a:rPr>
              <a:t>koruny, ty můžeme </a:t>
            </a:r>
            <a:r>
              <a:rPr lang="cs-CZ" sz="2200" dirty="0">
                <a:solidFill>
                  <a:schemeClr val="tx1"/>
                </a:solidFill>
              </a:rPr>
              <a:t>dále rozdělit </a:t>
            </a:r>
            <a:r>
              <a:rPr lang="cs-CZ" sz="2200" dirty="0" smtClean="0">
                <a:solidFill>
                  <a:schemeClr val="tx1"/>
                </a:solidFill>
              </a:rPr>
              <a:t>na: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>
                <a:solidFill>
                  <a:schemeClr val="tx1"/>
                </a:solidFill>
              </a:rPr>
              <a:t>Amarelky </a:t>
            </a:r>
            <a:r>
              <a:rPr lang="cs-CZ" sz="2200" dirty="0" smtClean="0">
                <a:solidFill>
                  <a:schemeClr val="tx1"/>
                </a:solidFill>
              </a:rPr>
              <a:t>– Favorit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 smtClean="0">
                <a:solidFill>
                  <a:schemeClr val="tx1"/>
                </a:solidFill>
              </a:rPr>
              <a:t>Kyselky </a:t>
            </a:r>
            <a:r>
              <a:rPr lang="cs-CZ" sz="2200" dirty="0">
                <a:solidFill>
                  <a:schemeClr val="tx1"/>
                </a:solidFill>
              </a:rPr>
              <a:t>– Morela </a:t>
            </a:r>
            <a:r>
              <a:rPr lang="cs-CZ" sz="2200" dirty="0" smtClean="0">
                <a:solidFill>
                  <a:schemeClr val="tx1"/>
                </a:solidFill>
              </a:rPr>
              <a:t>pozdní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u="sng" dirty="0" err="1" smtClean="0">
                <a:solidFill>
                  <a:schemeClr val="tx1"/>
                </a:solidFill>
              </a:rPr>
              <a:t>Třešňovišně</a:t>
            </a:r>
            <a:r>
              <a:rPr lang="cs-CZ" sz="2200" dirty="0" smtClean="0">
                <a:solidFill>
                  <a:schemeClr val="tx1"/>
                </a:solidFill>
              </a:rPr>
              <a:t> - </a:t>
            </a:r>
            <a:r>
              <a:rPr lang="cs-CZ" sz="2200" dirty="0">
                <a:solidFill>
                  <a:schemeClr val="tx1"/>
                </a:solidFill>
              </a:rPr>
              <a:t>vyznačující se větším habitem a většími </a:t>
            </a:r>
            <a:r>
              <a:rPr lang="cs-CZ" sz="2200" dirty="0" smtClean="0">
                <a:solidFill>
                  <a:schemeClr val="tx1"/>
                </a:solidFill>
              </a:rPr>
              <a:t>listy, ty </a:t>
            </a:r>
            <a:r>
              <a:rPr lang="pl-PL" sz="2200" dirty="0" smtClean="0">
                <a:solidFill>
                  <a:schemeClr val="tx1"/>
                </a:solidFill>
              </a:rPr>
              <a:t>můžeme </a:t>
            </a:r>
            <a:r>
              <a:rPr lang="pl-PL" sz="2200" dirty="0">
                <a:solidFill>
                  <a:schemeClr val="tx1"/>
                </a:solidFill>
              </a:rPr>
              <a:t>rozdělit do dvou skupin </a:t>
            </a:r>
            <a:r>
              <a:rPr lang="pl-PL" sz="2200" dirty="0" smtClean="0">
                <a:solidFill>
                  <a:schemeClr val="tx1"/>
                </a:solidFill>
              </a:rPr>
              <a:t>na</a:t>
            </a:r>
            <a:r>
              <a:rPr lang="pl-PL" sz="2200" dirty="0">
                <a:solidFill>
                  <a:schemeClr val="tx1"/>
                </a:solidFill>
              </a:rPr>
              <a:t>:</a:t>
            </a:r>
            <a:endParaRPr lang="cs-CZ" sz="2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 smtClean="0">
                <a:solidFill>
                  <a:schemeClr val="tx1"/>
                </a:solidFill>
              </a:rPr>
              <a:t>Sladkovišně </a:t>
            </a:r>
            <a:r>
              <a:rPr lang="cs-CZ" sz="2200" dirty="0">
                <a:solidFill>
                  <a:schemeClr val="tx1"/>
                </a:solidFill>
              </a:rPr>
              <a:t>- </a:t>
            </a:r>
            <a:r>
              <a:rPr lang="cs-CZ" sz="2200" dirty="0" err="1">
                <a:solidFill>
                  <a:schemeClr val="tx1"/>
                </a:solidFill>
              </a:rPr>
              <a:t>Érdi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Bötermö</a:t>
            </a:r>
            <a:endParaRPr lang="cs-CZ" sz="22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 err="1" smtClean="0">
                <a:solidFill>
                  <a:schemeClr val="tx1"/>
                </a:solidFill>
              </a:rPr>
              <a:t>Skleňovky</a:t>
            </a:r>
            <a:endParaRPr lang="cs-CZ" sz="22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2290" name="Picture 2" descr="https://farm2.staticflickr.com/1484/25520226392_73844a47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08" y="271848"/>
            <a:ext cx="2931293" cy="23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Rozdělení </a:t>
            </a:r>
            <a:r>
              <a:rPr lang="cs-CZ" sz="3200" b="1" dirty="0" smtClean="0">
                <a:solidFill>
                  <a:schemeClr val="tx1"/>
                </a:solidFill>
              </a:rPr>
              <a:t>ovoce podle druhu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1" y="1137868"/>
            <a:ext cx="9362383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3. Bobulové ovoce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Plody obsahují v </a:t>
            </a:r>
            <a:r>
              <a:rPr lang="cs-CZ" sz="2000" dirty="0" smtClean="0">
                <a:solidFill>
                  <a:schemeClr val="tx1"/>
                </a:solidFill>
              </a:rPr>
              <a:t>jadérkách </a:t>
            </a:r>
            <a:r>
              <a:rPr lang="cs-CZ" sz="2000" dirty="0">
                <a:solidFill>
                  <a:schemeClr val="tx1"/>
                </a:solidFill>
              </a:rPr>
              <a:t>značné </a:t>
            </a:r>
            <a:r>
              <a:rPr lang="cs-CZ" sz="2000" dirty="0" smtClean="0">
                <a:solidFill>
                  <a:schemeClr val="tx1"/>
                </a:solidFill>
              </a:rPr>
              <a:t>množství vlákniny.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Nevýhodou tohoto ovoce je malá </a:t>
            </a:r>
            <a:r>
              <a:rPr lang="cs-CZ" sz="2000" dirty="0" smtClean="0">
                <a:solidFill>
                  <a:schemeClr val="tx1"/>
                </a:solidFill>
              </a:rPr>
              <a:t>trvanlivost.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Konzumuje se v syrovém stavu, nebo se zpracovává na kompoty, marmelády, </a:t>
            </a:r>
            <a:r>
              <a:rPr lang="cs-CZ" sz="2000" dirty="0" smtClean="0">
                <a:solidFill>
                  <a:schemeClr val="tx1"/>
                </a:solidFill>
              </a:rPr>
              <a:t>džemy</a:t>
            </a:r>
            <a:r>
              <a:rPr lang="cs-CZ" sz="2000" dirty="0">
                <a:solidFill>
                  <a:schemeClr val="tx1"/>
                </a:solidFill>
              </a:rPr>
              <a:t>, šťávy nebo se kuchyňsky </a:t>
            </a:r>
            <a:r>
              <a:rPr lang="cs-CZ" sz="2000" dirty="0" smtClean="0">
                <a:solidFill>
                  <a:schemeClr val="tx1"/>
                </a:solidFill>
              </a:rPr>
              <a:t>upravuje.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3314" name="Picture 2" descr="https://farm3.staticflickr.com/2908/14822394842_215d922d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" y="4036540"/>
            <a:ext cx="3965009" cy="22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farm1.staticflickr.com/127/419049451_c0c00b10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67" y="218302"/>
            <a:ext cx="2789881" cy="209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farm9.staticflickr.com/8300/8003727676_d57effdb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98" y="4036540"/>
            <a:ext cx="4185345" cy="22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Bobulové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1" y="1137868"/>
            <a:ext cx="9362383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3.1 Hrozny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Jsou </a:t>
            </a:r>
            <a:r>
              <a:rPr lang="cs-CZ" sz="2000" dirty="0">
                <a:solidFill>
                  <a:schemeClr val="tx1"/>
                </a:solidFill>
              </a:rPr>
              <a:t>plody révy </a:t>
            </a:r>
            <a:r>
              <a:rPr lang="cs-CZ" sz="2000" dirty="0" smtClean="0">
                <a:solidFill>
                  <a:schemeClr val="tx1"/>
                </a:solidFill>
              </a:rPr>
              <a:t>vinné.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Tvarem </a:t>
            </a:r>
            <a:r>
              <a:rPr lang="cs-CZ" sz="2000" dirty="0">
                <a:solidFill>
                  <a:schemeClr val="tx1"/>
                </a:solidFill>
              </a:rPr>
              <a:t>jsou bobule kulovitého, vejčitého, nebo zaobleně válcovitého tvaru o průměru 0,4 – 1,5 cm a délce </a:t>
            </a:r>
            <a:r>
              <a:rPr lang="cs-CZ" sz="2000" dirty="0" smtClean="0">
                <a:solidFill>
                  <a:schemeClr val="tx1"/>
                </a:solidFill>
              </a:rPr>
              <a:t>až </a:t>
            </a:r>
            <a:r>
              <a:rPr lang="cs-CZ" sz="2000" dirty="0">
                <a:solidFill>
                  <a:schemeClr val="tx1"/>
                </a:solidFill>
              </a:rPr>
              <a:t>2,5 </a:t>
            </a:r>
            <a:r>
              <a:rPr lang="cs-CZ" sz="2000" dirty="0" smtClean="0">
                <a:solidFill>
                  <a:schemeClr val="tx1"/>
                </a:solidFill>
              </a:rPr>
              <a:t>cm.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Barva bobulí je nejčastěji zelená, avšak také ž</a:t>
            </a:r>
            <a:r>
              <a:rPr lang="cs-CZ" sz="2000" dirty="0" smtClean="0">
                <a:solidFill>
                  <a:schemeClr val="tx1"/>
                </a:solidFill>
              </a:rPr>
              <a:t>lutá</a:t>
            </a:r>
            <a:r>
              <a:rPr lang="cs-CZ" sz="2000" dirty="0">
                <a:solidFill>
                  <a:schemeClr val="tx1"/>
                </a:solidFill>
              </a:rPr>
              <a:t>, červená, šedofialová a modrá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Hrozny obsahují velké </a:t>
            </a:r>
            <a:r>
              <a:rPr lang="cs-CZ" sz="2000" dirty="0" smtClean="0">
                <a:solidFill>
                  <a:schemeClr val="tx1"/>
                </a:solidFill>
              </a:rPr>
              <a:t>množství </a:t>
            </a:r>
            <a:r>
              <a:rPr lang="cs-CZ" sz="2000" dirty="0">
                <a:solidFill>
                  <a:schemeClr val="tx1"/>
                </a:solidFill>
              </a:rPr>
              <a:t>sacharidů a minerálních </a:t>
            </a:r>
            <a:r>
              <a:rPr lang="cs-CZ" sz="2000" dirty="0" smtClean="0">
                <a:solidFill>
                  <a:schemeClr val="tx1"/>
                </a:solidFill>
              </a:rPr>
              <a:t>látek.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Jsou skvělým stolním ovocem, </a:t>
            </a:r>
            <a:r>
              <a:rPr lang="cs-CZ" sz="2000" dirty="0" smtClean="0">
                <a:solidFill>
                  <a:schemeClr val="tx1"/>
                </a:solidFill>
              </a:rPr>
              <a:t>využívají </a:t>
            </a:r>
            <a:r>
              <a:rPr lang="cs-CZ" sz="2000" dirty="0">
                <a:solidFill>
                  <a:schemeClr val="tx1"/>
                </a:solidFill>
              </a:rPr>
              <a:t>se i ke zpracování na kompoty, mošty a </a:t>
            </a:r>
            <a:r>
              <a:rPr lang="cs-CZ" sz="2000" dirty="0" smtClean="0">
                <a:solidFill>
                  <a:schemeClr val="tx1"/>
                </a:solidFill>
              </a:rPr>
              <a:t>víno.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4338" name="Picture 2" descr="https://upload.wikimedia.org/wikipedia/commons/thumb/4/46/Grapes02_crop.jpg/200px-Grapes02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930" y="345989"/>
            <a:ext cx="2323070" cy="3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Bobulové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1" y="1137868"/>
            <a:ext cx="9362383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3.2 Rybíz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U nás </a:t>
            </a:r>
            <a:r>
              <a:rPr lang="cs-CZ" sz="2000" dirty="0">
                <a:solidFill>
                  <a:schemeClr val="tx1"/>
                </a:solidFill>
              </a:rPr>
              <a:t>velmi rozšířené bobulové </a:t>
            </a:r>
            <a:r>
              <a:rPr lang="cs-CZ" sz="2000" dirty="0" smtClean="0">
                <a:solidFill>
                  <a:schemeClr val="tx1"/>
                </a:solidFill>
              </a:rPr>
              <a:t>ovoce.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obsahující </a:t>
            </a:r>
            <a:r>
              <a:rPr lang="cs-CZ" sz="2000" dirty="0" smtClean="0">
                <a:solidFill>
                  <a:schemeClr val="tx1"/>
                </a:solidFill>
              </a:rPr>
              <a:t>asi </a:t>
            </a:r>
            <a:r>
              <a:rPr lang="cs-CZ" sz="2000" dirty="0">
                <a:solidFill>
                  <a:schemeClr val="tx1"/>
                </a:solidFill>
              </a:rPr>
              <a:t>vitamíny A, B a zejména </a:t>
            </a:r>
            <a:r>
              <a:rPr lang="cs-CZ" sz="2000" dirty="0" smtClean="0">
                <a:solidFill>
                  <a:schemeClr val="tx1"/>
                </a:solidFill>
              </a:rPr>
              <a:t>C.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Plody má drobné kulovité bobule s příjemně sladkokyselou </a:t>
            </a:r>
            <a:r>
              <a:rPr lang="cs-CZ" sz="2000" dirty="0" smtClean="0">
                <a:solidFill>
                  <a:schemeClr val="tx1"/>
                </a:solidFill>
              </a:rPr>
              <a:t>dužinou.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pl-PL" sz="2000" dirty="0">
                <a:solidFill>
                  <a:schemeClr val="tx1"/>
                </a:solidFill>
              </a:rPr>
              <a:t>Konzumuje se jak v syrovém stavu, tak po kuchyňské </a:t>
            </a:r>
            <a:r>
              <a:rPr lang="pl-PL" sz="2000" dirty="0" smtClean="0">
                <a:solidFill>
                  <a:schemeClr val="tx1"/>
                </a:solidFill>
              </a:rPr>
              <a:t>úpravě.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Využívá </a:t>
            </a:r>
            <a:r>
              <a:rPr lang="cs-CZ" sz="2000" dirty="0">
                <a:solidFill>
                  <a:schemeClr val="tx1"/>
                </a:solidFill>
              </a:rPr>
              <a:t>ke zpracování na </a:t>
            </a:r>
            <a:r>
              <a:rPr lang="cs-CZ" sz="2000" dirty="0" smtClean="0">
                <a:solidFill>
                  <a:schemeClr val="tx1"/>
                </a:solidFill>
              </a:rPr>
              <a:t>džemy</a:t>
            </a:r>
            <a:r>
              <a:rPr lang="cs-CZ" sz="2000" dirty="0">
                <a:solidFill>
                  <a:schemeClr val="tx1"/>
                </a:solidFill>
              </a:rPr>
              <a:t>, marmelády, rosoly, šťávy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3.2.1 Rybíz </a:t>
            </a:r>
            <a:r>
              <a:rPr lang="cs-CZ" sz="2000" dirty="0">
                <a:solidFill>
                  <a:schemeClr val="tx1"/>
                </a:solidFill>
              </a:rPr>
              <a:t>se podle ranosti dělí na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Raný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Středně raný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Pozdní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5364" name="Picture 4" descr="https://farm1.staticflickr.com/71/174437489_d19dce4a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07" y="131806"/>
            <a:ext cx="3998097" cy="29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13237" y="-609052"/>
            <a:ext cx="6815669" cy="1515533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Ovoce</a:t>
            </a: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66" y="1279354"/>
            <a:ext cx="8852991" cy="4848069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Charakteristika</a:t>
            </a:r>
            <a:endParaRPr lang="cs-CZ" sz="2400" b="1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• Jsou </a:t>
            </a:r>
            <a:r>
              <a:rPr lang="cs-CZ" sz="2000" dirty="0">
                <a:solidFill>
                  <a:schemeClr val="tx1"/>
                </a:solidFill>
              </a:rPr>
              <a:t>plody různých </a:t>
            </a:r>
            <a:r>
              <a:rPr lang="cs-CZ" sz="2000" dirty="0" smtClean="0">
                <a:solidFill>
                  <a:schemeClr val="tx1"/>
                </a:solidFill>
              </a:rPr>
              <a:t>rostlin.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• Konzumuje </a:t>
            </a:r>
            <a:r>
              <a:rPr lang="cs-CZ" sz="2000" dirty="0">
                <a:solidFill>
                  <a:schemeClr val="tx1"/>
                </a:solidFill>
              </a:rPr>
              <a:t>se většinou v syrovém </a:t>
            </a:r>
            <a:r>
              <a:rPr lang="cs-CZ" sz="2000" dirty="0" smtClean="0">
                <a:solidFill>
                  <a:schemeClr val="tx1"/>
                </a:solidFill>
              </a:rPr>
              <a:t>stavu.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• Může </a:t>
            </a:r>
            <a:r>
              <a:rPr lang="cs-CZ" sz="2000" dirty="0">
                <a:solidFill>
                  <a:schemeClr val="tx1"/>
                </a:solidFill>
              </a:rPr>
              <a:t>být užíváno k přípravě pokrmů a </a:t>
            </a:r>
            <a:r>
              <a:rPr lang="cs-CZ" sz="2000" dirty="0" smtClean="0">
                <a:solidFill>
                  <a:schemeClr val="tx1"/>
                </a:solidFill>
              </a:rPr>
              <a:t>nápojů.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• Obsahuje vysoké množství vitamínů a minerálních látek.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• </a:t>
            </a:r>
            <a:r>
              <a:rPr lang="cs-CZ" sz="2000" dirty="0" smtClean="0">
                <a:solidFill>
                  <a:schemeClr val="tx1"/>
                </a:solidFill>
              </a:rPr>
              <a:t>Vyznačuje </a:t>
            </a:r>
            <a:r>
              <a:rPr lang="cs-CZ" sz="2000" dirty="0">
                <a:solidFill>
                  <a:schemeClr val="tx1"/>
                </a:solidFill>
              </a:rPr>
              <a:t>se nízkou energetickou </a:t>
            </a:r>
            <a:r>
              <a:rPr lang="cs-CZ" sz="2000" dirty="0" smtClean="0">
                <a:solidFill>
                  <a:schemeClr val="tx1"/>
                </a:solidFill>
              </a:rPr>
              <a:t>hodnotou.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• Je </a:t>
            </a:r>
            <a:r>
              <a:rPr lang="cs-CZ" sz="2000" dirty="0">
                <a:solidFill>
                  <a:schemeClr val="tx1"/>
                </a:solidFill>
              </a:rPr>
              <a:t>jedním z nejstarších známých druhů </a:t>
            </a:r>
            <a:r>
              <a:rPr lang="cs-CZ" sz="2000" dirty="0" smtClean="0">
                <a:solidFill>
                  <a:schemeClr val="tx1"/>
                </a:solidFill>
              </a:rPr>
              <a:t>potravin.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cs-CZ" sz="2000" dirty="0" smtClean="0">
                <a:solidFill>
                  <a:schemeClr val="tx1"/>
                </a:solidFill>
              </a:rPr>
              <a:t>https</a:t>
            </a:r>
            <a:r>
              <a:rPr lang="cs-CZ" sz="2000" dirty="0">
                <a:solidFill>
                  <a:schemeClr val="tx1"/>
                </a:solidFill>
              </a:rPr>
              <a:t>://</a:t>
            </a:r>
            <a:r>
              <a:rPr lang="cs-CZ" sz="2000" dirty="0" smtClean="0">
                <a:solidFill>
                  <a:schemeClr val="tx1"/>
                </a:solidFill>
              </a:rPr>
              <a:t>youtu.be/Sv5usHhjitY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                                                      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028" name="Picture 4" descr="https://openclipart.org/image/250px/svg_to_png/312337/15454504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77" y="4168203"/>
            <a:ext cx="2867226" cy="26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Bobulové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662" y="1137868"/>
            <a:ext cx="10066921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3.3 Angrešt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Bobule se podle odrůdy liší tvarem, velikostí, barvou a </a:t>
            </a:r>
            <a:r>
              <a:rPr lang="cs-CZ" sz="2000" dirty="0" smtClean="0">
                <a:solidFill>
                  <a:schemeClr val="tx1"/>
                </a:solidFill>
              </a:rPr>
              <a:t>slupkou.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Dužnina </a:t>
            </a:r>
            <a:r>
              <a:rPr lang="cs-CZ" sz="2000" dirty="0">
                <a:solidFill>
                  <a:schemeClr val="tx1"/>
                </a:solidFill>
              </a:rPr>
              <a:t>je rosolovitá a </a:t>
            </a:r>
            <a:r>
              <a:rPr lang="cs-CZ" sz="2000" dirty="0" smtClean="0">
                <a:solidFill>
                  <a:schemeClr val="tx1"/>
                </a:solidFill>
              </a:rPr>
              <a:t>šťavnatá.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Konzumuje se zejména </a:t>
            </a:r>
            <a:r>
              <a:rPr lang="cs-CZ" sz="2000" dirty="0" smtClean="0">
                <a:solidFill>
                  <a:schemeClr val="tx1"/>
                </a:solidFill>
              </a:rPr>
              <a:t>syrový.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Zpracovává </a:t>
            </a:r>
            <a:r>
              <a:rPr lang="cs-CZ" sz="2000" dirty="0">
                <a:solidFill>
                  <a:schemeClr val="tx1"/>
                </a:solidFill>
              </a:rPr>
              <a:t>se na kompoty, marmelády, </a:t>
            </a:r>
            <a:r>
              <a:rPr lang="cs-CZ" sz="2000" dirty="0" smtClean="0">
                <a:solidFill>
                  <a:schemeClr val="tx1"/>
                </a:solidFill>
              </a:rPr>
              <a:t>šťávy.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Obsahuje vitamíny A, B, C a minerální látky, zejména vápník, fosfor a železo.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3.4 Borůvky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Bobule jsou drobné, </a:t>
            </a:r>
            <a:r>
              <a:rPr lang="cs-CZ" sz="2000" dirty="0" smtClean="0">
                <a:solidFill>
                  <a:schemeClr val="tx1"/>
                </a:solidFill>
              </a:rPr>
              <a:t>kulovitého </a:t>
            </a:r>
            <a:r>
              <a:rPr lang="cs-CZ" sz="2000" dirty="0">
                <a:solidFill>
                  <a:schemeClr val="tx1"/>
                </a:solidFill>
              </a:rPr>
              <a:t>tvaru, tmavomodré </a:t>
            </a:r>
            <a:r>
              <a:rPr lang="cs-CZ" sz="2000" dirty="0" smtClean="0">
                <a:solidFill>
                  <a:schemeClr val="tx1"/>
                </a:solidFill>
              </a:rPr>
              <a:t>až </a:t>
            </a:r>
            <a:r>
              <a:rPr lang="cs-CZ" sz="2000" dirty="0">
                <a:solidFill>
                  <a:schemeClr val="tx1"/>
                </a:solidFill>
              </a:rPr>
              <a:t>černé barvy, </a:t>
            </a:r>
            <a:r>
              <a:rPr lang="cs-CZ" sz="2000" dirty="0" smtClean="0">
                <a:solidFill>
                  <a:schemeClr val="tx1"/>
                </a:solidFill>
              </a:rPr>
              <a:t>velmi šťavnaté.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Mají sladce kyselou, natrpklou chuť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Konzumují se čerstvé, kuchyňsky upravené nebo zpracované na kompoty, </a:t>
            </a:r>
            <a:r>
              <a:rPr lang="cs-CZ" sz="2000" dirty="0" smtClean="0">
                <a:solidFill>
                  <a:schemeClr val="tx1"/>
                </a:solidFill>
              </a:rPr>
              <a:t>marmelády, džemy</a:t>
            </a:r>
            <a:r>
              <a:rPr lang="cs-CZ" sz="2000" dirty="0">
                <a:solidFill>
                  <a:schemeClr val="tx1"/>
                </a:solidFill>
              </a:rPr>
              <a:t>, šťávy, sirupy.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6386" name="Picture 2" descr="https://farm3.staticflickr.com/2888/9645148044_107c6666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62" y="2810"/>
            <a:ext cx="3978638" cy="26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thumb/c/cd/Blueberries_.jpg/200px-Blueberries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182" y="2899718"/>
            <a:ext cx="2896249" cy="19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Bobulové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551" y="1080203"/>
            <a:ext cx="9502428" cy="5720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b="1" dirty="0" smtClean="0">
                <a:solidFill>
                  <a:srgbClr val="C00000"/>
                </a:solidFill>
              </a:rPr>
              <a:t>3.5 Brusinky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 smtClean="0">
                <a:solidFill>
                  <a:schemeClr val="tx1"/>
                </a:solidFill>
              </a:rPr>
              <a:t>Bobule </a:t>
            </a:r>
            <a:r>
              <a:rPr lang="cs-CZ" sz="2200" dirty="0">
                <a:solidFill>
                  <a:schemeClr val="tx1"/>
                </a:solidFill>
              </a:rPr>
              <a:t>jsou kulovitého </a:t>
            </a:r>
            <a:r>
              <a:rPr lang="cs-CZ" sz="2200" dirty="0" smtClean="0">
                <a:solidFill>
                  <a:schemeClr val="tx1"/>
                </a:solidFill>
              </a:rPr>
              <a:t>tvaru, </a:t>
            </a:r>
            <a:r>
              <a:rPr lang="cs-CZ" sz="2200" dirty="0">
                <a:solidFill>
                  <a:schemeClr val="tx1"/>
                </a:solidFill>
              </a:rPr>
              <a:t>mají hladké, lesklé, červené </a:t>
            </a:r>
            <a:r>
              <a:rPr lang="cs-CZ" sz="2200" dirty="0" smtClean="0">
                <a:solidFill>
                  <a:schemeClr val="tx1"/>
                </a:solidFill>
              </a:rPr>
              <a:t>barvy.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 smtClean="0">
                <a:solidFill>
                  <a:schemeClr val="tx1"/>
                </a:solidFill>
              </a:rPr>
              <a:t>Dužnina </a:t>
            </a:r>
            <a:r>
              <a:rPr lang="cs-CZ" sz="2200" dirty="0">
                <a:solidFill>
                  <a:schemeClr val="tx1"/>
                </a:solidFill>
              </a:rPr>
              <a:t>málo šťavnatá, </a:t>
            </a:r>
            <a:r>
              <a:rPr lang="cs-CZ" sz="2200" dirty="0" smtClean="0">
                <a:solidFill>
                  <a:schemeClr val="tx1"/>
                </a:solidFill>
              </a:rPr>
              <a:t>růžově </a:t>
            </a:r>
            <a:r>
              <a:rPr lang="cs-CZ" sz="2200" dirty="0">
                <a:solidFill>
                  <a:schemeClr val="tx1"/>
                </a:solidFill>
              </a:rPr>
              <a:t>červená, sladce nakyslé </a:t>
            </a:r>
            <a:r>
              <a:rPr lang="cs-CZ" sz="2200" dirty="0" smtClean="0">
                <a:solidFill>
                  <a:schemeClr val="tx1"/>
                </a:solidFill>
              </a:rPr>
              <a:t>až </a:t>
            </a:r>
            <a:r>
              <a:rPr lang="cs-CZ" sz="2200" dirty="0">
                <a:solidFill>
                  <a:schemeClr val="tx1"/>
                </a:solidFill>
              </a:rPr>
              <a:t>trpké chuti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 smtClean="0">
                <a:solidFill>
                  <a:schemeClr val="tx1"/>
                </a:solidFill>
              </a:rPr>
              <a:t>Jsou </a:t>
            </a:r>
            <a:r>
              <a:rPr lang="cs-CZ" sz="2200" dirty="0">
                <a:solidFill>
                  <a:schemeClr val="tx1"/>
                </a:solidFill>
              </a:rPr>
              <a:t>vhodné k přímé konzumaci i zpracování na džemy, protlaky a kompoty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>
                <a:solidFill>
                  <a:schemeClr val="tx1"/>
                </a:solidFill>
              </a:rPr>
              <a:t>velmi populární je brusinkový </a:t>
            </a:r>
            <a:r>
              <a:rPr lang="cs-CZ" sz="2200" dirty="0" smtClean="0">
                <a:solidFill>
                  <a:schemeClr val="tx1"/>
                </a:solidFill>
              </a:rPr>
              <a:t>džus</a:t>
            </a:r>
            <a:r>
              <a:rPr lang="cs-CZ" sz="2200" dirty="0">
                <a:solidFill>
                  <a:schemeClr val="tx1"/>
                </a:solidFill>
              </a:rPr>
              <a:t>, který se </a:t>
            </a:r>
            <a:r>
              <a:rPr lang="cs-CZ" sz="2200" dirty="0" smtClean="0">
                <a:solidFill>
                  <a:schemeClr val="tx1"/>
                </a:solidFill>
              </a:rPr>
              <a:t>používá </a:t>
            </a:r>
            <a:r>
              <a:rPr lang="cs-CZ" sz="2200" dirty="0">
                <a:solidFill>
                  <a:schemeClr val="tx1"/>
                </a:solidFill>
              </a:rPr>
              <a:t>při přípravě míchaných koktejlů a horkých i studených </a:t>
            </a:r>
            <a:r>
              <a:rPr lang="cs-CZ" sz="2200" dirty="0" smtClean="0">
                <a:solidFill>
                  <a:schemeClr val="tx1"/>
                </a:solidFill>
              </a:rPr>
              <a:t>nápojů.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200" b="1" dirty="0" smtClean="0">
                <a:solidFill>
                  <a:srgbClr val="C00000"/>
                </a:solidFill>
              </a:rPr>
              <a:t>3.6 Šípky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>
                <a:solidFill>
                  <a:schemeClr val="tx1"/>
                </a:solidFill>
              </a:rPr>
              <a:t>Tvar mají </a:t>
            </a:r>
            <a:r>
              <a:rPr lang="cs-CZ" sz="2200" dirty="0" smtClean="0">
                <a:solidFill>
                  <a:schemeClr val="tx1"/>
                </a:solidFill>
              </a:rPr>
              <a:t>džbánkovitý až </a:t>
            </a:r>
            <a:r>
              <a:rPr lang="cs-CZ" sz="2200" dirty="0">
                <a:solidFill>
                  <a:schemeClr val="tx1"/>
                </a:solidFill>
              </a:rPr>
              <a:t>vejčitě kulovitý, červené barvy, po namrznutí získávají tmavou barvu. </a:t>
            </a:r>
            <a:endParaRPr lang="cs-CZ" sz="22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>
                <a:solidFill>
                  <a:schemeClr val="tx1"/>
                </a:solidFill>
              </a:rPr>
              <a:t>Ceněny jsou především pro vysoký obsah vitamínu </a:t>
            </a:r>
            <a:r>
              <a:rPr lang="cs-CZ" sz="2200" dirty="0" smtClean="0">
                <a:solidFill>
                  <a:schemeClr val="tx1"/>
                </a:solidFill>
              </a:rPr>
              <a:t>C.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200" dirty="0" smtClean="0">
                <a:solidFill>
                  <a:schemeClr val="tx1"/>
                </a:solidFill>
              </a:rPr>
              <a:t>Využití </a:t>
            </a:r>
            <a:r>
              <a:rPr lang="cs-CZ" sz="2200" dirty="0">
                <a:solidFill>
                  <a:schemeClr val="tx1"/>
                </a:solidFill>
              </a:rPr>
              <a:t>šípků je především při kuchyňské úpravě na čaj, omáčku, ale i zpracované na marmeládu, sirup a víno. </a:t>
            </a:r>
          </a:p>
          <a:p>
            <a:pPr lvl="1"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dirty="0" smtClean="0"/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/>
              <a:t> 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7412" name="Picture 4" descr="https://farm5.staticflickr.com/4576/26660127239_8b3604cc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99" y="1"/>
            <a:ext cx="2248873" cy="29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farm6.staticflickr.com/5520/10389688995_2beedfe3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82" y="3185939"/>
            <a:ext cx="2267490" cy="27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Rozdělení </a:t>
            </a:r>
            <a:r>
              <a:rPr lang="cs-CZ" sz="3200" b="1" dirty="0" smtClean="0">
                <a:solidFill>
                  <a:schemeClr val="tx1"/>
                </a:solidFill>
              </a:rPr>
              <a:t>ovoce podle druhu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740" y="1137868"/>
            <a:ext cx="9502428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4. Skořápkové ovoce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Plodem skořápkového ovoce je ořech, jedlou částí plodu je jádro, které je pevně </a:t>
            </a:r>
            <a:r>
              <a:rPr lang="cs-CZ" sz="2000" dirty="0" smtClean="0">
                <a:solidFill>
                  <a:schemeClr val="tx1"/>
                </a:solidFill>
              </a:rPr>
              <a:t>uloženo </a:t>
            </a:r>
            <a:r>
              <a:rPr lang="cs-CZ" sz="2000" dirty="0">
                <a:solidFill>
                  <a:schemeClr val="tx1"/>
                </a:solidFill>
              </a:rPr>
              <a:t>v zdřevnatělé skořápce. 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Liší se od ostatního ovoce tím, </a:t>
            </a:r>
            <a:r>
              <a:rPr lang="cs-CZ" sz="2000" dirty="0" smtClean="0">
                <a:solidFill>
                  <a:schemeClr val="tx1"/>
                </a:solidFill>
              </a:rPr>
              <a:t>že </a:t>
            </a:r>
            <a:r>
              <a:rPr lang="cs-CZ" sz="2000" dirty="0">
                <a:solidFill>
                  <a:schemeClr val="tx1"/>
                </a:solidFill>
              </a:rPr>
              <a:t>má vysokou </a:t>
            </a:r>
            <a:r>
              <a:rPr lang="cs-CZ" sz="2000" dirty="0" smtClean="0">
                <a:solidFill>
                  <a:schemeClr val="tx1"/>
                </a:solidFill>
              </a:rPr>
              <a:t>výživnou hodnotu.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Pojídají se z nich </a:t>
            </a:r>
            <a:r>
              <a:rPr lang="cs-CZ" sz="2000" dirty="0" smtClean="0">
                <a:solidFill>
                  <a:schemeClr val="tx1"/>
                </a:solidFill>
              </a:rPr>
              <a:t>většinou </a:t>
            </a:r>
            <a:r>
              <a:rPr lang="cs-CZ" sz="2000" dirty="0">
                <a:solidFill>
                  <a:schemeClr val="tx1"/>
                </a:solidFill>
              </a:rPr>
              <a:t>pouze semena, nikoli obal</a:t>
            </a:r>
            <a:r>
              <a:rPr lang="cs-CZ" sz="2000" dirty="0" smtClean="0">
                <a:solidFill>
                  <a:schemeClr val="tx1"/>
                </a:solidFill>
              </a:rPr>
              <a:t>,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/>
              <a:t>M</a:t>
            </a:r>
            <a:r>
              <a:rPr lang="cs-CZ" sz="2000" dirty="0" smtClean="0"/>
              <a:t>ají</a:t>
            </a:r>
            <a:r>
              <a:rPr lang="cs-CZ" sz="2000" dirty="0" smtClean="0">
                <a:solidFill>
                  <a:schemeClr val="tx1"/>
                </a:solidFill>
              </a:rPr>
              <a:t> vysokou </a:t>
            </a:r>
            <a:r>
              <a:rPr lang="cs-CZ" sz="2000" dirty="0">
                <a:solidFill>
                  <a:schemeClr val="tx1"/>
                </a:solidFill>
              </a:rPr>
              <a:t>energetickou </a:t>
            </a:r>
            <a:r>
              <a:rPr lang="cs-CZ" sz="2000" dirty="0" smtClean="0">
                <a:solidFill>
                  <a:schemeClr val="tx1"/>
                </a:solidFill>
              </a:rPr>
              <a:t>hodnotu, obsahují zdravé nenasycené mastné kyseliny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/>
              <a:t> 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8434" name="Picture 2" descr="https://farm5.staticflickr.com/4113/5207123094_1316bc61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06" y="3805882"/>
            <a:ext cx="3838832" cy="28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farm3.staticflickr.com/2353/2080578170_3353a66e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38" y="3805882"/>
            <a:ext cx="4323009" cy="28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Skořápkové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551" y="1080203"/>
            <a:ext cx="9502428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4.1 Lískové ořechy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V hladké, pevné, </a:t>
            </a:r>
            <a:r>
              <a:rPr lang="cs-CZ" sz="2000" dirty="0" smtClean="0">
                <a:solidFill>
                  <a:schemeClr val="tx1"/>
                </a:solidFill>
              </a:rPr>
              <a:t>skořápce </a:t>
            </a:r>
            <a:r>
              <a:rPr lang="cs-CZ" sz="2000" dirty="0">
                <a:solidFill>
                  <a:schemeClr val="tx1"/>
                </a:solidFill>
              </a:rPr>
              <a:t>jsou v jemné slupce </a:t>
            </a:r>
            <a:r>
              <a:rPr lang="cs-CZ" sz="2000" dirty="0" smtClean="0">
                <a:solidFill>
                  <a:schemeClr val="tx1"/>
                </a:solidFill>
              </a:rPr>
              <a:t>uložena jádra.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Jádra jsou typické hnědé oříšky, které vyrůstají samostatně nebo častěji ve skupinách </a:t>
            </a:r>
            <a:r>
              <a:rPr lang="cs-CZ" sz="2000" dirty="0" smtClean="0">
                <a:solidFill>
                  <a:schemeClr val="tx1"/>
                </a:solidFill>
              </a:rPr>
              <a:t>až </a:t>
            </a:r>
            <a:r>
              <a:rPr lang="cs-CZ" sz="2000" dirty="0">
                <a:solidFill>
                  <a:schemeClr val="tx1"/>
                </a:solidFill>
              </a:rPr>
              <a:t>po 5 </a:t>
            </a:r>
            <a:r>
              <a:rPr lang="cs-CZ" sz="2000" dirty="0" smtClean="0">
                <a:solidFill>
                  <a:schemeClr val="tx1"/>
                </a:solidFill>
              </a:rPr>
              <a:t>kusech.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Obsahují kolem 60 % tuků a </a:t>
            </a:r>
            <a:r>
              <a:rPr lang="cs-CZ" sz="2000" dirty="0" smtClean="0">
                <a:solidFill>
                  <a:schemeClr val="tx1"/>
                </a:solidFill>
              </a:rPr>
              <a:t>až </a:t>
            </a:r>
            <a:r>
              <a:rPr lang="cs-CZ" sz="2000" dirty="0">
                <a:solidFill>
                  <a:schemeClr val="tx1"/>
                </a:solidFill>
              </a:rPr>
              <a:t>20 % </a:t>
            </a:r>
            <a:r>
              <a:rPr lang="cs-CZ" sz="2000" dirty="0" smtClean="0">
                <a:solidFill>
                  <a:schemeClr val="tx1"/>
                </a:solidFill>
              </a:rPr>
              <a:t>cukrů.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V </a:t>
            </a:r>
            <a:r>
              <a:rPr lang="cs-CZ" sz="2000" dirty="0">
                <a:solidFill>
                  <a:schemeClr val="tx1"/>
                </a:solidFill>
              </a:rPr>
              <a:t>potravinářství </a:t>
            </a:r>
            <a:r>
              <a:rPr lang="cs-CZ" sz="2000" dirty="0" smtClean="0">
                <a:solidFill>
                  <a:schemeClr val="tx1"/>
                </a:solidFill>
              </a:rPr>
              <a:t>se hlavně používají při výrobě </a:t>
            </a:r>
            <a:r>
              <a:rPr lang="cs-CZ" sz="2000" dirty="0">
                <a:solidFill>
                  <a:schemeClr val="tx1"/>
                </a:solidFill>
              </a:rPr>
              <a:t>čokolád a nugátových směsí a nebo k </a:t>
            </a:r>
            <a:r>
              <a:rPr lang="cs-CZ" sz="2000" dirty="0" smtClean="0">
                <a:solidFill>
                  <a:schemeClr val="tx1"/>
                </a:solidFill>
              </a:rPr>
              <a:t>výrobě </a:t>
            </a:r>
            <a:r>
              <a:rPr lang="cs-CZ" sz="2000" dirty="0">
                <a:solidFill>
                  <a:schemeClr val="tx1"/>
                </a:solidFill>
              </a:rPr>
              <a:t>různých druhů pečiva. 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Olej z lisování oříšků se kromě potravinářství </a:t>
            </a:r>
            <a:r>
              <a:rPr lang="cs-CZ" sz="2000" dirty="0" smtClean="0">
                <a:solidFill>
                  <a:schemeClr val="tx1"/>
                </a:solidFill>
              </a:rPr>
              <a:t>používá </a:t>
            </a:r>
            <a:r>
              <a:rPr lang="cs-CZ" sz="2000" dirty="0">
                <a:solidFill>
                  <a:schemeClr val="tx1"/>
                </a:solidFill>
              </a:rPr>
              <a:t>i v kosmetice a malířství.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/>
              <a:t> 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19458" name="Picture 2" descr="https://upload.wikimedia.org/wikipedia/commons/thumb/a/a4/L%C3%ADskov%C3%A9_o%C5%99echy.jpg/200px-L%C3%ADskov%C3%A9_o%C5%99ec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8601" y="3185984"/>
            <a:ext cx="2599037" cy="43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Skořápkové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551" y="1080203"/>
            <a:ext cx="9502428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4.2 Vlašské ořechy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Jádro </a:t>
            </a:r>
            <a:r>
              <a:rPr lang="cs-CZ" sz="2000" dirty="0">
                <a:solidFill>
                  <a:schemeClr val="tx1"/>
                </a:solidFill>
              </a:rPr>
              <a:t>vlašského ořechu je atypické tvarem a </a:t>
            </a:r>
            <a:r>
              <a:rPr lang="cs-CZ" sz="2000" dirty="0" smtClean="0">
                <a:solidFill>
                  <a:schemeClr val="tx1"/>
                </a:solidFill>
              </a:rPr>
              <a:t>barvou.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kořápka </a:t>
            </a:r>
            <a:r>
              <a:rPr lang="cs-CZ" sz="2000" dirty="0">
                <a:solidFill>
                  <a:schemeClr val="tx1"/>
                </a:solidFill>
              </a:rPr>
              <a:t>je světle hnědá, různě </a:t>
            </a:r>
            <a:r>
              <a:rPr lang="cs-CZ" sz="2000" dirty="0" smtClean="0">
                <a:solidFill>
                  <a:schemeClr val="tx1"/>
                </a:solidFill>
              </a:rPr>
              <a:t>tvrdá.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Konzumují se čerstvá </a:t>
            </a:r>
            <a:r>
              <a:rPr lang="cs-CZ" sz="2000" dirty="0" smtClean="0">
                <a:solidFill>
                  <a:schemeClr val="tx1"/>
                </a:solidFill>
              </a:rPr>
              <a:t>nebo </a:t>
            </a:r>
            <a:r>
              <a:rPr lang="cs-CZ" sz="2000" dirty="0">
                <a:solidFill>
                  <a:schemeClr val="tx1"/>
                </a:solidFill>
              </a:rPr>
              <a:t>sušená, </a:t>
            </a:r>
            <a:r>
              <a:rPr lang="cs-CZ" sz="2000" dirty="0" smtClean="0">
                <a:solidFill>
                  <a:schemeClr val="tx1"/>
                </a:solidFill>
              </a:rPr>
              <a:t>využívají </a:t>
            </a:r>
            <a:r>
              <a:rPr lang="cs-CZ" sz="2000" dirty="0">
                <a:solidFill>
                  <a:schemeClr val="tx1"/>
                </a:solidFill>
              </a:rPr>
              <a:t>se </a:t>
            </a:r>
            <a:r>
              <a:rPr lang="cs-CZ" sz="2000" dirty="0" smtClean="0">
                <a:solidFill>
                  <a:schemeClr val="tx1"/>
                </a:solidFill>
              </a:rPr>
              <a:t>v </a:t>
            </a:r>
            <a:r>
              <a:rPr lang="cs-CZ" sz="2000" dirty="0">
                <a:solidFill>
                  <a:schemeClr val="tx1"/>
                </a:solidFill>
              </a:rPr>
              <a:t>pekařství a cukrářství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Z </a:t>
            </a:r>
            <a:r>
              <a:rPr lang="cs-CZ" sz="2000" dirty="0">
                <a:solidFill>
                  <a:schemeClr val="tx1"/>
                </a:solidFill>
              </a:rPr>
              <a:t>nezralých plodů se vyrábí </a:t>
            </a:r>
            <a:r>
              <a:rPr lang="cs-CZ" sz="2000" dirty="0" smtClean="0">
                <a:solidFill>
                  <a:schemeClr val="tx1"/>
                </a:solidFill>
              </a:rPr>
              <a:t>likér ( tzv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smtClean="0">
                <a:solidFill>
                  <a:schemeClr val="tx1"/>
                </a:solidFill>
              </a:rPr>
              <a:t>ořechovka).</a:t>
            </a:r>
          </a:p>
          <a:p>
            <a:pPr lvl="1"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20482" name="Picture 2" descr="https://farm4.staticflickr.com/3778/13217553663_52ae89d6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3" y="3686174"/>
            <a:ext cx="4226011" cy="31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farm5.staticflickr.com/4892/45776838761_dc35bcc4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45" y="368617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Rozšířené rozdělení </a:t>
            </a:r>
            <a:r>
              <a:rPr lang="cs-CZ" sz="3200" b="1" dirty="0" smtClean="0"/>
              <a:t>dováženého </a:t>
            </a:r>
            <a:r>
              <a:rPr lang="cs-CZ" sz="3200" b="1" dirty="0" smtClean="0">
                <a:solidFill>
                  <a:schemeClr val="tx1"/>
                </a:solidFill>
              </a:rPr>
              <a:t>ovoce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551" y="1080203"/>
            <a:ext cx="9502428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5. Citrusové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ovoce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</a:t>
            </a:r>
            <a:r>
              <a:rPr lang="cs-CZ" sz="2000" dirty="0" smtClean="0">
                <a:solidFill>
                  <a:schemeClr val="tx1"/>
                </a:solidFill>
              </a:rPr>
              <a:t>bsahují </a:t>
            </a:r>
            <a:r>
              <a:rPr lang="cs-CZ" sz="2000" dirty="0">
                <a:solidFill>
                  <a:schemeClr val="tx1"/>
                </a:solidFill>
              </a:rPr>
              <a:t>hodně přírodního vitamínu </a:t>
            </a:r>
            <a:r>
              <a:rPr lang="cs-CZ" sz="2000" dirty="0" smtClean="0">
                <a:solidFill>
                  <a:schemeClr val="tx1"/>
                </a:solidFill>
              </a:rPr>
              <a:t>C.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Ovoce se převážně dováží, u nás jsou podmínky pro pěstování tohoto ovoce velmi komplikované.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Obsahují </a:t>
            </a:r>
            <a:r>
              <a:rPr lang="cs-CZ" sz="2000" dirty="0">
                <a:solidFill>
                  <a:schemeClr val="tx1"/>
                </a:solidFill>
              </a:rPr>
              <a:t>také </a:t>
            </a:r>
            <a:r>
              <a:rPr lang="cs-CZ" sz="2000" dirty="0" smtClean="0">
                <a:solidFill>
                  <a:schemeClr val="tx1"/>
                </a:solidFill>
              </a:rPr>
              <a:t>důležité látky</a:t>
            </a:r>
            <a:r>
              <a:rPr lang="cs-CZ" sz="2000" dirty="0">
                <a:solidFill>
                  <a:schemeClr val="tx1"/>
                </a:solidFill>
              </a:rPr>
              <a:t>, které se nazývají </a:t>
            </a:r>
            <a:r>
              <a:rPr lang="cs-CZ" sz="2000" i="1" dirty="0" err="1" smtClean="0">
                <a:solidFill>
                  <a:schemeClr val="tx1"/>
                </a:solidFill>
              </a:rPr>
              <a:t>limonoidy</a:t>
            </a:r>
            <a:r>
              <a:rPr lang="cs-CZ" sz="2400" i="1" dirty="0"/>
              <a:t>.</a:t>
            </a:r>
            <a:endParaRPr lang="cs-CZ" sz="2400" dirty="0" smtClean="0"/>
          </a:p>
          <a:p>
            <a:pPr marL="0" indent="0">
              <a:buClr>
                <a:schemeClr val="tx1"/>
              </a:buClr>
              <a:buNone/>
            </a:pPr>
            <a:endParaRPr lang="cs-CZ" sz="2400" dirty="0" smtClean="0"/>
          </a:p>
          <a:p>
            <a:pPr marL="0" indent="0">
              <a:buClr>
                <a:schemeClr val="tx1"/>
              </a:buClr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21506" name="Picture 2" descr="https://openclipart.org/image/250px/svg_to_png/297091/15191739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30" y="3410465"/>
            <a:ext cx="6400800" cy="33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Citrusové </a:t>
            </a:r>
            <a:r>
              <a:rPr lang="cs-CZ" sz="3200" b="1" dirty="0">
                <a:solidFill>
                  <a:srgbClr val="C00000"/>
                </a:solidFill>
              </a:rPr>
              <a:t>ovoce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7" y="1070919"/>
            <a:ext cx="8958730" cy="567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5.1</a:t>
            </a:r>
            <a:r>
              <a:rPr lang="cs-CZ" sz="2000" b="1" i="1" dirty="0" smtClean="0">
                <a:solidFill>
                  <a:srgbClr val="C00000"/>
                </a:solidFill>
              </a:rPr>
              <a:t> Citrony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Mohou být od tmavě, přes světle zelené </a:t>
            </a:r>
            <a:r>
              <a:rPr lang="cs-CZ" sz="2000" dirty="0" smtClean="0">
                <a:solidFill>
                  <a:schemeClr val="tx1"/>
                </a:solidFill>
              </a:rPr>
              <a:t>až </a:t>
            </a:r>
            <a:r>
              <a:rPr lang="cs-CZ" sz="2000" dirty="0">
                <a:solidFill>
                  <a:schemeClr val="tx1"/>
                </a:solidFill>
              </a:rPr>
              <a:t>do ž</a:t>
            </a:r>
            <a:r>
              <a:rPr lang="cs-CZ" sz="2000" dirty="0" smtClean="0">
                <a:solidFill>
                  <a:schemeClr val="tx1"/>
                </a:solidFill>
              </a:rPr>
              <a:t>luta.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Obsahují velké </a:t>
            </a:r>
            <a:r>
              <a:rPr lang="cs-CZ" sz="2000" dirty="0" smtClean="0">
                <a:solidFill>
                  <a:schemeClr val="tx1"/>
                </a:solidFill>
              </a:rPr>
              <a:t>množství </a:t>
            </a:r>
            <a:r>
              <a:rPr lang="cs-CZ" sz="2000" dirty="0">
                <a:solidFill>
                  <a:schemeClr val="tx1"/>
                </a:solidFill>
              </a:rPr>
              <a:t>kyseliny citronové a vody, proto se </a:t>
            </a:r>
            <a:r>
              <a:rPr lang="cs-CZ" sz="2000" dirty="0" smtClean="0">
                <a:solidFill>
                  <a:schemeClr val="tx1"/>
                </a:solidFill>
              </a:rPr>
              <a:t>využívají </a:t>
            </a:r>
            <a:r>
              <a:rPr lang="cs-CZ" sz="2000" dirty="0">
                <a:solidFill>
                  <a:schemeClr val="tx1"/>
                </a:solidFill>
              </a:rPr>
              <a:t>jako přírodní </a:t>
            </a:r>
            <a:r>
              <a:rPr lang="cs-CZ" sz="2000" dirty="0" err="1">
                <a:solidFill>
                  <a:schemeClr val="tx1"/>
                </a:solidFill>
              </a:rPr>
              <a:t>okyselovadlo</a:t>
            </a:r>
            <a:r>
              <a:rPr lang="cs-CZ" sz="2000" dirty="0">
                <a:solidFill>
                  <a:schemeClr val="tx1"/>
                </a:solidFill>
              </a:rPr>
              <a:t> do </a:t>
            </a:r>
            <a:r>
              <a:rPr lang="cs-CZ" sz="2000" dirty="0" smtClean="0">
                <a:solidFill>
                  <a:schemeClr val="tx1"/>
                </a:solidFill>
              </a:rPr>
              <a:t>řady různých </a:t>
            </a:r>
            <a:r>
              <a:rPr lang="cs-CZ" sz="2000" dirty="0">
                <a:solidFill>
                  <a:schemeClr val="tx1"/>
                </a:solidFill>
              </a:rPr>
              <a:t>pokrmů, nebo se z nich mačká kyselá šťáva. </a:t>
            </a:r>
            <a:endParaRPr lang="cs-CZ" sz="2000" i="1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5.2 Pomeranče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Dužina </a:t>
            </a:r>
            <a:r>
              <a:rPr lang="cs-CZ" sz="2000" dirty="0">
                <a:solidFill>
                  <a:schemeClr val="tx1"/>
                </a:solidFill>
              </a:rPr>
              <a:t>je barvy </a:t>
            </a:r>
            <a:r>
              <a:rPr lang="cs-CZ" sz="2000" dirty="0" smtClean="0">
                <a:solidFill>
                  <a:schemeClr val="tx1"/>
                </a:solidFill>
              </a:rPr>
              <a:t>žluté </a:t>
            </a:r>
            <a:r>
              <a:rPr lang="cs-CZ" sz="2000" dirty="0">
                <a:solidFill>
                  <a:schemeClr val="tx1"/>
                </a:solidFill>
              </a:rPr>
              <a:t>až oranžové, </a:t>
            </a:r>
            <a:r>
              <a:rPr lang="cs-CZ" sz="2000" dirty="0" smtClean="0">
                <a:solidFill>
                  <a:schemeClr val="tx1"/>
                </a:solidFill>
              </a:rPr>
              <a:t>šťavnatá, </a:t>
            </a:r>
            <a:r>
              <a:rPr lang="cs-CZ" sz="2000" dirty="0">
                <a:solidFill>
                  <a:schemeClr val="tx1"/>
                </a:solidFill>
              </a:rPr>
              <a:t>sladkokyselé chuti, s poměrně velkými </a:t>
            </a:r>
            <a:r>
              <a:rPr lang="cs-CZ" sz="2000" dirty="0" smtClean="0">
                <a:solidFill>
                  <a:schemeClr val="tx1"/>
                </a:solidFill>
              </a:rPr>
              <a:t>semeny.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5.2.1 Podle </a:t>
            </a:r>
            <a:r>
              <a:rPr lang="pl-PL" sz="2000" dirty="0">
                <a:solidFill>
                  <a:schemeClr val="tx1"/>
                </a:solidFill>
              </a:rPr>
              <a:t>doby sklizně se rozlišují tři typy pomerančů, a to: </a:t>
            </a:r>
            <a:endParaRPr lang="pl-PL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Ranné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Z </a:t>
            </a:r>
            <a:r>
              <a:rPr lang="cs-CZ" sz="2000" dirty="0">
                <a:solidFill>
                  <a:schemeClr val="tx1"/>
                </a:solidFill>
              </a:rPr>
              <a:t>hlavní </a:t>
            </a:r>
            <a:r>
              <a:rPr lang="cs-CZ" sz="2000" dirty="0" smtClean="0">
                <a:solidFill>
                  <a:schemeClr val="tx1"/>
                </a:solidFill>
              </a:rPr>
              <a:t>sklizně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Z </a:t>
            </a:r>
            <a:r>
              <a:rPr lang="cs-CZ" sz="2000" dirty="0">
                <a:solidFill>
                  <a:schemeClr val="tx1"/>
                </a:solidFill>
              </a:rPr>
              <a:t>pozdní </a:t>
            </a:r>
            <a:r>
              <a:rPr lang="cs-CZ" sz="2000" dirty="0" smtClean="0">
                <a:solidFill>
                  <a:schemeClr val="tx1"/>
                </a:solidFill>
              </a:rPr>
              <a:t>sklizně 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smtClean="0"/>
              <a:t>Dále sem patří např. </a:t>
            </a:r>
            <a:r>
              <a:rPr lang="cs-CZ" sz="2400" dirty="0" smtClean="0">
                <a:solidFill>
                  <a:srgbClr val="FF0000"/>
                </a:solidFill>
              </a:rPr>
              <a:t>mandarinky, limetky, </a:t>
            </a:r>
            <a:r>
              <a:rPr lang="cs-CZ" sz="2400" dirty="0" err="1" smtClean="0">
                <a:solidFill>
                  <a:srgbClr val="FF0000"/>
                </a:solidFill>
              </a:rPr>
              <a:t>grepfruity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pomelo</a:t>
            </a:r>
            <a:endParaRPr lang="cs-CZ" sz="2400" dirty="0" smtClean="0">
              <a:solidFill>
                <a:srgbClr val="FF0000"/>
              </a:solidFill>
            </a:endParaRPr>
          </a:p>
          <a:p>
            <a:pPr lvl="1"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22530" name="Picture 2" descr="https://upload.wikimedia.org/wikipedia/commons/thumb/9/94/Citrus_-_Meyer-lemon_-_Tree.jpg/200px-Citrus_-_Meyer-lemon_-_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46" y="0"/>
            <a:ext cx="2710018" cy="28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upload.wikimedia.org/wikipedia/commons/thumb/4/43/Ambersweet_oranges.jpg/200px-Ambersweet_oran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46" y="3109782"/>
            <a:ext cx="2691754" cy="30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1320800"/>
          </a:xfrm>
          <a:noFill/>
        </p:spPr>
        <p:txBody>
          <a:bodyPr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7" y="1030776"/>
            <a:ext cx="9502428" cy="572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6. </a:t>
            </a:r>
            <a:r>
              <a:rPr lang="cs-CZ" sz="2400" b="1" dirty="0">
                <a:solidFill>
                  <a:srgbClr val="C00000"/>
                </a:solidFill>
              </a:rPr>
              <a:t>Skořápkové </a:t>
            </a:r>
            <a:r>
              <a:rPr lang="cs-CZ" sz="2400" b="1" dirty="0" smtClean="0">
                <a:solidFill>
                  <a:srgbClr val="C00000"/>
                </a:solidFill>
              </a:rPr>
              <a:t>ovoce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Má </a:t>
            </a:r>
            <a:r>
              <a:rPr lang="cs-CZ" sz="2000" dirty="0">
                <a:solidFill>
                  <a:schemeClr val="tx1"/>
                </a:solidFill>
              </a:rPr>
              <a:t>vysokou výživnou </a:t>
            </a:r>
            <a:r>
              <a:rPr lang="cs-CZ" sz="2000" dirty="0" smtClean="0">
                <a:solidFill>
                  <a:schemeClr val="tx1"/>
                </a:solidFill>
              </a:rPr>
              <a:t>hodnotu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Různorodé využití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6.1 Kokosové ořechy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Ořech je různé velikosti a </a:t>
            </a:r>
            <a:r>
              <a:rPr lang="cs-CZ" sz="2000" dirty="0" smtClean="0">
                <a:solidFill>
                  <a:schemeClr val="tx1"/>
                </a:solidFill>
              </a:rPr>
              <a:t>dosahuje </a:t>
            </a:r>
            <a:r>
              <a:rPr lang="cs-CZ" sz="2000" dirty="0">
                <a:solidFill>
                  <a:schemeClr val="tx1"/>
                </a:solidFill>
              </a:rPr>
              <a:t>někdy </a:t>
            </a:r>
            <a:r>
              <a:rPr lang="cs-CZ" sz="2000" dirty="0" smtClean="0">
                <a:solidFill>
                  <a:schemeClr val="tx1"/>
                </a:solidFill>
              </a:rPr>
              <a:t>až </a:t>
            </a:r>
            <a:r>
              <a:rPr lang="cs-CZ" sz="2000" dirty="0">
                <a:solidFill>
                  <a:schemeClr val="tx1"/>
                </a:solidFill>
              </a:rPr>
              <a:t>40 cm v </a:t>
            </a:r>
            <a:r>
              <a:rPr lang="cs-CZ" sz="2000" dirty="0" smtClean="0">
                <a:solidFill>
                  <a:schemeClr val="tx1"/>
                </a:solidFill>
              </a:rPr>
              <a:t>průměru.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Tvrdá bílá </a:t>
            </a:r>
            <a:r>
              <a:rPr lang="cs-CZ" sz="2000" dirty="0" smtClean="0">
                <a:solidFill>
                  <a:schemeClr val="tx1"/>
                </a:solidFill>
              </a:rPr>
              <a:t>dužnina</a:t>
            </a:r>
            <a:r>
              <a:rPr lang="cs-CZ" sz="2000" dirty="0">
                <a:solidFill>
                  <a:schemeClr val="tx1"/>
                </a:solidFill>
              </a:rPr>
              <a:t>, je </a:t>
            </a:r>
            <a:r>
              <a:rPr lang="cs-CZ" sz="2000" dirty="0" smtClean="0">
                <a:solidFill>
                  <a:schemeClr val="tx1"/>
                </a:solidFill>
              </a:rPr>
              <a:t>složena </a:t>
            </a:r>
            <a:r>
              <a:rPr lang="cs-CZ" sz="2000" dirty="0">
                <a:solidFill>
                  <a:schemeClr val="tx1"/>
                </a:solidFill>
              </a:rPr>
              <a:t>z 60 % tuku, 20 % glycidů, 8 % proteinů a 6 % </a:t>
            </a:r>
            <a:r>
              <a:rPr lang="cs-CZ" sz="2000" dirty="0" smtClean="0">
                <a:solidFill>
                  <a:schemeClr val="tx1"/>
                </a:solidFill>
              </a:rPr>
              <a:t>vody.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Ze sušeného kokosového jádra se lisuje kokosový olej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Konzumují se za </a:t>
            </a:r>
            <a:r>
              <a:rPr lang="cs-CZ" sz="2000" dirty="0" err="1">
                <a:solidFill>
                  <a:schemeClr val="tx1"/>
                </a:solidFill>
              </a:rPr>
              <a:t>syrova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využívá </a:t>
            </a:r>
            <a:r>
              <a:rPr lang="cs-CZ" sz="2000" dirty="0">
                <a:solidFill>
                  <a:schemeClr val="tx1"/>
                </a:solidFill>
              </a:rPr>
              <a:t>se v pekařské a cukrářské výrobě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Dále sem patří </a:t>
            </a:r>
            <a:r>
              <a:rPr lang="cs-CZ" sz="2400" dirty="0"/>
              <a:t>ořechy </a:t>
            </a:r>
            <a:r>
              <a:rPr lang="cs-CZ" sz="2400" dirty="0" smtClean="0"/>
              <a:t>např.</a:t>
            </a:r>
            <a:r>
              <a:rPr lang="cs-CZ" sz="2000" dirty="0" smtClean="0"/>
              <a:t>: </a:t>
            </a:r>
            <a:r>
              <a:rPr lang="cs-CZ" sz="2400" dirty="0" smtClean="0">
                <a:solidFill>
                  <a:srgbClr val="FF0000"/>
                </a:solidFill>
              </a:rPr>
              <a:t>pistáciové, kešu, </a:t>
            </a:r>
            <a:r>
              <a:rPr lang="cs-CZ" sz="2400" dirty="0">
                <a:solidFill>
                  <a:srgbClr val="FF0000"/>
                </a:solidFill>
              </a:rPr>
              <a:t>burské oříšky, para ořechy, </a:t>
            </a:r>
            <a:r>
              <a:rPr lang="cs-CZ" sz="2400" dirty="0" smtClean="0">
                <a:solidFill>
                  <a:srgbClr val="FF0000"/>
                </a:solidFill>
              </a:rPr>
              <a:t>piniové </a:t>
            </a:r>
            <a:r>
              <a:rPr lang="cs-CZ" sz="2400" dirty="0">
                <a:solidFill>
                  <a:srgbClr val="FF0000"/>
                </a:solidFill>
              </a:rPr>
              <a:t>oříšky, </a:t>
            </a:r>
            <a:r>
              <a:rPr lang="cs-CZ" sz="2400" dirty="0" smtClean="0">
                <a:solidFill>
                  <a:srgbClr val="FF0000"/>
                </a:solidFill>
              </a:rPr>
              <a:t>pekanové </a:t>
            </a:r>
            <a:r>
              <a:rPr lang="cs-CZ" sz="2400" dirty="0">
                <a:solidFill>
                  <a:srgbClr val="FF0000"/>
                </a:solidFill>
              </a:rPr>
              <a:t>ořechy.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23554" name="Picture 2" descr="https://farm3.staticflickr.com/2495/3941226063_4ff3c8ab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32" y="1"/>
            <a:ext cx="3679568" cy="27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upload.wikimedia.org/wikipedia/commons/thumb/b/b3/Coconut_shells.jpg/200px-Coconut_shel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07" y="2946463"/>
            <a:ext cx="3119393" cy="23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500246" cy="358346"/>
          </a:xfrm>
          <a:noFill/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5351"/>
            <a:ext cx="8262551" cy="667264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7</a:t>
            </a:r>
            <a:r>
              <a:rPr lang="cs-CZ" sz="2400" b="1" dirty="0">
                <a:solidFill>
                  <a:srgbClr val="C00000"/>
                </a:solidFill>
              </a:rPr>
              <a:t>. Ostatní tropické a subtropické </a:t>
            </a:r>
            <a:r>
              <a:rPr lang="cs-CZ" sz="2400" b="1" dirty="0" smtClean="0">
                <a:solidFill>
                  <a:srgbClr val="C00000"/>
                </a:solidFill>
              </a:rPr>
              <a:t>ovoce</a:t>
            </a: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7.1 Ananas</a:t>
            </a:r>
            <a:endParaRPr lang="cs-CZ" sz="2000" b="1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Pěstuje </a:t>
            </a:r>
            <a:r>
              <a:rPr lang="cs-CZ" sz="2000" dirty="0">
                <a:solidFill>
                  <a:schemeClr val="tx1"/>
                </a:solidFill>
              </a:rPr>
              <a:t>se v tropech a teplých subtropech, pro svoji šťavnatou a výtečnou vůni a chuť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Konzumuje se syrové nebo se </a:t>
            </a:r>
            <a:r>
              <a:rPr lang="cs-CZ" sz="2000" dirty="0" smtClean="0">
                <a:solidFill>
                  <a:schemeClr val="tx1"/>
                </a:solidFill>
              </a:rPr>
              <a:t>používá </a:t>
            </a:r>
            <a:r>
              <a:rPr lang="cs-CZ" sz="2000" dirty="0">
                <a:solidFill>
                  <a:schemeClr val="tx1"/>
                </a:solidFill>
              </a:rPr>
              <a:t>ke zpracování na výrobu kompotů, šťáv, marmelád, lze jej </a:t>
            </a:r>
            <a:r>
              <a:rPr lang="cs-CZ" sz="2000" dirty="0" smtClean="0">
                <a:solidFill>
                  <a:schemeClr val="tx1"/>
                </a:solidFill>
              </a:rPr>
              <a:t>využít </a:t>
            </a:r>
            <a:r>
              <a:rPr lang="cs-CZ" sz="2000" dirty="0">
                <a:solidFill>
                  <a:schemeClr val="tx1"/>
                </a:solidFill>
              </a:rPr>
              <a:t>i v kuchyni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Před konzumací je </a:t>
            </a:r>
            <a:r>
              <a:rPr lang="cs-CZ" sz="2000" dirty="0" smtClean="0">
                <a:solidFill>
                  <a:schemeClr val="tx1"/>
                </a:solidFill>
              </a:rPr>
              <a:t>potřeba </a:t>
            </a:r>
            <a:r>
              <a:rPr lang="cs-CZ" sz="2000" dirty="0">
                <a:solidFill>
                  <a:schemeClr val="tx1"/>
                </a:solidFill>
              </a:rPr>
              <a:t>odříznout slupku a vyříznout dřevnatou osu uprostřed </a:t>
            </a:r>
            <a:r>
              <a:rPr lang="cs-CZ" sz="2000" dirty="0" smtClean="0">
                <a:solidFill>
                  <a:schemeClr val="tx1"/>
                </a:solidFill>
              </a:rPr>
              <a:t>dužiny.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7.2 Banány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Banány jsou podlouhlé bobule rostoucí ve visících </a:t>
            </a:r>
            <a:r>
              <a:rPr lang="cs-CZ" sz="2000" dirty="0" smtClean="0">
                <a:solidFill>
                  <a:schemeClr val="tx1"/>
                </a:solidFill>
              </a:rPr>
              <a:t>seskupeních.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klízí </a:t>
            </a:r>
            <a:r>
              <a:rPr lang="cs-CZ" sz="2000" dirty="0">
                <a:solidFill>
                  <a:schemeClr val="tx1"/>
                </a:solidFill>
              </a:rPr>
              <a:t>se nezralé, dozrávají v tzv. tlakových komorách, do </a:t>
            </a:r>
            <a:r>
              <a:rPr lang="cs-CZ" sz="2000" dirty="0" smtClean="0">
                <a:solidFill>
                  <a:schemeClr val="tx1"/>
                </a:solidFill>
              </a:rPr>
              <a:t>kterých jsou kartony </a:t>
            </a:r>
            <a:r>
              <a:rPr lang="cs-CZ" sz="2000" dirty="0">
                <a:solidFill>
                  <a:schemeClr val="tx1"/>
                </a:solidFill>
              </a:rPr>
              <a:t>s banánovými plody </a:t>
            </a:r>
            <a:r>
              <a:rPr lang="cs-CZ" sz="2000" dirty="0" smtClean="0">
                <a:solidFill>
                  <a:schemeClr val="tx1"/>
                </a:solidFill>
              </a:rPr>
              <a:t>umístěny.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Konzumují se jak čerstvé, tak i různě zpracované</a:t>
            </a:r>
            <a:r>
              <a:rPr lang="cs-CZ" sz="2000" dirty="0"/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smtClean="0"/>
              <a:t>Dále sem patří např.: </a:t>
            </a:r>
            <a:r>
              <a:rPr lang="cs-CZ" sz="2400" dirty="0" smtClean="0">
                <a:solidFill>
                  <a:srgbClr val="FF0000"/>
                </a:solidFill>
              </a:rPr>
              <a:t>avokádo, mango, datle</a:t>
            </a:r>
            <a:r>
              <a:rPr lang="cs-CZ" sz="2400" dirty="0">
                <a:solidFill>
                  <a:srgbClr val="FF0000"/>
                </a:solidFill>
              </a:rPr>
              <a:t>, fíky, </a:t>
            </a:r>
            <a:r>
              <a:rPr lang="cs-CZ" sz="2400" dirty="0" smtClean="0">
                <a:solidFill>
                  <a:srgbClr val="FF0000"/>
                </a:solidFill>
              </a:rPr>
              <a:t>papája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25602" name="Picture 2" descr="https://farm4.staticflickr.com/3004/2513522273_e9c5133d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850" y="395415"/>
            <a:ext cx="2648464" cy="32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farm6.staticflickr.com/5311/7086027955_fb9a02c2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94" y="3759368"/>
            <a:ext cx="2800864" cy="299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4194" y="0"/>
            <a:ext cx="8596668" cy="1005016"/>
          </a:xfrm>
          <a:noFill/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Použité 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871179"/>
            <a:ext cx="10939849" cy="5986821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Clr>
                <a:schemeClr val="tx1"/>
              </a:buClr>
              <a:buNone/>
            </a:pPr>
            <a:r>
              <a:rPr lang="cs-CZ" sz="2600" dirty="0" smtClean="0"/>
              <a:t>Fotky/</a:t>
            </a:r>
            <a:r>
              <a:rPr lang="cs-CZ" sz="2600" dirty="0" smtClean="0">
                <a:solidFill>
                  <a:schemeClr val="tx1"/>
                </a:solidFill>
              </a:rPr>
              <a:t>Obrázky</a:t>
            </a:r>
            <a:r>
              <a:rPr lang="cs-CZ" sz="2600" dirty="0" smtClean="0"/>
              <a:t> (dle pořadí v prezentaci) :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cs-CZ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1.) </a:t>
            </a:r>
            <a:r>
              <a:rPr lang="cs-CZ" sz="1500" dirty="0" err="1" smtClean="0"/>
              <a:t>oksmith</a:t>
            </a:r>
            <a:r>
              <a:rPr lang="cs-CZ" sz="1500" dirty="0"/>
              <a:t>. Openclipart.org: </a:t>
            </a:r>
            <a:r>
              <a:rPr lang="cs-CZ" sz="1500" i="1" dirty="0" err="1"/>
              <a:t>Fruit</a:t>
            </a:r>
            <a:r>
              <a:rPr lang="cs-CZ" sz="1500" i="1" dirty="0"/>
              <a:t> </a:t>
            </a:r>
            <a:r>
              <a:rPr lang="cs-CZ" sz="1500" i="1" dirty="0" err="1"/>
              <a:t>Collection</a:t>
            </a:r>
            <a:r>
              <a:rPr lang="cs-CZ" sz="1500" i="1" dirty="0"/>
              <a:t> (#6)</a:t>
            </a:r>
            <a:r>
              <a:rPr lang="cs-CZ" sz="1500" dirty="0"/>
              <a:t> [online]. 2018-12-22 [cit. 2019-03-12]. Dostupný pod licencí Public </a:t>
            </a:r>
            <a:r>
              <a:rPr lang="cs-CZ" sz="1500" dirty="0" err="1"/>
              <a:t>Domain</a:t>
            </a:r>
            <a:r>
              <a:rPr lang="cs-CZ" sz="1500" dirty="0"/>
              <a:t> na WWW: &lt;https://openclipart.org/detail/312337/Fruit%20Collection%20%28%236%29</a:t>
            </a:r>
            <a:r>
              <a:rPr lang="cs-CZ" sz="1500" dirty="0" smtClean="0"/>
              <a:t>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2.) F</a:t>
            </a:r>
            <a:r>
              <a:rPr lang="cs-CZ" sz="1500" dirty="0"/>
              <a:t>, </a:t>
            </a:r>
            <a:r>
              <a:rPr lang="cs-CZ" sz="1500" dirty="0" err="1"/>
              <a:t>Laurel</a:t>
            </a:r>
            <a:r>
              <a:rPr lang="cs-CZ" sz="1500" dirty="0"/>
              <a:t>. flickr.com: </a:t>
            </a:r>
            <a:r>
              <a:rPr lang="cs-CZ" sz="1500" i="1" dirty="0" err="1"/>
              <a:t>Fruit</a:t>
            </a:r>
            <a:r>
              <a:rPr lang="cs-CZ" sz="1500" dirty="0"/>
              <a:t> [online]. 2013-10-05 [cit. 2019-03-12]. Dostupný pod licencí </a:t>
            </a:r>
            <a:r>
              <a:rPr lang="cs-CZ" sz="1500" dirty="0">
                <a:hlinkClick r:id="rId3"/>
              </a:rPr>
              <a:t>CC-BY-SA</a:t>
            </a:r>
            <a:r>
              <a:rPr lang="cs-CZ" sz="1500" dirty="0"/>
              <a:t> na WWW: &lt;https://www.flickr.com/</a:t>
            </a:r>
            <a:r>
              <a:rPr lang="cs-CZ" sz="1500" dirty="0" err="1"/>
              <a:t>photos</a:t>
            </a:r>
            <a:r>
              <a:rPr lang="cs-CZ" sz="1500" dirty="0"/>
              <a:t>/</a:t>
            </a:r>
            <a:r>
              <a:rPr lang="cs-CZ" sz="1500" dirty="0" err="1"/>
              <a:t>laurelfan</a:t>
            </a:r>
            <a:r>
              <a:rPr lang="cs-CZ" sz="1500" dirty="0"/>
              <a:t>/10103600985</a:t>
            </a:r>
            <a:r>
              <a:rPr lang="cs-CZ" sz="15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3.) </a:t>
            </a:r>
            <a:r>
              <a:rPr lang="cs-CZ" sz="1500" dirty="0"/>
              <a:t>PARK, </a:t>
            </a:r>
            <a:r>
              <a:rPr lang="cs-CZ" sz="1500" dirty="0" err="1"/>
              <a:t>Kabsik</a:t>
            </a:r>
            <a:r>
              <a:rPr lang="cs-CZ" sz="1500" dirty="0"/>
              <a:t>. flickr.com: </a:t>
            </a:r>
            <a:r>
              <a:rPr lang="cs-CZ" sz="1500" i="1" dirty="0" err="1"/>
              <a:t>Fuji_apple</a:t>
            </a:r>
            <a:r>
              <a:rPr lang="cs-CZ" sz="1500" dirty="0"/>
              <a:t> [online]. 2006-05-02 [cit. 2019-03-12]. Dostupný pod licencí </a:t>
            </a:r>
            <a:r>
              <a:rPr lang="cs-CZ" sz="1500" dirty="0">
                <a:hlinkClick r:id="rId4"/>
              </a:rPr>
              <a:t>CC-BY</a:t>
            </a:r>
            <a:r>
              <a:rPr lang="cs-CZ" sz="1500" dirty="0"/>
              <a:t> na WWW: &lt;https://www.flickr.com/</a:t>
            </a:r>
            <a:r>
              <a:rPr lang="cs-CZ" sz="1500" dirty="0" err="1"/>
              <a:t>photos</a:t>
            </a:r>
            <a:r>
              <a:rPr lang="cs-CZ" sz="1500" dirty="0"/>
              <a:t>/</a:t>
            </a:r>
            <a:r>
              <a:rPr lang="cs-CZ" sz="1500" dirty="0" err="1"/>
              <a:t>royalty</a:t>
            </a:r>
            <a:r>
              <a:rPr lang="cs-CZ" sz="1500" dirty="0"/>
              <a:t>-free-</a:t>
            </a:r>
            <a:r>
              <a:rPr lang="cs-CZ" sz="1500" dirty="0" err="1"/>
              <a:t>images</a:t>
            </a:r>
            <a:r>
              <a:rPr lang="cs-CZ" sz="1500" dirty="0"/>
              <a:t>/139142411</a:t>
            </a:r>
            <a:r>
              <a:rPr lang="cs-CZ" sz="15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4.) </a:t>
            </a:r>
            <a:r>
              <a:rPr lang="en-US" sz="1500" dirty="0"/>
              <a:t>JAAFAR, </a:t>
            </a:r>
            <a:r>
              <a:rPr lang="en-US" sz="1500" dirty="0" err="1"/>
              <a:t>Ridwan</a:t>
            </a:r>
            <a:r>
              <a:rPr lang="en-US" sz="1500" dirty="0"/>
              <a:t>. flickr.com: </a:t>
            </a:r>
            <a:r>
              <a:rPr lang="en-US" sz="1500" i="1" dirty="0"/>
              <a:t>Pears!</a:t>
            </a:r>
            <a:r>
              <a:rPr lang="en-US" sz="1500" dirty="0"/>
              <a:t> [online]. 2011-04-30 [cit. 2019-03-12]. </a:t>
            </a:r>
            <a:r>
              <a:rPr lang="en-US" sz="1500" dirty="0" err="1"/>
              <a:t>Dostupný</a:t>
            </a:r>
            <a:r>
              <a:rPr lang="en-US" sz="1500" dirty="0"/>
              <a:t> pod </a:t>
            </a:r>
            <a:r>
              <a:rPr lang="en-US" sz="1500" dirty="0" err="1"/>
              <a:t>licencí</a:t>
            </a:r>
            <a:r>
              <a:rPr lang="en-US" sz="1500" dirty="0"/>
              <a:t> </a:t>
            </a:r>
            <a:r>
              <a:rPr lang="en-US" sz="1500" dirty="0">
                <a:hlinkClick r:id="rId4"/>
              </a:rPr>
              <a:t>CC-BY</a:t>
            </a:r>
            <a:r>
              <a:rPr lang="en-US" sz="1500" dirty="0"/>
              <a:t> </a:t>
            </a:r>
            <a:r>
              <a:rPr lang="en-US" sz="1500" dirty="0" err="1"/>
              <a:t>na</a:t>
            </a:r>
            <a:r>
              <a:rPr lang="en-US" sz="1500" dirty="0"/>
              <a:t> WWW: &lt;https://www.flickr.com/photos/ridwan326/5670416037</a:t>
            </a:r>
            <a:r>
              <a:rPr lang="en-US" sz="1500" dirty="0" smtClean="0"/>
              <a:t>/&gt;.</a:t>
            </a:r>
            <a:endParaRPr lang="cs-CZ" sz="15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5.) </a:t>
            </a:r>
            <a:r>
              <a:rPr lang="cs-CZ" sz="1500" dirty="0"/>
              <a:t>GARBUTT, </a:t>
            </a:r>
            <a:r>
              <a:rPr lang="cs-CZ" sz="1500" dirty="0" err="1"/>
              <a:t>Kurtis</a:t>
            </a:r>
            <a:r>
              <a:rPr lang="cs-CZ" sz="1500" dirty="0"/>
              <a:t>. flickr.com: </a:t>
            </a:r>
            <a:r>
              <a:rPr lang="cs-CZ" sz="1500" i="1" dirty="0" err="1"/>
              <a:t>Apples</a:t>
            </a:r>
            <a:r>
              <a:rPr lang="cs-CZ" sz="1500" dirty="0"/>
              <a:t> [online]. 2010-10-10 [cit. 2019-03-12]. Dostupný pod licencí </a:t>
            </a:r>
            <a:r>
              <a:rPr lang="cs-CZ" sz="1500" dirty="0">
                <a:hlinkClick r:id="rId4"/>
              </a:rPr>
              <a:t>CC-BY</a:t>
            </a:r>
            <a:r>
              <a:rPr lang="cs-CZ" sz="1500" dirty="0"/>
              <a:t> na WWW: </a:t>
            </a:r>
            <a:r>
              <a:rPr lang="cs-CZ" sz="1500" dirty="0" smtClean="0">
                <a:hlinkClick r:id="rId5"/>
              </a:rPr>
              <a:t>https</a:t>
            </a:r>
            <a:r>
              <a:rPr lang="cs-CZ" sz="1500" dirty="0">
                <a:hlinkClick r:id="rId5"/>
              </a:rPr>
              <a:t>://www.flickr.com/photos/kjgarbutt/5067428836</a:t>
            </a:r>
            <a:r>
              <a:rPr lang="cs-CZ" sz="1500" dirty="0" smtClean="0">
                <a:hlinkClick r:id="rId5"/>
              </a:rPr>
              <a:t>/</a:t>
            </a:r>
            <a:endParaRPr lang="cs-CZ" sz="15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6.) </a:t>
            </a:r>
            <a:r>
              <a:rPr lang="cs-CZ" sz="1500" dirty="0"/>
              <a:t>COURSEY, </a:t>
            </a:r>
            <a:r>
              <a:rPr lang="cs-CZ" sz="1500" dirty="0" err="1"/>
              <a:t>Lee</a:t>
            </a:r>
            <a:r>
              <a:rPr lang="cs-CZ" sz="1500" dirty="0"/>
              <a:t>. flickr.com: </a:t>
            </a:r>
            <a:r>
              <a:rPr lang="cs-CZ" sz="1500" i="1" dirty="0" err="1"/>
              <a:t>Pears</a:t>
            </a:r>
            <a:r>
              <a:rPr lang="cs-CZ" sz="1500" i="1" dirty="0"/>
              <a:t> </a:t>
            </a:r>
            <a:r>
              <a:rPr lang="cs-CZ" sz="1500" i="1" dirty="0" err="1"/>
              <a:t>at</a:t>
            </a:r>
            <a:r>
              <a:rPr lang="cs-CZ" sz="1500" i="1" dirty="0"/>
              <a:t> </a:t>
            </a:r>
            <a:r>
              <a:rPr lang="cs-CZ" sz="1500" i="1" dirty="0" err="1"/>
              <a:t>Hawkshead</a:t>
            </a:r>
            <a:r>
              <a:rPr lang="cs-CZ" sz="1500" i="1" dirty="0"/>
              <a:t> </a:t>
            </a:r>
            <a:r>
              <a:rPr lang="cs-CZ" sz="1500" i="1" dirty="0" err="1"/>
              <a:t>Winery</a:t>
            </a:r>
            <a:r>
              <a:rPr lang="cs-CZ" sz="1500" dirty="0"/>
              <a:t> [online]. 2013-03-07 [cit. 2019-03-12]. Dostupný pod licencí </a:t>
            </a:r>
            <a:r>
              <a:rPr lang="cs-CZ" sz="1500" dirty="0">
                <a:hlinkClick r:id="rId4"/>
              </a:rPr>
              <a:t>CC-BY</a:t>
            </a:r>
            <a:r>
              <a:rPr lang="cs-CZ" sz="1500" dirty="0"/>
              <a:t> na WWW</a:t>
            </a:r>
            <a:r>
              <a:rPr lang="cs-CZ" sz="1500" dirty="0" smtClean="0"/>
              <a:t>: &lt;</a:t>
            </a:r>
            <a:r>
              <a:rPr lang="cs-CZ" sz="1500" dirty="0"/>
              <a:t>https://www.flickr.com/</a:t>
            </a:r>
            <a:r>
              <a:rPr lang="cs-CZ" sz="1500" dirty="0" err="1"/>
              <a:t>photos</a:t>
            </a:r>
            <a:r>
              <a:rPr lang="cs-CZ" sz="1500" dirty="0"/>
              <a:t>/</a:t>
            </a:r>
            <a:r>
              <a:rPr lang="cs-CZ" sz="1500" dirty="0" err="1"/>
              <a:t>leeco</a:t>
            </a:r>
            <a:r>
              <a:rPr lang="cs-CZ" sz="1500" dirty="0"/>
              <a:t>/8534769329</a:t>
            </a:r>
            <a:r>
              <a:rPr lang="cs-CZ" sz="15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7.)</a:t>
            </a:r>
            <a:r>
              <a:rPr lang="cs-CZ" sz="1500" dirty="0"/>
              <a:t> MORIN, </a:t>
            </a:r>
            <a:r>
              <a:rPr lang="cs-CZ" sz="1500" dirty="0" err="1"/>
              <a:t>Niklaus</a:t>
            </a:r>
            <a:r>
              <a:rPr lang="cs-CZ" sz="1500" dirty="0"/>
              <a:t>. flickr.com: </a:t>
            </a:r>
            <a:r>
              <a:rPr lang="cs-CZ" sz="1500" i="1" dirty="0"/>
              <a:t>Hood </a:t>
            </a:r>
            <a:r>
              <a:rPr lang="cs-CZ" sz="1500" i="1" dirty="0" err="1"/>
              <a:t>river_bartlett</a:t>
            </a:r>
            <a:r>
              <a:rPr lang="cs-CZ" sz="1500" i="1" dirty="0"/>
              <a:t> </a:t>
            </a:r>
            <a:r>
              <a:rPr lang="cs-CZ" sz="1500" i="1" dirty="0" err="1"/>
              <a:t>pears</a:t>
            </a:r>
            <a:r>
              <a:rPr lang="cs-CZ" sz="1500" dirty="0"/>
              <a:t> [online]. 2015-09-30 [cit. 2019-03-12]. Dostupný pod licencí </a:t>
            </a:r>
            <a:r>
              <a:rPr lang="cs-CZ" sz="1500" dirty="0">
                <a:hlinkClick r:id="rId4"/>
              </a:rPr>
              <a:t>CC-BY</a:t>
            </a:r>
            <a:r>
              <a:rPr lang="cs-CZ" sz="1500" dirty="0"/>
              <a:t> na WWW: &lt;https://www.flickr.com/</a:t>
            </a:r>
            <a:r>
              <a:rPr lang="cs-CZ" sz="1500" dirty="0" err="1"/>
              <a:t>photos</a:t>
            </a:r>
            <a:r>
              <a:rPr lang="cs-CZ" sz="1500" dirty="0"/>
              <a:t>/52183828@N02/21205559494/&gt;.</a:t>
            </a:r>
            <a:endParaRPr lang="cs-CZ" sz="15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8.)</a:t>
            </a:r>
            <a:r>
              <a:rPr lang="en-US" sz="1500" dirty="0"/>
              <a:t> Rhian. flickr.com: </a:t>
            </a:r>
            <a:r>
              <a:rPr lang="en-US" sz="1500" i="1" dirty="0"/>
              <a:t>Quince fruits</a:t>
            </a:r>
            <a:r>
              <a:rPr lang="en-US" sz="1500" dirty="0"/>
              <a:t> [online]. 2011-09-13 [cit. 2019-03-12]. </a:t>
            </a:r>
            <a:r>
              <a:rPr lang="en-US" sz="1500" dirty="0" err="1"/>
              <a:t>Dostupný</a:t>
            </a:r>
            <a:r>
              <a:rPr lang="en-US" sz="1500" dirty="0"/>
              <a:t> pod </a:t>
            </a:r>
            <a:r>
              <a:rPr lang="en-US" sz="1500" dirty="0" err="1"/>
              <a:t>licencí</a:t>
            </a:r>
            <a:r>
              <a:rPr lang="en-US" sz="1500" dirty="0"/>
              <a:t> </a:t>
            </a:r>
            <a:r>
              <a:rPr lang="en-US" sz="1500" dirty="0">
                <a:hlinkClick r:id="rId4"/>
              </a:rPr>
              <a:t>CC-BY</a:t>
            </a:r>
            <a:r>
              <a:rPr lang="en-US" sz="1500" dirty="0"/>
              <a:t> </a:t>
            </a:r>
            <a:r>
              <a:rPr lang="en-US" sz="1500" dirty="0" err="1"/>
              <a:t>na</a:t>
            </a:r>
            <a:r>
              <a:rPr lang="en-US" sz="1500" dirty="0"/>
              <a:t> WWW: &lt;https://www.flickr.com/photos/rhian/6143824144</a:t>
            </a:r>
            <a:r>
              <a:rPr lang="en-US" sz="1500" dirty="0" smtClean="0"/>
              <a:t>/&gt;.</a:t>
            </a:r>
            <a:endParaRPr lang="cs-CZ" sz="15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9.)</a:t>
            </a:r>
            <a:r>
              <a:rPr lang="en-US" sz="1500" dirty="0"/>
              <a:t> HOFFMAN, Larry. flickr.com: </a:t>
            </a:r>
            <a:r>
              <a:rPr lang="en-US" sz="1500" i="1" dirty="0"/>
              <a:t>Loquats</a:t>
            </a:r>
            <a:r>
              <a:rPr lang="en-US" sz="1500" dirty="0"/>
              <a:t> [online]. 2010-04-16 [cit. 2019-03-12]. </a:t>
            </a:r>
            <a:r>
              <a:rPr lang="en-US" sz="1500" dirty="0" err="1"/>
              <a:t>Dostupný</a:t>
            </a:r>
            <a:r>
              <a:rPr lang="en-US" sz="1500" dirty="0"/>
              <a:t> pod </a:t>
            </a:r>
            <a:r>
              <a:rPr lang="en-US" sz="1500" dirty="0" err="1"/>
              <a:t>licencí</a:t>
            </a:r>
            <a:r>
              <a:rPr lang="en-US" sz="1500" dirty="0"/>
              <a:t> </a:t>
            </a:r>
            <a:r>
              <a:rPr lang="en-US" sz="1500" dirty="0">
                <a:hlinkClick r:id="rId4"/>
              </a:rPr>
              <a:t>CC-BY</a:t>
            </a:r>
            <a:r>
              <a:rPr lang="en-US" sz="1500" dirty="0"/>
              <a:t> </a:t>
            </a:r>
            <a:r>
              <a:rPr lang="en-US" sz="1500" dirty="0" err="1"/>
              <a:t>na</a:t>
            </a:r>
            <a:r>
              <a:rPr lang="en-US" sz="1500" dirty="0"/>
              <a:t> WWW: &lt;https://www.flickr.com/photos/dinesarasota/4525939903</a:t>
            </a:r>
            <a:r>
              <a:rPr lang="en-US" sz="1500" dirty="0" smtClean="0"/>
              <a:t>/&gt;.</a:t>
            </a:r>
            <a:endParaRPr lang="cs-CZ" sz="15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10.)</a:t>
            </a:r>
            <a:r>
              <a:rPr lang="cs-CZ" sz="1500" dirty="0"/>
              <a:t> DAGOSTINO, </a:t>
            </a:r>
            <a:r>
              <a:rPr lang="cs-CZ" sz="1500" dirty="0" err="1"/>
              <a:t>Kathleen</a:t>
            </a:r>
            <a:r>
              <a:rPr lang="cs-CZ" sz="1500" dirty="0"/>
              <a:t>. flickr.com: </a:t>
            </a:r>
            <a:r>
              <a:rPr lang="cs-CZ" sz="1500" i="1" dirty="0" err="1"/>
              <a:t>Peaches</a:t>
            </a:r>
            <a:r>
              <a:rPr lang="cs-CZ" sz="1500" dirty="0"/>
              <a:t> [online]. 2011-03-18 [cit. 2019-03-12]. Dostupný pod licencí </a:t>
            </a:r>
            <a:r>
              <a:rPr lang="cs-CZ" sz="1500" dirty="0">
                <a:hlinkClick r:id="rId4"/>
              </a:rPr>
              <a:t>CC-BY</a:t>
            </a:r>
            <a:r>
              <a:rPr lang="cs-CZ" sz="1500" dirty="0"/>
              <a:t> na WWW: &lt;https://www.flickr.com/</a:t>
            </a:r>
            <a:r>
              <a:rPr lang="cs-CZ" sz="1500" dirty="0" err="1"/>
              <a:t>photos</a:t>
            </a:r>
            <a:r>
              <a:rPr lang="cs-CZ" sz="1500" dirty="0"/>
              <a:t>/</a:t>
            </a:r>
            <a:r>
              <a:rPr lang="cs-CZ" sz="1500" dirty="0" err="1"/>
              <a:t>kathleencavalaro</a:t>
            </a:r>
            <a:r>
              <a:rPr lang="cs-CZ" sz="1500" dirty="0"/>
              <a:t>/5535971921</a:t>
            </a:r>
            <a:r>
              <a:rPr lang="cs-CZ" sz="15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11.)</a:t>
            </a:r>
            <a:r>
              <a:rPr lang="cs-CZ" sz="1500" dirty="0"/>
              <a:t> VOISIN-DEMERY, </a:t>
            </a:r>
            <a:r>
              <a:rPr lang="cs-CZ" sz="1500" dirty="0" err="1"/>
              <a:t>Frédérique</a:t>
            </a:r>
            <a:r>
              <a:rPr lang="cs-CZ" sz="1500" dirty="0"/>
              <a:t>. flickr.com: </a:t>
            </a:r>
            <a:r>
              <a:rPr lang="cs-CZ" sz="1500" i="1" dirty="0" err="1"/>
              <a:t>Abricot</a:t>
            </a:r>
            <a:r>
              <a:rPr lang="cs-CZ" sz="1500" dirty="0"/>
              <a:t> [online]. 2013-06-26 [cit. 2019-03-12]. Dostupný pod licencí </a:t>
            </a:r>
            <a:r>
              <a:rPr lang="cs-CZ" sz="1500" dirty="0">
                <a:hlinkClick r:id="rId4"/>
              </a:rPr>
              <a:t>CC-BY</a:t>
            </a:r>
            <a:r>
              <a:rPr lang="cs-CZ" sz="1500" dirty="0"/>
              <a:t> na WWW: &lt;https://www.flickr.com/</a:t>
            </a:r>
            <a:r>
              <a:rPr lang="cs-CZ" sz="1500" dirty="0" err="1"/>
              <a:t>photos</a:t>
            </a:r>
            <a:r>
              <a:rPr lang="cs-CZ" sz="1500" dirty="0"/>
              <a:t>/</a:t>
            </a:r>
            <a:r>
              <a:rPr lang="cs-CZ" sz="1500" dirty="0" err="1"/>
              <a:t>vialbost</a:t>
            </a:r>
            <a:r>
              <a:rPr lang="cs-CZ" sz="1500" dirty="0"/>
              <a:t>/9142517142</a:t>
            </a:r>
            <a:r>
              <a:rPr lang="cs-CZ" sz="15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500" dirty="0" smtClean="0"/>
              <a:t>12.)</a:t>
            </a:r>
            <a:r>
              <a:rPr lang="cs-CZ" sz="1500" dirty="0"/>
              <a:t> SIEGEL, Rebecca. flickr.com: </a:t>
            </a:r>
            <a:r>
              <a:rPr lang="cs-CZ" sz="1500" i="1" dirty="0" err="1"/>
              <a:t>Peach-Vanilla</a:t>
            </a:r>
            <a:r>
              <a:rPr lang="cs-CZ" sz="1500" i="1" dirty="0"/>
              <a:t> </a:t>
            </a:r>
            <a:r>
              <a:rPr lang="cs-CZ" sz="1500" i="1" dirty="0" err="1"/>
              <a:t>Butter</a:t>
            </a:r>
            <a:r>
              <a:rPr lang="cs-CZ" sz="1500" i="1" dirty="0"/>
              <a:t> - </a:t>
            </a:r>
            <a:r>
              <a:rPr lang="cs-CZ" sz="1500" i="1" dirty="0" err="1"/>
              <a:t>Peaches</a:t>
            </a:r>
            <a:r>
              <a:rPr lang="cs-CZ" sz="1500" dirty="0"/>
              <a:t> [online]. 2011-09-07 [cit. 2019-03-12]. Dostupný pod licencí </a:t>
            </a:r>
            <a:r>
              <a:rPr lang="cs-CZ" sz="1500" dirty="0">
                <a:hlinkClick r:id="rId4"/>
              </a:rPr>
              <a:t>CC-BY</a:t>
            </a:r>
            <a:r>
              <a:rPr lang="cs-CZ" sz="1500" dirty="0"/>
              <a:t> na WWW: &lt;https://www.flickr.com/</a:t>
            </a:r>
            <a:r>
              <a:rPr lang="cs-CZ" sz="1500" dirty="0" err="1"/>
              <a:t>photos</a:t>
            </a:r>
            <a:r>
              <a:rPr lang="cs-CZ" sz="1500" dirty="0"/>
              <a:t>/</a:t>
            </a:r>
            <a:r>
              <a:rPr lang="cs-CZ" sz="1500" dirty="0" err="1"/>
              <a:t>grongar</a:t>
            </a:r>
            <a:r>
              <a:rPr lang="cs-CZ" sz="1500" dirty="0"/>
              <a:t>/6123509125</a:t>
            </a:r>
            <a:r>
              <a:rPr lang="cs-CZ" sz="1500" dirty="0" smtClean="0"/>
              <a:t>/&gt;.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748" y="-15397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Ovoce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993" y="1321602"/>
            <a:ext cx="9506417" cy="5383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Složení </a:t>
            </a:r>
            <a:r>
              <a:rPr lang="cs-CZ" sz="2400" b="1" dirty="0" smtClean="0">
                <a:solidFill>
                  <a:schemeClr val="tx1"/>
                </a:solidFill>
              </a:rPr>
              <a:t>ovoce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• </a:t>
            </a:r>
            <a:r>
              <a:rPr lang="cs-CZ" sz="2000" dirty="0" smtClean="0">
                <a:solidFill>
                  <a:schemeClr val="tx1"/>
                </a:solidFill>
              </a:rPr>
              <a:t>Voda </a:t>
            </a:r>
            <a:r>
              <a:rPr lang="cs-CZ" sz="2000" dirty="0">
                <a:solidFill>
                  <a:schemeClr val="tx1"/>
                </a:solidFill>
              </a:rPr>
              <a:t>až 90 % – dle druhu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• </a:t>
            </a:r>
            <a:r>
              <a:rPr lang="cs-CZ" sz="2000" dirty="0" smtClean="0">
                <a:solidFill>
                  <a:schemeClr val="tx1"/>
                </a:solidFill>
              </a:rPr>
              <a:t>Sacharidy – vláknina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• </a:t>
            </a:r>
            <a:r>
              <a:rPr lang="cs-CZ" sz="2000" dirty="0" smtClean="0">
                <a:solidFill>
                  <a:schemeClr val="tx1"/>
                </a:solidFill>
              </a:rPr>
              <a:t>Vitamíny </a:t>
            </a:r>
            <a:r>
              <a:rPr lang="cs-CZ" sz="2000" dirty="0">
                <a:solidFill>
                  <a:schemeClr val="tx1"/>
                </a:solidFill>
              </a:rPr>
              <a:t>– C, skupiny B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• </a:t>
            </a:r>
            <a:r>
              <a:rPr lang="cs-CZ" sz="2000" dirty="0" smtClean="0">
                <a:solidFill>
                  <a:schemeClr val="tx1"/>
                </a:solidFill>
              </a:rPr>
              <a:t>Minerální </a:t>
            </a:r>
            <a:r>
              <a:rPr lang="cs-CZ" sz="2000" dirty="0">
                <a:solidFill>
                  <a:schemeClr val="tx1"/>
                </a:solidFill>
              </a:rPr>
              <a:t>látky – vápník, fosfor, železo, </a:t>
            </a:r>
            <a:r>
              <a:rPr lang="cs-CZ" sz="2000" dirty="0" smtClean="0">
                <a:solidFill>
                  <a:schemeClr val="tx1"/>
                </a:solidFill>
              </a:rPr>
              <a:t>draslík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• </a:t>
            </a:r>
            <a:r>
              <a:rPr lang="cs-CZ" sz="2000" dirty="0" smtClean="0">
                <a:solidFill>
                  <a:schemeClr val="tx1"/>
                </a:solidFill>
              </a:rPr>
              <a:t>Kyseliny </a:t>
            </a:r>
            <a:r>
              <a:rPr lang="cs-CZ" sz="2000" dirty="0">
                <a:solidFill>
                  <a:schemeClr val="tx1"/>
                </a:solidFill>
              </a:rPr>
              <a:t>– ovlivňují chuť ovoce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• </a:t>
            </a:r>
            <a:r>
              <a:rPr lang="cs-CZ" sz="2000" dirty="0" smtClean="0">
                <a:solidFill>
                  <a:schemeClr val="tx1"/>
                </a:solidFill>
              </a:rPr>
              <a:t>Pektiny </a:t>
            </a:r>
            <a:r>
              <a:rPr lang="cs-CZ" sz="2000" dirty="0">
                <a:solidFill>
                  <a:schemeClr val="tx1"/>
                </a:solidFill>
              </a:rPr>
              <a:t>– u rybízu – želírovací látky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Jak se vyznat v ovoci a </a:t>
            </a:r>
            <a:r>
              <a:rPr lang="pl-PL" sz="2000" dirty="0" smtClean="0">
                <a:solidFill>
                  <a:schemeClr val="tx1"/>
                </a:solidFill>
              </a:rPr>
              <a:t>zelenině: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https://</a:t>
            </a:r>
            <a:r>
              <a:rPr lang="pl-PL" sz="2000" dirty="0" smtClean="0">
                <a:solidFill>
                  <a:schemeClr val="tx1"/>
                </a:solidFill>
              </a:rPr>
              <a:t>www.stream.cz/peklonataliri/817440-jak-se-vyznat-v-ovoci-a-zelenine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https</a:t>
            </a:r>
            <a:r>
              <a:rPr lang="cs-CZ" sz="2000" dirty="0">
                <a:solidFill>
                  <a:schemeClr val="tx1"/>
                </a:solidFill>
              </a:rPr>
              <a:t>://</a:t>
            </a:r>
            <a:r>
              <a:rPr lang="cs-CZ" sz="2000" dirty="0" smtClean="0">
                <a:solidFill>
                  <a:schemeClr val="tx1"/>
                </a:solidFill>
              </a:rPr>
              <a:t>www.stream.cz/peklonataliri/817441-ovoce-a-zelenina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2050" name="Picture 2" descr="https://farm3.staticflickr.com/2885/10103600985_d760c103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24" y="0"/>
            <a:ext cx="3674076" cy="49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0054" y="163059"/>
            <a:ext cx="8596668" cy="743103"/>
          </a:xfrm>
          <a:noFill/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Použité 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140"/>
            <a:ext cx="10902860" cy="6021860"/>
          </a:xfrm>
        </p:spPr>
        <p:txBody>
          <a:bodyPr>
            <a:normAutofit lnSpcReduction="10000"/>
          </a:bodyPr>
          <a:lstStyle/>
          <a:p>
            <a:pPr marL="457200" lvl="1" indent="0">
              <a:buClr>
                <a:schemeClr val="tx1"/>
              </a:buClr>
              <a:buNone/>
            </a:pPr>
            <a:r>
              <a:rPr lang="cs-CZ" dirty="0" smtClean="0">
                <a:solidFill>
                  <a:schemeClr val="tx1"/>
                </a:solidFill>
              </a:rPr>
              <a:t>Fotky/Obrázky</a:t>
            </a:r>
            <a:r>
              <a:rPr lang="cs-CZ" dirty="0" smtClean="0"/>
              <a:t> (dle pořadí v prezentaci) :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cs-CZ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13.)</a:t>
            </a:r>
            <a:r>
              <a:rPr lang="cs-CZ" sz="1400" dirty="0" err="1" smtClean="0"/>
              <a:t>gnokii</a:t>
            </a:r>
            <a:r>
              <a:rPr lang="cs-CZ" sz="1400" dirty="0"/>
              <a:t>. Openclipart.org: </a:t>
            </a:r>
            <a:r>
              <a:rPr lang="cs-CZ" sz="1400" i="1" dirty="0" err="1"/>
              <a:t>Peach</a:t>
            </a:r>
            <a:r>
              <a:rPr lang="cs-CZ" sz="1400" dirty="0"/>
              <a:t> [online]. 2011-04-11 [cit. 2019-03-12]. Dostupný pod licencí Public </a:t>
            </a:r>
            <a:r>
              <a:rPr lang="cs-CZ" sz="1400" dirty="0" err="1"/>
              <a:t>Domain</a:t>
            </a:r>
            <a:r>
              <a:rPr lang="cs-CZ" sz="1400" dirty="0"/>
              <a:t> na WWW: &lt;https://openclipart.org/detail/132013/</a:t>
            </a:r>
            <a:r>
              <a:rPr lang="cs-CZ" sz="1400" dirty="0" err="1"/>
              <a:t>Peach</a:t>
            </a:r>
            <a:r>
              <a:rPr lang="cs-CZ" sz="1400" dirty="0" smtClean="0"/>
              <a:t>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14.)</a:t>
            </a:r>
            <a:r>
              <a:rPr lang="cs-CZ" sz="1400" dirty="0"/>
              <a:t> </a:t>
            </a:r>
            <a:r>
              <a:rPr lang="cs-CZ" sz="1400" dirty="0" err="1"/>
              <a:t>Malcolm</a:t>
            </a:r>
            <a:r>
              <a:rPr lang="cs-CZ" sz="1400" dirty="0"/>
              <a:t>. Wikimedia.org: </a:t>
            </a:r>
            <a:r>
              <a:rPr lang="cs-CZ" sz="1400" i="1" dirty="0" err="1"/>
              <a:t>Apricots</a:t>
            </a:r>
            <a:r>
              <a:rPr lang="cs-CZ" sz="1400" i="1" dirty="0"/>
              <a:t> (4224426304)</a:t>
            </a:r>
            <a:r>
              <a:rPr lang="cs-CZ" sz="1400" dirty="0"/>
              <a:t> [online]. 2013-01-27 [cit. 2019-03-12]. Dostupný pod licencí </a:t>
            </a:r>
            <a:r>
              <a:rPr lang="cs-CZ" sz="1400" dirty="0" err="1">
                <a:hlinkClick r:id="rId3"/>
              </a:rPr>
              <a:t>Creative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Commons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Attribution</a:t>
            </a:r>
            <a:r>
              <a:rPr lang="cs-CZ" sz="1400" dirty="0">
                <a:hlinkClick r:id="rId3"/>
              </a:rPr>
              <a:t> 2.0</a:t>
            </a:r>
            <a:r>
              <a:rPr lang="cs-CZ" sz="1400" dirty="0"/>
              <a:t> na WWW: &lt;https://commons.wikimedia.org/wiki/</a:t>
            </a:r>
            <a:r>
              <a:rPr lang="cs-CZ" sz="1400" dirty="0" err="1"/>
              <a:t>File:Apricots</a:t>
            </a:r>
            <a:r>
              <a:rPr lang="cs-CZ" sz="1400" dirty="0"/>
              <a:t>_(4224426304).</a:t>
            </a:r>
            <a:r>
              <a:rPr lang="cs-CZ" sz="1400" dirty="0" err="1"/>
              <a:t>jpg</a:t>
            </a:r>
            <a:r>
              <a:rPr lang="cs-CZ" sz="1400" dirty="0" smtClean="0"/>
              <a:t>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15.)</a:t>
            </a:r>
            <a:r>
              <a:rPr lang="cs-CZ" sz="1400" dirty="0"/>
              <a:t> </a:t>
            </a:r>
            <a:r>
              <a:rPr lang="cs-CZ" sz="1400" dirty="0" err="1"/>
              <a:t>Carsten</a:t>
            </a:r>
            <a:r>
              <a:rPr lang="cs-CZ" sz="1400" dirty="0"/>
              <a:t>. flickr.com: </a:t>
            </a:r>
            <a:r>
              <a:rPr lang="cs-CZ" sz="1400" i="1" dirty="0" err="1"/>
              <a:t>Plums</a:t>
            </a:r>
            <a:r>
              <a:rPr lang="cs-CZ" sz="1400" dirty="0"/>
              <a:t> [online]. 2010-09-27 [cit. 2019-03-12]. Dostupný pod licencí </a:t>
            </a:r>
            <a:r>
              <a:rPr lang="cs-CZ" sz="1400" dirty="0">
                <a:hlinkClick r:id="rId4"/>
              </a:rPr>
              <a:t>CC-BY-SA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carstenkessler</a:t>
            </a:r>
            <a:r>
              <a:rPr lang="cs-CZ" sz="1400" dirty="0"/>
              <a:t>/5028940263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16.)</a:t>
            </a:r>
            <a:r>
              <a:rPr lang="cs-CZ" sz="1400" dirty="0"/>
              <a:t> </a:t>
            </a:r>
            <a:r>
              <a:rPr lang="cs-CZ" sz="1400" dirty="0" err="1"/>
              <a:t>demi</a:t>
            </a:r>
            <a:r>
              <a:rPr lang="cs-CZ" sz="1400" dirty="0"/>
              <a:t>. flickr.com: </a:t>
            </a:r>
            <a:r>
              <a:rPr lang="cs-CZ" sz="1400" i="1" dirty="0"/>
              <a:t>Intima </a:t>
            </a:r>
            <a:r>
              <a:rPr lang="cs-CZ" sz="1400" i="1" dirty="0" err="1"/>
              <a:t>red</a:t>
            </a:r>
            <a:r>
              <a:rPr lang="cs-CZ" sz="1400" i="1" dirty="0"/>
              <a:t> </a:t>
            </a:r>
            <a:r>
              <a:rPr lang="cs-CZ" sz="1400" i="1" dirty="0" err="1"/>
              <a:t>cherry</a:t>
            </a:r>
            <a:r>
              <a:rPr lang="cs-CZ" sz="1400" dirty="0"/>
              <a:t> [online]. 2011-06-06 [cit. 2019-03-12]. Dostupný pod licencí </a:t>
            </a:r>
            <a:r>
              <a:rPr lang="cs-CZ" sz="1400" dirty="0">
                <a:hlinkClick r:id="rId5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vaionnoth</a:t>
            </a:r>
            <a:r>
              <a:rPr lang="cs-CZ" sz="1400" dirty="0"/>
              <a:t>/5805708486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17.)</a:t>
            </a:r>
            <a:r>
              <a:rPr lang="cs-CZ" sz="1400" dirty="0"/>
              <a:t> TRAVEL, </a:t>
            </a:r>
            <a:r>
              <a:rPr lang="cs-CZ" sz="1400" dirty="0" err="1"/>
              <a:t>EGuide</a:t>
            </a:r>
            <a:r>
              <a:rPr lang="cs-CZ" sz="1400" dirty="0"/>
              <a:t>. flickr.com: </a:t>
            </a:r>
            <a:r>
              <a:rPr lang="cs-CZ" sz="1400" i="1" dirty="0" err="1"/>
              <a:t>Hawthorn</a:t>
            </a:r>
            <a:r>
              <a:rPr lang="cs-CZ" sz="1400" i="1" dirty="0"/>
              <a:t> </a:t>
            </a:r>
            <a:r>
              <a:rPr lang="cs-CZ" sz="1400" i="1" dirty="0" err="1"/>
              <a:t>Lodge</a:t>
            </a:r>
            <a:r>
              <a:rPr lang="cs-CZ" sz="1400" i="1" dirty="0"/>
              <a:t> </a:t>
            </a:r>
            <a:r>
              <a:rPr lang="cs-CZ" sz="1400" i="1" dirty="0" err="1"/>
              <a:t>Cherries</a:t>
            </a:r>
            <a:r>
              <a:rPr lang="cs-CZ" sz="1400" dirty="0"/>
              <a:t> [online]. 2016-03-09 [cit. 2019-03-12]. Dostupný pod licencí </a:t>
            </a:r>
            <a:r>
              <a:rPr lang="cs-CZ" sz="1400" dirty="0">
                <a:hlinkClick r:id="rId5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eguidetravel</a:t>
            </a:r>
            <a:r>
              <a:rPr lang="cs-CZ" sz="1400" dirty="0"/>
              <a:t>/25520226392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18.)</a:t>
            </a:r>
            <a:r>
              <a:rPr lang="cs-CZ" sz="1400" dirty="0"/>
              <a:t> BENNETT, </a:t>
            </a:r>
            <a:r>
              <a:rPr lang="cs-CZ" sz="1400" dirty="0" err="1"/>
              <a:t>Alosh</a:t>
            </a:r>
            <a:r>
              <a:rPr lang="cs-CZ" sz="1400" dirty="0"/>
              <a:t>. flickr.com: </a:t>
            </a:r>
            <a:r>
              <a:rPr lang="cs-CZ" sz="1400" i="1" dirty="0" err="1"/>
              <a:t>Strawberries</a:t>
            </a:r>
            <a:r>
              <a:rPr lang="cs-CZ" sz="1400" dirty="0"/>
              <a:t> [online]. 2007-03-12 [cit. 2019-03-12]. Dostupný pod licencí </a:t>
            </a:r>
            <a:r>
              <a:rPr lang="cs-CZ" sz="1400" dirty="0">
                <a:hlinkClick r:id="rId5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aloshbennett</a:t>
            </a:r>
            <a:r>
              <a:rPr lang="cs-CZ" sz="1400" dirty="0"/>
              <a:t>/419049451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19.)</a:t>
            </a:r>
            <a:r>
              <a:rPr lang="cs-CZ" sz="1400" dirty="0"/>
              <a:t> JONES, </a:t>
            </a:r>
            <a:r>
              <a:rPr lang="cs-CZ" sz="1400" dirty="0" err="1"/>
              <a:t>Luke</a:t>
            </a:r>
            <a:r>
              <a:rPr lang="cs-CZ" sz="1400" dirty="0"/>
              <a:t>. flickr.com: </a:t>
            </a:r>
            <a:r>
              <a:rPr lang="cs-CZ" sz="1400" i="1" dirty="0" err="1"/>
              <a:t>Raspberries</a:t>
            </a:r>
            <a:r>
              <a:rPr lang="cs-CZ" sz="1400" dirty="0"/>
              <a:t> [online]. 2014-08-04 [cit. 2019-03-12]. Dostupný pod licencí </a:t>
            </a:r>
            <a:r>
              <a:rPr lang="cs-CZ" sz="1400" dirty="0">
                <a:hlinkClick r:id="rId5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befuddledsenses</a:t>
            </a:r>
            <a:r>
              <a:rPr lang="cs-CZ" sz="1400" dirty="0"/>
              <a:t>/14822394842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20.)</a:t>
            </a:r>
            <a:r>
              <a:rPr lang="cs-CZ" sz="1400" dirty="0"/>
              <a:t> HARTNUP, Ruth. flickr.com: </a:t>
            </a:r>
            <a:r>
              <a:rPr lang="cs-CZ" sz="1400" i="1" dirty="0" err="1"/>
              <a:t>Blackberries</a:t>
            </a:r>
            <a:r>
              <a:rPr lang="cs-CZ" sz="1400" i="1" dirty="0"/>
              <a:t> </a:t>
            </a:r>
            <a:r>
              <a:rPr lang="cs-CZ" sz="1400" i="1" dirty="0" err="1"/>
              <a:t>from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garden</a:t>
            </a:r>
            <a:r>
              <a:rPr lang="cs-CZ" sz="1400" dirty="0"/>
              <a:t> [online]. 2012-09-19 [cit. 2019-03-12]. Dostupný pod licencí </a:t>
            </a:r>
            <a:r>
              <a:rPr lang="cs-CZ" sz="1400" dirty="0">
                <a:hlinkClick r:id="rId5"/>
              </a:rPr>
              <a:t>CC-BY</a:t>
            </a:r>
            <a:r>
              <a:rPr lang="cs-CZ" sz="1400" dirty="0"/>
              <a:t> na WWW: </a:t>
            </a:r>
            <a:r>
              <a:rPr lang="cs-CZ" sz="1400" dirty="0" smtClean="0">
                <a:hlinkClick r:id="rId6"/>
              </a:rPr>
              <a:t>https</a:t>
            </a:r>
            <a:r>
              <a:rPr lang="cs-CZ" sz="1400" dirty="0">
                <a:hlinkClick r:id="rId6"/>
              </a:rPr>
              <a:t>://www.flickr.com/photos/ruthanddave/8003727676</a:t>
            </a:r>
            <a:r>
              <a:rPr lang="cs-CZ" sz="1400" dirty="0" smtClean="0">
                <a:hlinkClick r:id="rId6"/>
              </a:rPr>
              <a:t>/</a:t>
            </a:r>
            <a:endParaRPr lang="cs-CZ" sz="14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21.)</a:t>
            </a:r>
            <a:r>
              <a:rPr lang="cs-CZ" sz="1400" dirty="0"/>
              <a:t> </a:t>
            </a:r>
            <a:r>
              <a:rPr lang="cs-CZ" sz="1400" dirty="0" err="1"/>
              <a:t>Solipsist~commonswiki</a:t>
            </a:r>
            <a:r>
              <a:rPr lang="cs-CZ" sz="1400" dirty="0"/>
              <a:t>. Wikimedia.org: </a:t>
            </a:r>
            <a:r>
              <a:rPr lang="cs-CZ" sz="1400" i="1" dirty="0"/>
              <a:t>Grapes02 </a:t>
            </a:r>
            <a:r>
              <a:rPr lang="cs-CZ" sz="1400" i="1" dirty="0" err="1"/>
              <a:t>crop</a:t>
            </a:r>
            <a:r>
              <a:rPr lang="cs-CZ" sz="1400" dirty="0"/>
              <a:t> [online]. 2005-05-11 [cit. 2019-03-12]. Dostupný pod licencí </a:t>
            </a:r>
            <a:r>
              <a:rPr lang="cs-CZ" sz="1400" dirty="0">
                <a:hlinkClick r:id="rId7"/>
              </a:rPr>
              <a:t>GNU Free </a:t>
            </a:r>
            <a:r>
              <a:rPr lang="cs-CZ" sz="1400" dirty="0" err="1">
                <a:hlinkClick r:id="rId7"/>
              </a:rPr>
              <a:t>Documentation</a:t>
            </a:r>
            <a:r>
              <a:rPr lang="cs-CZ" sz="1400" dirty="0">
                <a:hlinkClick r:id="rId7"/>
              </a:rPr>
              <a:t> </a:t>
            </a:r>
            <a:r>
              <a:rPr lang="cs-CZ" sz="1400" dirty="0" err="1">
                <a:hlinkClick r:id="rId7"/>
              </a:rPr>
              <a:t>License</a:t>
            </a:r>
            <a:r>
              <a:rPr lang="cs-CZ" sz="1400" dirty="0">
                <a:hlinkClick r:id="rId7"/>
              </a:rPr>
              <a:t> 1.2</a:t>
            </a:r>
            <a:r>
              <a:rPr lang="cs-CZ" sz="1400" dirty="0"/>
              <a:t> na WWW: </a:t>
            </a:r>
            <a:r>
              <a:rPr lang="cs-CZ" sz="1400" dirty="0" smtClean="0"/>
              <a:t>&lt;https</a:t>
            </a:r>
            <a:r>
              <a:rPr lang="cs-CZ" sz="1400" dirty="0"/>
              <a:t>://</a:t>
            </a:r>
            <a:r>
              <a:rPr lang="cs-CZ" sz="1400" dirty="0" smtClean="0"/>
              <a:t>commons.wikimedia.org/wiki/File:Grapes02_crop.jpg&gt;.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22.)</a:t>
            </a:r>
            <a:r>
              <a:rPr lang="cs-CZ" sz="1400" dirty="0"/>
              <a:t> SHIOSHVILI, </a:t>
            </a:r>
            <a:r>
              <a:rPr lang="cs-CZ" sz="1400" dirty="0" err="1"/>
              <a:t>Vladimer</a:t>
            </a:r>
            <a:r>
              <a:rPr lang="cs-CZ" sz="1400" dirty="0"/>
              <a:t>. flickr.com: </a:t>
            </a:r>
            <a:r>
              <a:rPr lang="cs-CZ" sz="1400" i="1" dirty="0" err="1"/>
              <a:t>Currant</a:t>
            </a:r>
            <a:r>
              <a:rPr lang="cs-CZ" sz="1400" dirty="0"/>
              <a:t> [online]. 2006-06-25 [cit. 2019-03-12]. Dostupný pod licencí </a:t>
            </a:r>
            <a:r>
              <a:rPr lang="cs-CZ" sz="1400" dirty="0">
                <a:hlinkClick r:id="rId4"/>
              </a:rPr>
              <a:t>CC-BY-SA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vshioshvili</a:t>
            </a:r>
            <a:r>
              <a:rPr lang="cs-CZ" sz="1400" dirty="0"/>
              <a:t>/174437489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23.)</a:t>
            </a:r>
            <a:r>
              <a:rPr lang="cs-CZ" sz="1400" dirty="0"/>
              <a:t> PIETRAK, </a:t>
            </a:r>
            <a:r>
              <a:rPr lang="cs-CZ" sz="1400" dirty="0" err="1"/>
              <a:t>Przemek</a:t>
            </a:r>
            <a:r>
              <a:rPr lang="cs-CZ" sz="1400" dirty="0"/>
              <a:t>. flickr.com: </a:t>
            </a:r>
            <a:r>
              <a:rPr lang="cs-CZ" sz="1400" i="1" dirty="0" err="1"/>
              <a:t>Gooseberry</a:t>
            </a:r>
            <a:r>
              <a:rPr lang="cs-CZ" sz="1400" dirty="0"/>
              <a:t> [online]. 2013-09-01 [cit. 2019-03-12]. Dostupný pod licencí </a:t>
            </a:r>
            <a:r>
              <a:rPr lang="cs-CZ" sz="1400" dirty="0">
                <a:hlinkClick r:id="rId5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knowledge</a:t>
            </a:r>
            <a:r>
              <a:rPr lang="cs-CZ" sz="1400" dirty="0"/>
              <a:t>-test/9645148044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24.)</a:t>
            </a:r>
            <a:r>
              <a:rPr lang="cs-CZ" sz="1400" dirty="0"/>
              <a:t> </a:t>
            </a:r>
            <a:r>
              <a:rPr lang="cs-CZ" sz="1400" dirty="0" err="1"/>
              <a:t>LanaDelRey</a:t>
            </a:r>
            <a:r>
              <a:rPr lang="cs-CZ" sz="1400" dirty="0"/>
              <a:t>. Wikimedia.org: </a:t>
            </a:r>
            <a:r>
              <a:rPr lang="cs-CZ" sz="1400" i="1" dirty="0" err="1"/>
              <a:t>Blueberries</a:t>
            </a:r>
            <a:r>
              <a:rPr lang="cs-CZ" sz="1400" i="1" dirty="0"/>
              <a:t> </a:t>
            </a:r>
            <a:r>
              <a:rPr lang="cs-CZ" sz="1400" dirty="0"/>
              <a:t>[online]. 2018-08-31 [cit. 2019-03-12]. Dostupný pod licencí </a:t>
            </a:r>
            <a:r>
              <a:rPr lang="cs-CZ" sz="1400" dirty="0" err="1">
                <a:hlinkClick r:id="rId8"/>
              </a:rPr>
              <a:t>Creative</a:t>
            </a:r>
            <a:r>
              <a:rPr lang="cs-CZ" sz="1400" dirty="0">
                <a:hlinkClick r:id="rId8"/>
              </a:rPr>
              <a:t> </a:t>
            </a:r>
            <a:r>
              <a:rPr lang="cs-CZ" sz="1400" dirty="0" err="1">
                <a:hlinkClick r:id="rId8"/>
              </a:rPr>
              <a:t>Commons</a:t>
            </a:r>
            <a:r>
              <a:rPr lang="cs-CZ" sz="1400" dirty="0">
                <a:hlinkClick r:id="rId8"/>
              </a:rPr>
              <a:t> </a:t>
            </a:r>
            <a:r>
              <a:rPr lang="cs-CZ" sz="1400" dirty="0" err="1">
                <a:hlinkClick r:id="rId8"/>
              </a:rPr>
              <a:t>Attribution-Share</a:t>
            </a:r>
            <a:r>
              <a:rPr lang="cs-CZ" sz="1400" dirty="0">
                <a:hlinkClick r:id="rId8"/>
              </a:rPr>
              <a:t> </a:t>
            </a:r>
            <a:r>
              <a:rPr lang="cs-CZ" sz="1400" dirty="0" err="1">
                <a:hlinkClick r:id="rId8"/>
              </a:rPr>
              <a:t>Alike</a:t>
            </a:r>
            <a:r>
              <a:rPr lang="cs-CZ" sz="1400" dirty="0">
                <a:hlinkClick r:id="rId8"/>
              </a:rPr>
              <a:t> 3.0</a:t>
            </a:r>
            <a:r>
              <a:rPr lang="cs-CZ" sz="1400" dirty="0"/>
              <a:t> na WWW: &lt;https://commons.wikimedia.org/wiki/</a:t>
            </a:r>
            <a:r>
              <a:rPr lang="cs-CZ" sz="1400" dirty="0" err="1"/>
              <a:t>File:Blueberries</a:t>
            </a:r>
            <a:r>
              <a:rPr lang="cs-CZ" sz="1400" dirty="0"/>
              <a:t>_.</a:t>
            </a:r>
            <a:r>
              <a:rPr lang="cs-CZ" sz="1400" dirty="0" err="1"/>
              <a:t>jpg</a:t>
            </a:r>
            <a:r>
              <a:rPr lang="cs-CZ" sz="1400" dirty="0"/>
              <a:t>&gt;.</a:t>
            </a:r>
            <a:r>
              <a:rPr lang="cs-CZ" sz="1600" dirty="0" smtClean="0"/>
              <a:t>	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0054" y="163059"/>
            <a:ext cx="8596668" cy="743103"/>
          </a:xfrm>
          <a:noFill/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Použité 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140"/>
            <a:ext cx="10902860" cy="6021860"/>
          </a:xfrm>
        </p:spPr>
        <p:txBody>
          <a:bodyPr>
            <a:normAutofit lnSpcReduction="10000"/>
          </a:bodyPr>
          <a:lstStyle/>
          <a:p>
            <a:pPr marL="457200" lvl="1" indent="0">
              <a:buClr>
                <a:schemeClr val="tx1"/>
              </a:buClr>
              <a:buNone/>
            </a:pPr>
            <a:r>
              <a:rPr lang="cs-CZ" dirty="0" smtClean="0">
                <a:solidFill>
                  <a:schemeClr val="tx1"/>
                </a:solidFill>
              </a:rPr>
              <a:t>Fotky/Obrázky</a:t>
            </a:r>
            <a:r>
              <a:rPr lang="cs-CZ" dirty="0" smtClean="0"/>
              <a:t> (dle pořadí v prezentaci) :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cs-CZ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25.)</a:t>
            </a:r>
            <a:r>
              <a:rPr lang="cs-CZ" sz="1400" dirty="0"/>
              <a:t> </a:t>
            </a:r>
            <a:r>
              <a:rPr lang="cs-CZ" sz="1400" dirty="0" err="1"/>
              <a:t>Todd</a:t>
            </a:r>
            <a:r>
              <a:rPr lang="cs-CZ" sz="1400" dirty="0"/>
              <a:t>. flickr.com: </a:t>
            </a:r>
            <a:r>
              <a:rPr lang="cs-CZ" sz="1400" i="1" dirty="0" err="1"/>
              <a:t>Cranberries</a:t>
            </a:r>
            <a:r>
              <a:rPr lang="cs-CZ" sz="1400" dirty="0"/>
              <a:t> [online]. 2017-11-15 [cit. 2019-03-12]. Dostupný pod licencí </a:t>
            </a:r>
            <a:r>
              <a:rPr lang="cs-CZ" sz="1400" dirty="0">
                <a:hlinkClick r:id="rId3"/>
              </a:rPr>
              <a:t>CC-BY-SA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vanhoosear</a:t>
            </a:r>
            <a:r>
              <a:rPr lang="cs-CZ" sz="1400" dirty="0"/>
              <a:t>/26660127239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26.)</a:t>
            </a:r>
            <a:r>
              <a:rPr lang="cs-CZ" sz="1400" dirty="0"/>
              <a:t> WRIGHT, David. flickr.com: </a:t>
            </a:r>
            <a:r>
              <a:rPr lang="cs-CZ" sz="1400" i="1" dirty="0"/>
              <a:t>Rose </a:t>
            </a:r>
            <a:r>
              <a:rPr lang="cs-CZ" sz="1400" i="1" dirty="0" err="1"/>
              <a:t>Hips</a:t>
            </a:r>
            <a:r>
              <a:rPr lang="cs-CZ" sz="1400" dirty="0"/>
              <a:t> [online]. 2013-10-20 [cit. 2019-03-12]. Dostupný pod licencí </a:t>
            </a:r>
            <a:r>
              <a:rPr lang="cs-CZ" sz="1400" dirty="0">
                <a:hlinkClick r:id="rId4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dhwright</a:t>
            </a:r>
            <a:r>
              <a:rPr lang="cs-CZ" sz="1400" dirty="0"/>
              <a:t>/10389688995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27.)</a:t>
            </a:r>
            <a:r>
              <a:rPr lang="cs-CZ" sz="1400" dirty="0"/>
              <a:t> HOPKINS, Kate. flickr.com: </a:t>
            </a:r>
            <a:r>
              <a:rPr lang="cs-CZ" sz="1400" i="1" dirty="0" err="1"/>
              <a:t>Walnuts</a:t>
            </a:r>
            <a:r>
              <a:rPr lang="cs-CZ" sz="1400" dirty="0"/>
              <a:t> [online]. 2010-11-25 [cit. 2019-03-12]. Dostupný pod licencí </a:t>
            </a:r>
            <a:r>
              <a:rPr lang="cs-CZ" sz="1400" dirty="0">
                <a:hlinkClick r:id="rId4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accidentalhedonist</a:t>
            </a:r>
            <a:r>
              <a:rPr lang="cs-CZ" sz="1400" dirty="0"/>
              <a:t>/5207123094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28.)</a:t>
            </a:r>
            <a:r>
              <a:rPr lang="cs-CZ" sz="1400" dirty="0"/>
              <a:t> ZAHN, </a:t>
            </a:r>
            <a:r>
              <a:rPr lang="cs-CZ" sz="1400" dirty="0" err="1"/>
              <a:t>Steffen</a:t>
            </a:r>
            <a:r>
              <a:rPr lang="cs-CZ" sz="1400" dirty="0"/>
              <a:t>. flickr.com: </a:t>
            </a:r>
            <a:r>
              <a:rPr lang="cs-CZ" sz="1400" i="1" dirty="0" err="1"/>
              <a:t>Nuts</a:t>
            </a:r>
            <a:r>
              <a:rPr lang="cs-CZ" sz="1400" i="1" dirty="0"/>
              <a:t> 2</a:t>
            </a:r>
            <a:r>
              <a:rPr lang="cs-CZ" sz="1400" dirty="0"/>
              <a:t> [online]. 2007-12-02 [cit. 2019-03-12]. Dostupný pod licencí </a:t>
            </a:r>
            <a:r>
              <a:rPr lang="cs-CZ" sz="1400" dirty="0">
                <a:hlinkClick r:id="rId4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steffenz</a:t>
            </a:r>
            <a:r>
              <a:rPr lang="cs-CZ" sz="1400" dirty="0"/>
              <a:t>/2080578170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29.)</a:t>
            </a:r>
            <a:r>
              <a:rPr lang="cs-CZ" sz="1400" dirty="0"/>
              <a:t> </a:t>
            </a:r>
            <a:r>
              <a:rPr lang="cs-CZ" sz="1400" dirty="0" err="1"/>
              <a:t>Dezidor</a:t>
            </a:r>
            <a:r>
              <a:rPr lang="cs-CZ" sz="1400" dirty="0"/>
              <a:t>. Wikimedia.org: </a:t>
            </a:r>
            <a:r>
              <a:rPr lang="cs-CZ" sz="1400" i="1" dirty="0"/>
              <a:t>Lískové ořechy</a:t>
            </a:r>
            <a:r>
              <a:rPr lang="cs-CZ" sz="1400" dirty="0"/>
              <a:t> [online]. 2008-10-28 [cit. 2019-03-12]. Dostupný pod licencí </a:t>
            </a:r>
            <a:r>
              <a:rPr lang="cs-CZ" sz="1400" dirty="0" err="1">
                <a:hlinkClick r:id="rId5"/>
              </a:rPr>
              <a:t>Creative</a:t>
            </a:r>
            <a:r>
              <a:rPr lang="cs-CZ" sz="1400" dirty="0">
                <a:hlinkClick r:id="rId5"/>
              </a:rPr>
              <a:t> </a:t>
            </a:r>
            <a:r>
              <a:rPr lang="cs-CZ" sz="1400" dirty="0" err="1">
                <a:hlinkClick r:id="rId5"/>
              </a:rPr>
              <a:t>Commons</a:t>
            </a:r>
            <a:r>
              <a:rPr lang="cs-CZ" sz="1400" dirty="0">
                <a:hlinkClick r:id="rId5"/>
              </a:rPr>
              <a:t> </a:t>
            </a:r>
            <a:r>
              <a:rPr lang="cs-CZ" sz="1400" dirty="0" err="1">
                <a:hlinkClick r:id="rId5"/>
              </a:rPr>
              <a:t>Attribution</a:t>
            </a:r>
            <a:r>
              <a:rPr lang="cs-CZ" sz="1400" dirty="0">
                <a:hlinkClick r:id="rId5"/>
              </a:rPr>
              <a:t> 3.0</a:t>
            </a:r>
            <a:r>
              <a:rPr lang="cs-CZ" sz="1400" dirty="0"/>
              <a:t> na WWW: &lt;https://commons.wikimedia.org/wiki/File:L%C3%ADskov%C3%A9_o%C5%99echy.jpg</a:t>
            </a:r>
            <a:r>
              <a:rPr lang="cs-CZ" sz="1400" dirty="0" smtClean="0"/>
              <a:t>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30.)</a:t>
            </a:r>
            <a:r>
              <a:rPr lang="cs-CZ" sz="1400" dirty="0"/>
              <a:t> VANĚČEK, Ondřej. flickr.com: </a:t>
            </a:r>
            <a:r>
              <a:rPr lang="cs-CZ" sz="1400" i="1" dirty="0"/>
              <a:t>PA010016</a:t>
            </a:r>
            <a:r>
              <a:rPr lang="cs-CZ" sz="1400" dirty="0"/>
              <a:t> [online]. 2014-03-17 [cit. 2019-03-12]. Dostupný pod licencí </a:t>
            </a:r>
            <a:r>
              <a:rPr lang="cs-CZ" sz="1400" dirty="0">
                <a:hlinkClick r:id="rId3"/>
              </a:rPr>
              <a:t>CC-BY-SA</a:t>
            </a:r>
            <a:r>
              <a:rPr lang="cs-CZ" sz="1400" dirty="0"/>
              <a:t> na WWW: </a:t>
            </a:r>
            <a:r>
              <a:rPr lang="cs-CZ" sz="1400" dirty="0" smtClean="0">
                <a:hlinkClick r:id="rId6"/>
              </a:rPr>
              <a:t>https</a:t>
            </a:r>
            <a:r>
              <a:rPr lang="cs-CZ" sz="1400" dirty="0">
                <a:hlinkClick r:id="rId6"/>
              </a:rPr>
              <a:t>://www.flickr.com/photos/94267067@N06/13217553663</a:t>
            </a:r>
            <a:r>
              <a:rPr lang="cs-CZ" sz="1400" dirty="0" smtClean="0">
                <a:hlinkClick r:id="rId6"/>
              </a:rPr>
              <a:t>/</a:t>
            </a:r>
            <a:endParaRPr lang="cs-CZ" sz="14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31.)VERCH</a:t>
            </a:r>
            <a:r>
              <a:rPr lang="cs-CZ" sz="1400" dirty="0"/>
              <a:t>, Marco. flickr.com: </a:t>
            </a:r>
            <a:r>
              <a:rPr lang="cs-CZ" sz="1400" i="1" dirty="0" err="1"/>
              <a:t>Walnut</a:t>
            </a:r>
            <a:r>
              <a:rPr lang="cs-CZ" sz="1400" dirty="0"/>
              <a:t> [online]. 2018-11-08 [cit. 2019-03-12]. Dostupný pod licencí </a:t>
            </a:r>
            <a:r>
              <a:rPr lang="cs-CZ" sz="1400" dirty="0">
                <a:hlinkClick r:id="rId4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/30478819@N08/45776838761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32.)</a:t>
            </a:r>
            <a:r>
              <a:rPr lang="cs-CZ" sz="1400" dirty="0"/>
              <a:t> </a:t>
            </a:r>
            <a:r>
              <a:rPr lang="cs-CZ" sz="1400" dirty="0" err="1"/>
              <a:t>oksmith</a:t>
            </a:r>
            <a:r>
              <a:rPr lang="cs-CZ" sz="1400" dirty="0"/>
              <a:t>. Openclipart.org: </a:t>
            </a:r>
            <a:r>
              <a:rPr lang="cs-CZ" sz="1400" i="1" dirty="0"/>
              <a:t>Citrus </a:t>
            </a:r>
            <a:r>
              <a:rPr lang="cs-CZ" sz="1400" i="1" dirty="0" err="1"/>
              <a:t>Fruits</a:t>
            </a:r>
            <a:r>
              <a:rPr lang="cs-CZ" sz="1400" dirty="0"/>
              <a:t> [online]. 2018-02-21 [cit. 2019-03-12]. Dostupný pod licencí Public </a:t>
            </a:r>
            <a:r>
              <a:rPr lang="cs-CZ" sz="1400" dirty="0" err="1"/>
              <a:t>Domain</a:t>
            </a:r>
            <a:r>
              <a:rPr lang="cs-CZ" sz="1400" dirty="0"/>
              <a:t> na WWW: &lt;https://openclipart.org/detail/297091/Citrus%20Fruits</a:t>
            </a:r>
            <a:r>
              <a:rPr lang="cs-CZ" sz="1400" dirty="0" smtClean="0"/>
              <a:t>&gt;.	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33.)</a:t>
            </a:r>
            <a:r>
              <a:rPr lang="cs-CZ" sz="1400" dirty="0"/>
              <a:t> (DISKUSSION), </a:t>
            </a:r>
            <a:r>
              <a:rPr lang="cs-CZ" sz="1400" dirty="0" err="1"/>
              <a:t>Genet</a:t>
            </a:r>
            <a:r>
              <a:rPr lang="cs-CZ" sz="1400" dirty="0"/>
              <a:t>. Wikimedia.org: </a:t>
            </a:r>
            <a:r>
              <a:rPr lang="cs-CZ" sz="1400" i="1" dirty="0"/>
              <a:t>Citrus - </a:t>
            </a:r>
            <a:r>
              <a:rPr lang="cs-CZ" sz="1400" i="1" dirty="0" err="1"/>
              <a:t>Meyer</a:t>
            </a:r>
            <a:r>
              <a:rPr lang="cs-CZ" sz="1400" i="1" dirty="0"/>
              <a:t>-lemon - </a:t>
            </a:r>
            <a:r>
              <a:rPr lang="cs-CZ" sz="1400" i="1" dirty="0" err="1"/>
              <a:t>Tree</a:t>
            </a:r>
            <a:r>
              <a:rPr lang="cs-CZ" sz="1400" dirty="0"/>
              <a:t> [online]. 2016-01-29 [cit. 2019-03-12]. Dostupný pod licencí </a:t>
            </a:r>
            <a:r>
              <a:rPr lang="cs-CZ" sz="1400" dirty="0" err="1">
                <a:hlinkClick r:id="rId7"/>
              </a:rPr>
              <a:t>Creative</a:t>
            </a:r>
            <a:r>
              <a:rPr lang="cs-CZ" sz="1400" dirty="0">
                <a:hlinkClick r:id="rId7"/>
              </a:rPr>
              <a:t> </a:t>
            </a:r>
            <a:r>
              <a:rPr lang="cs-CZ" sz="1400" dirty="0" err="1">
                <a:hlinkClick r:id="rId7"/>
              </a:rPr>
              <a:t>Commons</a:t>
            </a:r>
            <a:r>
              <a:rPr lang="cs-CZ" sz="1400" dirty="0">
                <a:hlinkClick r:id="rId7"/>
              </a:rPr>
              <a:t> </a:t>
            </a:r>
            <a:r>
              <a:rPr lang="cs-CZ" sz="1400" dirty="0" err="1">
                <a:hlinkClick r:id="rId7"/>
              </a:rPr>
              <a:t>Attribution-Share</a:t>
            </a:r>
            <a:r>
              <a:rPr lang="cs-CZ" sz="1400" dirty="0">
                <a:hlinkClick r:id="rId7"/>
              </a:rPr>
              <a:t> </a:t>
            </a:r>
            <a:r>
              <a:rPr lang="cs-CZ" sz="1400" dirty="0" err="1">
                <a:hlinkClick r:id="rId7"/>
              </a:rPr>
              <a:t>Alike</a:t>
            </a:r>
            <a:r>
              <a:rPr lang="cs-CZ" sz="1400" dirty="0">
                <a:hlinkClick r:id="rId7"/>
              </a:rPr>
              <a:t> 3.0 de</a:t>
            </a:r>
            <a:r>
              <a:rPr lang="cs-CZ" sz="1400" dirty="0"/>
              <a:t> na WWW: &lt;https://commons.wikimedia.org/wiki/</a:t>
            </a:r>
            <a:r>
              <a:rPr lang="cs-CZ" sz="1400" dirty="0" err="1"/>
              <a:t>File:Citrus</a:t>
            </a:r>
            <a:r>
              <a:rPr lang="cs-CZ" sz="1400" dirty="0"/>
              <a:t>_-_Meyer-lemon_-_Tree.jpg</a:t>
            </a:r>
            <a:r>
              <a:rPr lang="cs-CZ" sz="1400" dirty="0" smtClean="0"/>
              <a:t>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34.)</a:t>
            </a:r>
            <a:r>
              <a:rPr lang="cs-CZ" sz="1400" dirty="0"/>
              <a:t> </a:t>
            </a:r>
            <a:r>
              <a:rPr lang="cs-CZ" sz="1400" dirty="0" err="1"/>
              <a:t>Thoken</a:t>
            </a:r>
            <a:r>
              <a:rPr lang="cs-CZ" sz="1400" dirty="0"/>
              <a:t>. Wikimedia.org: </a:t>
            </a:r>
            <a:r>
              <a:rPr lang="cs-CZ" sz="1400" i="1" dirty="0" err="1"/>
              <a:t>Ambersweet</a:t>
            </a:r>
            <a:r>
              <a:rPr lang="cs-CZ" sz="1400" i="1" dirty="0"/>
              <a:t> </a:t>
            </a:r>
            <a:r>
              <a:rPr lang="cs-CZ" sz="1400" i="1" dirty="0" err="1"/>
              <a:t>oranges</a:t>
            </a:r>
            <a:r>
              <a:rPr lang="cs-CZ" sz="1400" dirty="0"/>
              <a:t> [online]. 2005-05-24 [cit. 2019-03-12]. Dostupný pod licencí Public </a:t>
            </a:r>
            <a:r>
              <a:rPr lang="cs-CZ" sz="1400" dirty="0" err="1"/>
              <a:t>domain</a:t>
            </a:r>
            <a:r>
              <a:rPr lang="cs-CZ" sz="1400" dirty="0"/>
              <a:t> na WWW: &lt;https://commons.wikimedia.org/wiki/</a:t>
            </a:r>
            <a:r>
              <a:rPr lang="cs-CZ" sz="1400" dirty="0" err="1"/>
              <a:t>File:Ambersweet_oranges.jpg</a:t>
            </a:r>
            <a:r>
              <a:rPr lang="cs-CZ" sz="1400" dirty="0" smtClean="0"/>
              <a:t>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35.)</a:t>
            </a:r>
            <a:r>
              <a:rPr lang="cs-CZ" sz="1400" dirty="0"/>
              <a:t> ROBINSON, </a:t>
            </a:r>
            <a:r>
              <a:rPr lang="cs-CZ" sz="1400" dirty="0" err="1"/>
              <a:t>Clyde</a:t>
            </a:r>
            <a:r>
              <a:rPr lang="cs-CZ" sz="1400" dirty="0"/>
              <a:t>. flickr.com: </a:t>
            </a:r>
            <a:r>
              <a:rPr lang="cs-CZ" sz="1400" i="1" dirty="0" err="1"/>
              <a:t>Coconuts</a:t>
            </a:r>
            <a:r>
              <a:rPr lang="cs-CZ" sz="1400" dirty="0"/>
              <a:t> [online]. 2009-09-21 [cit. 2019-03-12]. Dostupný pod licencí </a:t>
            </a:r>
            <a:r>
              <a:rPr lang="cs-CZ" sz="1400" dirty="0">
                <a:hlinkClick r:id="rId4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crobj</a:t>
            </a:r>
            <a:r>
              <a:rPr lang="cs-CZ" sz="1400" dirty="0"/>
              <a:t>/3941226063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36.)</a:t>
            </a:r>
            <a:r>
              <a:rPr lang="cs-CZ" sz="1400" dirty="0"/>
              <a:t> </a:t>
            </a:r>
            <a:r>
              <a:rPr lang="cs-CZ" sz="1400" dirty="0" err="1"/>
              <a:t>Gausanchennai</a:t>
            </a:r>
            <a:r>
              <a:rPr lang="cs-CZ" sz="1400" dirty="0"/>
              <a:t>. Wikimedia.org: </a:t>
            </a:r>
            <a:r>
              <a:rPr lang="cs-CZ" sz="1400" i="1" dirty="0" err="1"/>
              <a:t>Coconut</a:t>
            </a:r>
            <a:r>
              <a:rPr lang="cs-CZ" sz="1400" i="1" dirty="0"/>
              <a:t> </a:t>
            </a:r>
            <a:r>
              <a:rPr lang="cs-CZ" sz="1400" i="1" dirty="0" err="1"/>
              <a:t>shells</a:t>
            </a:r>
            <a:r>
              <a:rPr lang="cs-CZ" sz="1400" dirty="0"/>
              <a:t> [online]. 2019-01-11 [cit. 2019-03-12]. Dostupný pod licencí </a:t>
            </a:r>
            <a:r>
              <a:rPr lang="cs-CZ" sz="1400" dirty="0" err="1">
                <a:hlinkClick r:id="rId8"/>
              </a:rPr>
              <a:t>Creative</a:t>
            </a:r>
            <a:r>
              <a:rPr lang="cs-CZ" sz="1400" dirty="0">
                <a:hlinkClick r:id="rId8"/>
              </a:rPr>
              <a:t> </a:t>
            </a:r>
            <a:r>
              <a:rPr lang="cs-CZ" sz="1400" dirty="0" err="1">
                <a:hlinkClick r:id="rId8"/>
              </a:rPr>
              <a:t>Commons</a:t>
            </a:r>
            <a:r>
              <a:rPr lang="cs-CZ" sz="1400" dirty="0">
                <a:hlinkClick r:id="rId8"/>
              </a:rPr>
              <a:t> </a:t>
            </a:r>
            <a:r>
              <a:rPr lang="cs-CZ" sz="1400" dirty="0" err="1">
                <a:hlinkClick r:id="rId8"/>
              </a:rPr>
              <a:t>Attribution-Share</a:t>
            </a:r>
            <a:r>
              <a:rPr lang="cs-CZ" sz="1400" dirty="0">
                <a:hlinkClick r:id="rId8"/>
              </a:rPr>
              <a:t> </a:t>
            </a:r>
            <a:r>
              <a:rPr lang="cs-CZ" sz="1400" dirty="0" err="1">
                <a:hlinkClick r:id="rId8"/>
              </a:rPr>
              <a:t>Alike</a:t>
            </a:r>
            <a:r>
              <a:rPr lang="cs-CZ" sz="1400" dirty="0">
                <a:hlinkClick r:id="rId8"/>
              </a:rPr>
              <a:t> 4.0</a:t>
            </a:r>
            <a:r>
              <a:rPr lang="cs-CZ" sz="1400" dirty="0"/>
              <a:t> na WWW: &lt;https://commons.wikimedia.org/wiki/</a:t>
            </a:r>
            <a:r>
              <a:rPr lang="cs-CZ" sz="1400" dirty="0" err="1"/>
              <a:t>File:Coconut_shells.jpg</a:t>
            </a:r>
            <a:r>
              <a:rPr lang="cs-CZ" sz="1400" dirty="0"/>
              <a:t>&gt;.</a:t>
            </a:r>
            <a:endParaRPr lang="cs-CZ" sz="1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78" y="204248"/>
            <a:ext cx="8596668" cy="64424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Použité 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182" y="922638"/>
            <a:ext cx="9502428" cy="5432854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tx1"/>
              </a:buClr>
              <a:buNone/>
            </a:pPr>
            <a:r>
              <a:rPr lang="cs-CZ" dirty="0"/>
              <a:t>Obrázky (dle pořadí v prezentaci) </a:t>
            </a:r>
            <a:r>
              <a:rPr lang="cs-CZ" dirty="0" smtClean="0"/>
              <a:t>:</a:t>
            </a:r>
            <a:endParaRPr lang="cs-CZ" dirty="0"/>
          </a:p>
          <a:p>
            <a:pPr marL="457200" lvl="1" indent="0">
              <a:buClr>
                <a:schemeClr val="tx1"/>
              </a:buCl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37.)</a:t>
            </a:r>
            <a:r>
              <a:rPr lang="cs-CZ" sz="1400" dirty="0"/>
              <a:t> LASHKIN, Roman. flickr.com: </a:t>
            </a:r>
            <a:r>
              <a:rPr lang="cs-CZ" sz="1400" i="1" dirty="0" err="1"/>
              <a:t>Pineapple</a:t>
            </a:r>
            <a:r>
              <a:rPr lang="cs-CZ" sz="1400" dirty="0"/>
              <a:t> [online]. 2008-05-22 [cit. 2019-03-12]. Dostupný pod licencí </a:t>
            </a:r>
            <a:r>
              <a:rPr lang="cs-CZ" sz="1400" dirty="0">
                <a:hlinkClick r:id="rId3"/>
              </a:rPr>
              <a:t>CC-BY</a:t>
            </a:r>
            <a:r>
              <a:rPr lang="cs-CZ" sz="1400" dirty="0"/>
              <a:t> na WWW: &lt;https://www.flickr.com/</a:t>
            </a:r>
            <a:r>
              <a:rPr lang="cs-CZ" sz="1400" dirty="0" err="1"/>
              <a:t>photos</a:t>
            </a:r>
            <a:r>
              <a:rPr lang="cs-CZ" sz="1400" dirty="0"/>
              <a:t>/</a:t>
            </a:r>
            <a:r>
              <a:rPr lang="cs-CZ" sz="1400" dirty="0" err="1"/>
              <a:t>lashkin</a:t>
            </a:r>
            <a:r>
              <a:rPr lang="cs-CZ" sz="1400" dirty="0"/>
              <a:t>/2513522273</a:t>
            </a:r>
            <a:r>
              <a:rPr lang="cs-CZ" sz="1400" dirty="0" smtClean="0"/>
              <a:t>/&gt;.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400" dirty="0" smtClean="0"/>
              <a:t>38.)</a:t>
            </a:r>
            <a:r>
              <a:rPr lang="en-US" sz="1400" dirty="0"/>
              <a:t> BHAT, </a:t>
            </a:r>
            <a:r>
              <a:rPr lang="en-US" sz="1400" dirty="0" err="1"/>
              <a:t>Avinash</a:t>
            </a:r>
            <a:r>
              <a:rPr lang="en-US" sz="1400" dirty="0"/>
              <a:t>. flickr.com: </a:t>
            </a:r>
            <a:r>
              <a:rPr lang="en-US" sz="1400" i="1" dirty="0"/>
              <a:t>India Trip 2011</a:t>
            </a:r>
            <a:r>
              <a:rPr lang="en-US" sz="1400" dirty="0"/>
              <a:t> [online]. 2012-04-17 [cit. 2019-03-12]. </a:t>
            </a:r>
            <a:r>
              <a:rPr lang="en-US" sz="1400" dirty="0" err="1"/>
              <a:t>Dostupný</a:t>
            </a:r>
            <a:r>
              <a:rPr lang="en-US" sz="1400" dirty="0"/>
              <a:t> pod </a:t>
            </a:r>
            <a:r>
              <a:rPr lang="en-US" sz="1400" dirty="0" err="1"/>
              <a:t>licencí</a:t>
            </a:r>
            <a:r>
              <a:rPr lang="en-US" sz="1400" dirty="0"/>
              <a:t> </a:t>
            </a:r>
            <a:r>
              <a:rPr lang="en-US" sz="1400" dirty="0">
                <a:hlinkClick r:id="rId4"/>
              </a:rPr>
              <a:t>CC-BY-SA</a:t>
            </a:r>
            <a:r>
              <a:rPr lang="en-US" sz="1400" dirty="0"/>
              <a:t> </a:t>
            </a:r>
            <a:r>
              <a:rPr lang="en-US" sz="1400" dirty="0" err="1"/>
              <a:t>na</a:t>
            </a:r>
            <a:r>
              <a:rPr lang="en-US" sz="1400" dirty="0"/>
              <a:t> WWW: &lt;https://www.flickr.com/photos/68177867@N00/7086027955/&gt;.</a:t>
            </a:r>
            <a:endParaRPr lang="cs-CZ" sz="1400" dirty="0"/>
          </a:p>
          <a:p>
            <a:pPr marL="457200" lvl="1" indent="0">
              <a:buClr>
                <a:schemeClr val="tx1"/>
              </a:buClr>
              <a:buNone/>
            </a:pPr>
            <a:endParaRPr lang="cs-CZ" dirty="0"/>
          </a:p>
          <a:p>
            <a:pPr marL="457200" lvl="1" indent="0">
              <a:buClr>
                <a:schemeClr val="tx1"/>
              </a:buClr>
              <a:buNone/>
            </a:pPr>
            <a:r>
              <a:rPr lang="cs-CZ" dirty="0" smtClean="0">
                <a:solidFill>
                  <a:schemeClr val="tx1"/>
                </a:solidFill>
              </a:rPr>
              <a:t>Texty :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http</a:t>
            </a:r>
            <a:r>
              <a:rPr lang="cs-CZ" sz="1800" dirty="0">
                <a:solidFill>
                  <a:schemeClr val="tx1"/>
                </a:solidFill>
              </a:rPr>
              <a:t>://</a:t>
            </a:r>
            <a:r>
              <a:rPr lang="cs-CZ" sz="1800" dirty="0" smtClean="0">
                <a:solidFill>
                  <a:schemeClr val="tx1"/>
                </a:solidFill>
              </a:rPr>
              <a:t>papu.ssss.cz/w/kp/p/pv/1/ovoce.htm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800" dirty="0">
                <a:solidFill>
                  <a:schemeClr val="tx1"/>
                </a:solidFill>
              </a:rPr>
              <a:t>https://</a:t>
            </a:r>
            <a:r>
              <a:rPr lang="cs-CZ" sz="1800" dirty="0" smtClean="0">
                <a:solidFill>
                  <a:schemeClr val="tx1"/>
                </a:solidFill>
              </a:rPr>
              <a:t>is.muni.cz/th/upvk4/252040_Ovoce-vyukovy_text.pdf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A kniha Ovoce Bílých Karpat – Václav </a:t>
            </a:r>
            <a:r>
              <a:rPr lang="cs-CZ" sz="1800" dirty="0" err="1" smtClean="0">
                <a:solidFill>
                  <a:schemeClr val="tx1"/>
                </a:solidFill>
              </a:rPr>
              <a:t>Tetery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4" descr="VÃ½sledek obrÃ¡zku pro ovoce bÃ­lÃ½ch karp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085"/>
            <a:ext cx="2244614" cy="18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1200" y="5282968"/>
            <a:ext cx="42164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rgbClr val="858591"/>
                </a:solidFill>
                <a:latin typeface="Arial"/>
              </a:rPr>
              <a:t>modernizace </a:t>
            </a:r>
            <a:r>
              <a:rPr lang="cs-CZ" sz="1333" dirty="0">
                <a:solidFill>
                  <a:srgbClr val="858591"/>
                </a:solidFill>
                <a:latin typeface="Arial"/>
              </a:rPr>
              <a:t>odborného vzdělávání </a:t>
            </a:r>
            <a:endParaRPr lang="cs-CZ" sz="1333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914446"/>
            <a:r>
              <a:rPr lang="cs-CZ" sz="1333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600" dirty="0">
                <a:solidFill>
                  <a:srgbClr val="0A091B"/>
                </a:solidFill>
                <a:latin typeface="Arial"/>
              </a:rPr>
              <a:t>Projekt Modernizace odborného vzdělávání (MOV) rozvíjí kvalitu odborného vzdělávání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podporuje uplatnitelnost absolventů na trhu práce. Je financován z Evropských strukturálních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investičních fondů a jeho realizaci zajišťuje Národní pedagogický institut České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republiky.</a:t>
            </a:r>
            <a:endParaRPr lang="en-US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03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748" y="-15397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Skladování ovoce</a:t>
            </a:r>
            <a:r>
              <a:rPr lang="cs-CZ" sz="4000" b="1" dirty="0"/>
              <a:t> 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992" y="1383957"/>
            <a:ext cx="10231349" cy="53216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b="1" dirty="0"/>
              <a:t>Základní pravidla pro správné uskladnění </a:t>
            </a:r>
            <a:r>
              <a:rPr lang="cs-CZ" sz="9600" b="1" dirty="0" smtClean="0"/>
              <a:t>ovoce:</a:t>
            </a:r>
          </a:p>
          <a:p>
            <a:pPr>
              <a:lnSpc>
                <a:spcPct val="120000"/>
              </a:lnSpc>
              <a:buFont typeface="Trebuchet MS" panose="020B0603020202020204" pitchFamily="34" charset="0"/>
              <a:buChar char="●"/>
            </a:pPr>
            <a:r>
              <a:rPr lang="cs-CZ" sz="8000" dirty="0"/>
              <a:t>K</a:t>
            </a:r>
            <a:r>
              <a:rPr lang="cs-CZ" sz="8000" dirty="0" smtClean="0"/>
              <a:t>valitní plody (ovoce nesmí </a:t>
            </a:r>
            <a:r>
              <a:rPr lang="cs-CZ" sz="8000" dirty="0"/>
              <a:t>být otlačené, nahnilé nebo nějak jinak </a:t>
            </a:r>
            <a:r>
              <a:rPr lang="cs-CZ" sz="8000" dirty="0" smtClean="0"/>
              <a:t>poškozené)</a:t>
            </a:r>
            <a:endParaRPr lang="cs-CZ" sz="8000" dirty="0"/>
          </a:p>
          <a:p>
            <a:pPr>
              <a:lnSpc>
                <a:spcPct val="120000"/>
              </a:lnSpc>
              <a:buFont typeface="Trebuchet MS" panose="020B0603020202020204" pitchFamily="34" charset="0"/>
              <a:buChar char="●"/>
            </a:pPr>
            <a:r>
              <a:rPr lang="cs-CZ" sz="8000" dirty="0"/>
              <a:t>V</a:t>
            </a:r>
            <a:r>
              <a:rPr lang="cs-CZ" sz="8000" dirty="0" smtClean="0"/>
              <a:t>hodné místo (</a:t>
            </a:r>
            <a:r>
              <a:rPr lang="cs-CZ" sz="8000" dirty="0"/>
              <a:t>dobře větratelné, chladné a zabezpečené proti </a:t>
            </a:r>
            <a:r>
              <a:rPr lang="cs-CZ" sz="8000" dirty="0" smtClean="0"/>
              <a:t>hlodavcům </a:t>
            </a:r>
            <a:r>
              <a:rPr lang="cs-CZ" sz="8000" dirty="0"/>
              <a:t>a </a:t>
            </a:r>
            <a:r>
              <a:rPr lang="cs-CZ" sz="8000" dirty="0" smtClean="0"/>
              <a:t>hmyzu)</a:t>
            </a:r>
            <a:endParaRPr lang="cs-CZ" sz="8000" dirty="0"/>
          </a:p>
          <a:p>
            <a:pPr>
              <a:lnSpc>
                <a:spcPct val="120000"/>
              </a:lnSpc>
              <a:buFont typeface="Trebuchet MS" panose="020B0603020202020204" pitchFamily="34" charset="0"/>
              <a:buChar char="●"/>
            </a:pPr>
            <a:r>
              <a:rPr lang="cs-CZ" sz="8000" dirty="0"/>
              <a:t>Č</a:t>
            </a:r>
            <a:r>
              <a:rPr lang="cs-CZ" sz="8000" dirty="0" smtClean="0"/>
              <a:t>istota prostor (</a:t>
            </a:r>
            <a:r>
              <a:rPr lang="cs-CZ" sz="8000" dirty="0"/>
              <a:t>s</a:t>
            </a:r>
            <a:r>
              <a:rPr lang="cs-CZ" sz="8000" dirty="0" smtClean="0"/>
              <a:t>těny vydesinfikované </a:t>
            </a:r>
            <a:r>
              <a:rPr lang="cs-CZ" sz="8000" dirty="0"/>
              <a:t>vápenným </a:t>
            </a:r>
            <a:r>
              <a:rPr lang="cs-CZ" sz="8000" dirty="0" smtClean="0"/>
              <a:t>mlékem </a:t>
            </a:r>
            <a:r>
              <a:rPr lang="cs-CZ" sz="8000" dirty="0"/>
              <a:t> </a:t>
            </a:r>
            <a:r>
              <a:rPr lang="cs-CZ" sz="8000" dirty="0" smtClean="0"/>
              <a:t>regály </a:t>
            </a:r>
            <a:r>
              <a:rPr lang="cs-CZ" sz="8000" dirty="0"/>
              <a:t>důkladně </a:t>
            </a:r>
            <a:r>
              <a:rPr lang="cs-CZ" sz="8000" dirty="0" smtClean="0"/>
              <a:t>omyté </a:t>
            </a:r>
            <a:r>
              <a:rPr lang="cs-CZ" sz="8000" dirty="0"/>
              <a:t>a </a:t>
            </a:r>
            <a:r>
              <a:rPr lang="cs-CZ" sz="8000" dirty="0" smtClean="0"/>
              <a:t>vysušené</a:t>
            </a:r>
            <a:r>
              <a:rPr lang="cs-CZ" sz="8000" dirty="0"/>
              <a:t>)</a:t>
            </a:r>
          </a:p>
          <a:p>
            <a:pPr>
              <a:lnSpc>
                <a:spcPct val="120000"/>
              </a:lnSpc>
              <a:buFont typeface="Trebuchet MS" panose="020B0603020202020204" pitchFamily="34" charset="0"/>
              <a:buChar char="●"/>
            </a:pPr>
            <a:r>
              <a:rPr lang="cs-CZ" sz="8000" dirty="0"/>
              <a:t>S</a:t>
            </a:r>
            <a:r>
              <a:rPr lang="cs-CZ" sz="8000" dirty="0" smtClean="0"/>
              <a:t>amostatné skladování (</a:t>
            </a:r>
            <a:r>
              <a:rPr lang="cs-CZ" sz="8000" dirty="0"/>
              <a:t>v jiných prostorách, než </a:t>
            </a:r>
            <a:r>
              <a:rPr lang="cs-CZ" sz="8000" dirty="0" smtClean="0"/>
              <a:t>zeleninu </a:t>
            </a:r>
            <a:r>
              <a:rPr lang="cs-CZ" sz="8000" dirty="0"/>
              <a:t>především jablka a </a:t>
            </a:r>
            <a:r>
              <a:rPr lang="cs-CZ" sz="8000" dirty="0" smtClean="0"/>
              <a:t>hrušky)</a:t>
            </a:r>
          </a:p>
          <a:p>
            <a:pPr>
              <a:lnSpc>
                <a:spcPct val="120000"/>
              </a:lnSpc>
              <a:buFont typeface="Trebuchet MS" panose="020B0603020202020204" pitchFamily="34" charset="0"/>
              <a:buChar char="●"/>
            </a:pPr>
            <a:r>
              <a:rPr lang="cs-CZ" sz="8000" dirty="0"/>
              <a:t>P</a:t>
            </a:r>
            <a:r>
              <a:rPr lang="cs-CZ" sz="8000" dirty="0" smtClean="0"/>
              <a:t>lody </a:t>
            </a:r>
            <a:r>
              <a:rPr lang="cs-CZ" sz="8000" dirty="0"/>
              <a:t>v jedné </a:t>
            </a:r>
            <a:r>
              <a:rPr lang="cs-CZ" sz="8000" dirty="0" smtClean="0"/>
              <a:t>vrstvě (</a:t>
            </a:r>
            <a:r>
              <a:rPr lang="cs-CZ" sz="8000" dirty="0"/>
              <a:t>neměly by se vzájemně </a:t>
            </a:r>
            <a:r>
              <a:rPr lang="cs-CZ" sz="8000" dirty="0" smtClean="0"/>
              <a:t>dotýkat)</a:t>
            </a:r>
          </a:p>
          <a:p>
            <a:pPr marL="0" indent="0">
              <a:buNone/>
            </a:pPr>
            <a:endParaRPr lang="cs-CZ" sz="8000" dirty="0"/>
          </a:p>
          <a:p>
            <a:pPr>
              <a:buFont typeface="Trebuchet MS" panose="020B0603020202020204" pitchFamily="34" charset="0"/>
              <a:buChar char="●"/>
            </a:pPr>
            <a:r>
              <a:rPr lang="cs-CZ" sz="8000" dirty="0"/>
              <a:t>N</a:t>
            </a:r>
            <a:r>
              <a:rPr lang="cs-CZ" sz="8000" dirty="0" smtClean="0"/>
              <a:t>ěkteré </a:t>
            </a:r>
            <a:r>
              <a:rPr lang="cs-CZ" sz="8000" dirty="0"/>
              <a:t>ovoce </a:t>
            </a:r>
            <a:r>
              <a:rPr lang="cs-CZ" sz="8000" dirty="0" smtClean="0"/>
              <a:t>je vhodné </a:t>
            </a:r>
            <a:r>
              <a:rPr lang="cs-CZ" sz="8000" dirty="0"/>
              <a:t>i pro dlouhodobější </a:t>
            </a:r>
            <a:r>
              <a:rPr lang="cs-CZ" sz="8000" dirty="0" smtClean="0"/>
              <a:t>skladování. </a:t>
            </a:r>
          </a:p>
          <a:p>
            <a:pPr>
              <a:buFont typeface="Trebuchet MS" panose="020B0603020202020204" pitchFamily="34" charset="0"/>
              <a:buChar char="●"/>
            </a:pPr>
            <a:r>
              <a:rPr lang="cs-CZ" sz="8000" dirty="0"/>
              <a:t>N</a:t>
            </a:r>
            <a:r>
              <a:rPr lang="cs-CZ" sz="8000" dirty="0" smtClean="0"/>
              <a:t>ejlepší </a:t>
            </a:r>
            <a:r>
              <a:rPr lang="cs-CZ" sz="8000" dirty="0"/>
              <a:t>z hlediska chuti, obsahu důležitých vitamínů a dalších cenných látek je konzumace co nejčerstvějších plodů</a:t>
            </a:r>
            <a:r>
              <a:rPr lang="cs-CZ" sz="8000" dirty="0" smtClean="0"/>
              <a:t>.</a:t>
            </a:r>
          </a:p>
          <a:p>
            <a:pPr>
              <a:buFont typeface="Trebuchet MS" panose="020B0603020202020204" pitchFamily="34" charset="0"/>
              <a:buChar char="●"/>
            </a:pPr>
            <a:r>
              <a:rPr lang="cs-CZ" sz="8000" dirty="0" smtClean="0"/>
              <a:t>Pokud </a:t>
            </a:r>
            <a:r>
              <a:rPr lang="cs-CZ" sz="8000" dirty="0"/>
              <a:t>ovoce skladujeme, pak nesmíme zapomínat na jeho pravidelnou kontrolu</a:t>
            </a:r>
            <a:r>
              <a:rPr lang="cs-CZ" sz="8000" dirty="0" smtClean="0"/>
              <a:t>.</a:t>
            </a:r>
          </a:p>
          <a:p>
            <a:pPr>
              <a:buFont typeface="Trebuchet MS" panose="020B0603020202020204" pitchFamily="34" charset="0"/>
              <a:buChar char="●"/>
            </a:pPr>
            <a:r>
              <a:rPr lang="cs-CZ" sz="8000" dirty="0"/>
              <a:t>Doba uskladnění </a:t>
            </a:r>
            <a:r>
              <a:rPr lang="cs-CZ" sz="8000" dirty="0" smtClean="0"/>
              <a:t>ovoce závisí </a:t>
            </a:r>
            <a:r>
              <a:rPr lang="cs-CZ" sz="8000" dirty="0"/>
              <a:t>na kvalitě uloženého ovoce i na podmínkách skladování.</a:t>
            </a:r>
            <a:endParaRPr lang="cs-CZ" sz="8000" dirty="0" smtClean="0"/>
          </a:p>
          <a:p>
            <a:pPr>
              <a:buFont typeface="Trebuchet MS" panose="020B0603020202020204" pitchFamily="34" charset="0"/>
              <a:buChar char="●"/>
            </a:pPr>
            <a:endParaRPr lang="cs-CZ" sz="4200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/>
              <a:t>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602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Ovoce</a:t>
            </a:r>
            <a:r>
              <a:rPr lang="cs-CZ" sz="3200" b="1" dirty="0">
                <a:solidFill>
                  <a:schemeClr val="tx1"/>
                </a:solidFill>
              </a:rPr>
              <a:t/>
            </a:r>
            <a:br>
              <a:rPr lang="cs-CZ" sz="3200" b="1" dirty="0">
                <a:solidFill>
                  <a:schemeClr val="tx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472" y="857226"/>
            <a:ext cx="10187441" cy="5782471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400" b="1" dirty="0"/>
              <a:t>Využití ovoce v </a:t>
            </a:r>
            <a:r>
              <a:rPr lang="cs-CZ" sz="2400" b="1" dirty="0" smtClean="0"/>
              <a:t>kuchyni: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Lze jej využít syrové, tepelně upravené, nebo sušené.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Ovoce se v kuchyni za </a:t>
            </a:r>
            <a:r>
              <a:rPr lang="cs-CZ" sz="2000" dirty="0" err="1" smtClean="0">
                <a:solidFill>
                  <a:schemeClr val="tx1"/>
                </a:solidFill>
              </a:rPr>
              <a:t>syrova</a:t>
            </a:r>
            <a:r>
              <a:rPr lang="cs-CZ" sz="2000" dirty="0" smtClean="0">
                <a:solidFill>
                  <a:schemeClr val="tx1"/>
                </a:solidFill>
              </a:rPr>
              <a:t> využívá k přípravě ovocných salátů.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Syrové ovoce je také hodně oblíbené v kombinaci se sýrem.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V teplé kuchyni se využívá v kombinaci s pečeným nebo vařeným masem.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Také se využívá k přípravě žemlovek nebo ovocných knedlíků.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Je vhodné jako předkrm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Hojně se využívá na rauty (ovocné mísy)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2400" b="1" dirty="0" smtClean="0"/>
              <a:t>Ovoce má široké využití v cukrářství při přípravě: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 pohárů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 zmrzlin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 dezertů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 koláčů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/>
              <a:t>buchet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054" y="0"/>
            <a:ext cx="9564130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Rozdělení ovoce dle původu </a:t>
            </a:r>
            <a:r>
              <a:rPr lang="cs-CZ" sz="3200" b="1" dirty="0">
                <a:solidFill>
                  <a:schemeClr val="tx1"/>
                </a:solidFill>
              </a:rPr>
              <a:t/>
            </a:r>
            <a:br>
              <a:rPr lang="cs-CZ" sz="3200" b="1" dirty="0">
                <a:solidFill>
                  <a:schemeClr val="tx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797" y="1689249"/>
            <a:ext cx="8596668" cy="4268491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1.Domácí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Jádrové – hrušky, jablka, kdoule, mišpule</a:t>
            </a:r>
          </a:p>
          <a:p>
            <a:pPr>
              <a:buClr>
                <a:schemeClr val="tx1"/>
              </a:buClr>
              <a:buFont typeface="Verdana" panose="020B060403050404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Peckové – broskve, meruňky</a:t>
            </a:r>
            <a:r>
              <a:rPr lang="cs-CZ" sz="2000" dirty="0">
                <a:solidFill>
                  <a:schemeClr val="tx1"/>
                </a:solidFill>
              </a:rPr>
              <a:t>, švestky, třešně, višně, </a:t>
            </a:r>
            <a:r>
              <a:rPr lang="cs-CZ" sz="2000" dirty="0" smtClean="0">
                <a:solidFill>
                  <a:schemeClr val="tx1"/>
                </a:solidFill>
              </a:rPr>
              <a:t>ryngle…</a:t>
            </a:r>
          </a:p>
          <a:p>
            <a:pPr>
              <a:buClr>
                <a:schemeClr val="tx1"/>
              </a:buClr>
              <a:buFont typeface="Verdana" panose="020B060403050404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Bobulové – hrozny, rybíz, angrešt, jahody, šípky, brusinky, ostružiny… </a:t>
            </a:r>
          </a:p>
          <a:p>
            <a:pPr>
              <a:buClr>
                <a:schemeClr val="tx1"/>
              </a:buClr>
              <a:buFont typeface="Verdana" panose="020B060403050404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Skořápkové –vlašské a lískové ořechy, mandle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2.Importované</a:t>
            </a:r>
          </a:p>
          <a:p>
            <a:pPr>
              <a:buClr>
                <a:schemeClr val="tx1"/>
              </a:buClr>
              <a:buFont typeface="Verdana" panose="020B060403050404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Citrusové –citróny, pomeranče, mandarinky, limetky, grapefruity…</a:t>
            </a:r>
            <a:r>
              <a:rPr lang="cs-CZ" sz="2000" dirty="0" smtClean="0"/>
              <a:t>	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Verdana" panose="020B060403050404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Skořápkové –buráky, kokos, para ořechy, pistácie, pekanové ořechy, kešu…</a:t>
            </a:r>
          </a:p>
          <a:p>
            <a:pPr>
              <a:buClr>
                <a:schemeClr val="tx1"/>
              </a:buClr>
              <a:buFont typeface="Verdana" panose="020B060403050404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Ostatní tropické a subtropické–ananas</a:t>
            </a:r>
            <a:r>
              <a:rPr lang="cs-CZ" sz="2000" dirty="0">
                <a:solidFill>
                  <a:schemeClr val="tx1"/>
                </a:solidFill>
              </a:rPr>
              <a:t>, banány, datle, fíky, kiwi, </a:t>
            </a:r>
            <a:r>
              <a:rPr lang="cs-CZ" sz="2000" dirty="0" smtClean="0">
                <a:solidFill>
                  <a:schemeClr val="tx1"/>
                </a:solidFill>
              </a:rPr>
              <a:t>papája…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991" y="109980"/>
            <a:ext cx="8596668" cy="96505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Rozdělení </a:t>
            </a:r>
            <a:r>
              <a:rPr lang="cs-CZ" sz="4000" b="1" dirty="0" smtClean="0">
                <a:solidFill>
                  <a:schemeClr val="tx1"/>
                </a:solidFill>
              </a:rPr>
              <a:t>ovoce podle druhu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783" y="1231081"/>
            <a:ext cx="9465909" cy="5523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1</a:t>
            </a:r>
            <a:r>
              <a:rPr lang="cs-CZ" sz="2600" b="1" dirty="0" smtClean="0">
                <a:solidFill>
                  <a:srgbClr val="C00000"/>
                </a:solidFill>
              </a:rPr>
              <a:t>. Jádrové </a:t>
            </a:r>
            <a:r>
              <a:rPr lang="cs-CZ" sz="2600" b="1" dirty="0">
                <a:solidFill>
                  <a:srgbClr val="C00000"/>
                </a:solidFill>
              </a:rPr>
              <a:t>ovoce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Hrušky, jablka, kdoule, mišpule, jeřabiny.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pt-BR" sz="2000" dirty="0">
                <a:solidFill>
                  <a:schemeClr val="tx1"/>
                </a:solidFill>
              </a:rPr>
              <a:t>Plody jsou nepravé, zvané </a:t>
            </a:r>
            <a:r>
              <a:rPr lang="pt-BR" sz="2000" dirty="0" smtClean="0">
                <a:solidFill>
                  <a:schemeClr val="tx1"/>
                </a:solidFill>
              </a:rPr>
              <a:t>malvice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Malvice mají drobná semena (asi 5 - 12), která jsou uložena v chrupavčitém nebo tvrdém jádřinci.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Z</a:t>
            </a:r>
            <a:r>
              <a:rPr lang="cs-CZ" sz="2000" dirty="0" smtClean="0">
                <a:solidFill>
                  <a:schemeClr val="tx1"/>
                </a:solidFill>
              </a:rPr>
              <a:t> jádřince vybíhá stopka a je obklopen dutinou. 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Na světě máme pestrou škálu odrůd a ty dělíme podle doby sklizně na odrůdy: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Rané (letní) – určena k okamžité konzumaci, jsou nejméně trvanlivé, nehodí se ke skladování.	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olorané </a:t>
            </a:r>
            <a:r>
              <a:rPr lang="cs-CZ" sz="2000" dirty="0">
                <a:solidFill>
                  <a:schemeClr val="tx1"/>
                </a:solidFill>
              </a:rPr>
              <a:t>(podzimní) – určena ke krátkodobému </a:t>
            </a:r>
            <a:r>
              <a:rPr lang="cs-CZ" sz="2000" dirty="0" smtClean="0">
                <a:solidFill>
                  <a:schemeClr val="tx1"/>
                </a:solidFill>
              </a:rPr>
              <a:t>skladování.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ozdní </a:t>
            </a:r>
            <a:r>
              <a:rPr lang="cs-CZ" sz="2000" dirty="0">
                <a:solidFill>
                  <a:schemeClr val="tx1"/>
                </a:solidFill>
              </a:rPr>
              <a:t>(zimní) – určena ke dlouhodobému skladování, při </a:t>
            </a:r>
            <a:r>
              <a:rPr lang="cs-CZ" sz="2000" dirty="0" smtClean="0">
                <a:solidFill>
                  <a:schemeClr val="tx1"/>
                </a:solidFill>
              </a:rPr>
              <a:t>dodržení </a:t>
            </a:r>
            <a:r>
              <a:rPr lang="cs-CZ" sz="2000" dirty="0">
                <a:solidFill>
                  <a:schemeClr val="tx1"/>
                </a:solidFill>
              </a:rPr>
              <a:t>skladovacích podmínek </a:t>
            </a:r>
            <a:r>
              <a:rPr lang="cs-CZ" sz="2000" dirty="0" smtClean="0">
                <a:solidFill>
                  <a:schemeClr val="tx1"/>
                </a:solidFill>
              </a:rPr>
              <a:t>vydrží </a:t>
            </a:r>
            <a:r>
              <a:rPr lang="cs-CZ" sz="2000" dirty="0">
                <a:solidFill>
                  <a:schemeClr val="tx1"/>
                </a:solidFill>
              </a:rPr>
              <a:t>nejdéle, zpravidla do další sklizně.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3074" name="Picture 2" descr="https://farm1.staticflickr.com/48/139142411_01e9b173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83" y="0"/>
            <a:ext cx="3199517" cy="21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arm6.staticflickr.com/5026/5670416037_9cea1b12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16" y="3690552"/>
            <a:ext cx="2885187" cy="23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0967" y="754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Jádrové ovoce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396" y="735814"/>
            <a:ext cx="8596668" cy="566498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1.1 Jablka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lody </a:t>
            </a:r>
            <a:r>
              <a:rPr lang="cs-CZ" sz="2000" dirty="0">
                <a:solidFill>
                  <a:schemeClr val="tx1"/>
                </a:solidFill>
              </a:rPr>
              <a:t>jabloní, jsou </a:t>
            </a:r>
            <a:r>
              <a:rPr lang="cs-CZ" sz="2000" dirty="0" smtClean="0">
                <a:solidFill>
                  <a:schemeClr val="tx1"/>
                </a:solidFill>
              </a:rPr>
              <a:t>důležitou </a:t>
            </a:r>
            <a:r>
              <a:rPr lang="cs-CZ" sz="2000" dirty="0">
                <a:solidFill>
                  <a:schemeClr val="tx1"/>
                </a:solidFill>
              </a:rPr>
              <a:t>součástí našeho </a:t>
            </a:r>
            <a:r>
              <a:rPr lang="cs-CZ" sz="2000" dirty="0" smtClean="0">
                <a:solidFill>
                  <a:schemeClr val="tx1"/>
                </a:solidFill>
              </a:rPr>
              <a:t>jídelníčku.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Mají </a:t>
            </a:r>
            <a:r>
              <a:rPr lang="cs-CZ" sz="2000" dirty="0">
                <a:solidFill>
                  <a:schemeClr val="tx1"/>
                </a:solidFill>
              </a:rPr>
              <a:t>nezastupitelné místo ve </a:t>
            </a:r>
            <a:r>
              <a:rPr lang="cs-CZ" sz="2000" dirty="0" smtClean="0">
                <a:solidFill>
                  <a:schemeClr val="tx1"/>
                </a:solidFill>
              </a:rPr>
              <a:t>výživě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protože </a:t>
            </a:r>
            <a:r>
              <a:rPr lang="cs-CZ" sz="2000" dirty="0">
                <a:solidFill>
                  <a:schemeClr val="tx1"/>
                </a:solidFill>
              </a:rPr>
              <a:t>obsahují celou řadu látek prospěšných </a:t>
            </a:r>
            <a:r>
              <a:rPr lang="cs-CZ" sz="2000" dirty="0" smtClean="0">
                <a:solidFill>
                  <a:schemeClr val="tx1"/>
                </a:solidFill>
              </a:rPr>
              <a:t>organismu a </a:t>
            </a:r>
            <a:r>
              <a:rPr lang="cs-CZ" sz="2000" dirty="0">
                <a:solidFill>
                  <a:schemeClr val="tx1"/>
                </a:solidFill>
              </a:rPr>
              <a:t>zvyšují </a:t>
            </a:r>
            <a:r>
              <a:rPr lang="cs-CZ" sz="2000" dirty="0" smtClean="0">
                <a:solidFill>
                  <a:schemeClr val="tx1"/>
                </a:solidFill>
              </a:rPr>
              <a:t>imunitu.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 smtClean="0">
                <a:solidFill>
                  <a:schemeClr val="tx1"/>
                </a:solidFill>
              </a:rPr>
              <a:t>Obsahuje vitamín C.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Jablka se konzumují buď syrová nebo zpracovaná ve formě kompotů, moštů, destilátů, marmelád, sušená či jinak upravená</a:t>
            </a:r>
            <a:r>
              <a:rPr lang="cs-CZ" sz="2000" dirty="0"/>
              <a:t>.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1.1.1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Nejznámější odrůdy jablek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ané (letní) - </a:t>
            </a:r>
            <a:r>
              <a:rPr lang="cs-CZ" sz="2000" dirty="0">
                <a:solidFill>
                  <a:schemeClr val="tx1"/>
                </a:solidFill>
              </a:rPr>
              <a:t>Průsvitné letní, </a:t>
            </a:r>
            <a:r>
              <a:rPr lang="cs-CZ" sz="2000" dirty="0" smtClean="0">
                <a:solidFill>
                  <a:schemeClr val="tx1"/>
                </a:solidFill>
              </a:rPr>
              <a:t>Hana, </a:t>
            </a:r>
            <a:r>
              <a:rPr lang="cs-CZ" sz="2000" dirty="0" err="1">
                <a:solidFill>
                  <a:schemeClr val="tx1"/>
                </a:solidFill>
              </a:rPr>
              <a:t>M</a:t>
            </a:r>
            <a:r>
              <a:rPr lang="cs-CZ" sz="2000" dirty="0" err="1" smtClean="0">
                <a:solidFill>
                  <a:schemeClr val="tx1"/>
                </a:solidFill>
              </a:rPr>
              <a:t>io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Primula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olorané (podzimní)- </a:t>
            </a:r>
            <a:r>
              <a:rPr lang="cs-CZ" sz="2000" dirty="0">
                <a:solidFill>
                  <a:schemeClr val="tx1"/>
                </a:solidFill>
              </a:rPr>
              <a:t>James </a:t>
            </a:r>
            <a:r>
              <a:rPr lang="cs-CZ" sz="2000" dirty="0" err="1">
                <a:solidFill>
                  <a:schemeClr val="tx1"/>
                </a:solidFill>
              </a:rPr>
              <a:t>Grieve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Red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Šampionx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Coxova</a:t>
            </a:r>
            <a:r>
              <a:rPr lang="cs-CZ" sz="2000" dirty="0" smtClean="0">
                <a:solidFill>
                  <a:schemeClr val="tx1"/>
                </a:solidFill>
              </a:rPr>
              <a:t> Reneta,                   Prima, </a:t>
            </a:r>
            <a:r>
              <a:rPr lang="cs-CZ" sz="2000" dirty="0" err="1" smtClean="0">
                <a:solidFill>
                  <a:schemeClr val="tx1"/>
                </a:solidFill>
              </a:rPr>
              <a:t>Spartan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/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ozdní (zimní) - </a:t>
            </a:r>
            <a:r>
              <a:rPr lang="cs-CZ" sz="2000" dirty="0" err="1">
                <a:solidFill>
                  <a:schemeClr val="tx1"/>
                </a:solidFill>
              </a:rPr>
              <a:t>Golden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Delicious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Idared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Rubín, </a:t>
            </a:r>
            <a:r>
              <a:rPr lang="cs-CZ" sz="2000" dirty="0" err="1">
                <a:solidFill>
                  <a:schemeClr val="tx1"/>
                </a:solidFill>
              </a:rPr>
              <a:t>Blenheimská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Reneta, Topaz.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4098" name="Picture 2" descr="https://farm5.staticflickr.com/4124/5067428836_4496de1e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59" y="432487"/>
            <a:ext cx="3045941" cy="40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01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</a:rPr>
              <a:t>Jádrové ovoce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225" y="1189628"/>
            <a:ext cx="8596668" cy="513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1.2 Hrušky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J</a:t>
            </a:r>
            <a:r>
              <a:rPr lang="cs-CZ" sz="2000" dirty="0" smtClean="0">
                <a:solidFill>
                  <a:schemeClr val="tx1"/>
                </a:solidFill>
              </a:rPr>
              <a:t>sou nezanedbatelným </a:t>
            </a:r>
            <a:r>
              <a:rPr lang="cs-CZ" sz="2000" dirty="0">
                <a:solidFill>
                  <a:schemeClr val="tx1"/>
                </a:solidFill>
              </a:rPr>
              <a:t>zdrojem vitamínu B, nejvíce je ho </a:t>
            </a:r>
            <a:r>
              <a:rPr lang="cs-CZ" sz="2000" dirty="0" smtClean="0">
                <a:solidFill>
                  <a:schemeClr val="tx1"/>
                </a:solidFill>
              </a:rPr>
              <a:t>obsaženo </a:t>
            </a:r>
            <a:r>
              <a:rPr lang="cs-CZ" sz="2000" dirty="0">
                <a:solidFill>
                  <a:schemeClr val="tx1"/>
                </a:solidFill>
              </a:rPr>
              <a:t>těsně pod </a:t>
            </a:r>
            <a:r>
              <a:rPr lang="cs-CZ" sz="2000" dirty="0" smtClean="0">
                <a:solidFill>
                  <a:schemeClr val="tx1"/>
                </a:solidFill>
              </a:rPr>
              <a:t>slupkou. 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Hrušky se konzumují nejčastěji syrové nebo zpracované ve formě kompotů, nápojů či sušené.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>
              <a:buClr>
                <a:schemeClr val="tx1"/>
              </a:buClr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1.2.1 Nejznámější </a:t>
            </a:r>
            <a:r>
              <a:rPr lang="cs-CZ" sz="2000" dirty="0">
                <a:solidFill>
                  <a:schemeClr val="tx1"/>
                </a:solidFill>
              </a:rPr>
              <a:t>odrůdy hrušek: 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ané </a:t>
            </a:r>
            <a:r>
              <a:rPr lang="cs-CZ" sz="2000" dirty="0">
                <a:solidFill>
                  <a:schemeClr val="tx1"/>
                </a:solidFill>
              </a:rPr>
              <a:t>(letní)  </a:t>
            </a: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dirty="0" err="1" smtClean="0">
                <a:solidFill>
                  <a:schemeClr val="tx1"/>
                </a:solidFill>
              </a:rPr>
              <a:t>Williamsova</a:t>
            </a:r>
            <a:r>
              <a:rPr lang="cs-CZ" sz="2000" dirty="0" smtClean="0">
                <a:solidFill>
                  <a:schemeClr val="tx1"/>
                </a:solidFill>
              </a:rPr>
              <a:t>, Špinka, </a:t>
            </a:r>
            <a:r>
              <a:rPr lang="cs-CZ" sz="2000" dirty="0" err="1">
                <a:solidFill>
                  <a:schemeClr val="tx1"/>
                </a:solidFill>
              </a:rPr>
              <a:t>Clappova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máslovka.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olorané </a:t>
            </a:r>
            <a:r>
              <a:rPr lang="cs-CZ" sz="2000" dirty="0">
                <a:solidFill>
                  <a:schemeClr val="tx1"/>
                </a:solidFill>
              </a:rPr>
              <a:t>(podzimní) </a:t>
            </a:r>
            <a:r>
              <a:rPr lang="cs-CZ" sz="2000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Hardyho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Boscova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lahvice, Konference.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●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ozdní </a:t>
            </a:r>
            <a:r>
              <a:rPr lang="cs-CZ" sz="2000" dirty="0">
                <a:solidFill>
                  <a:schemeClr val="tx1"/>
                </a:solidFill>
              </a:rPr>
              <a:t>(zimní) </a:t>
            </a:r>
            <a:r>
              <a:rPr lang="cs-CZ" sz="2000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Lucasova</a:t>
            </a:r>
            <a:r>
              <a:rPr lang="cs-CZ" sz="2000" dirty="0" smtClean="0">
                <a:solidFill>
                  <a:schemeClr val="tx1"/>
                </a:solidFill>
              </a:rPr>
              <a:t>, Erika, </a:t>
            </a:r>
            <a:r>
              <a:rPr lang="cs-CZ" sz="2000" dirty="0" err="1" smtClean="0">
                <a:solidFill>
                  <a:schemeClr val="tx1"/>
                </a:solidFill>
              </a:rPr>
              <a:t>Dicolor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1" y="5805644"/>
            <a:ext cx="1474573" cy="1474573"/>
          </a:xfrm>
          <a:prstGeom prst="rect">
            <a:avLst/>
          </a:prstGeom>
        </p:spPr>
      </p:pic>
      <p:pic>
        <p:nvPicPr>
          <p:cNvPr id="5122" name="Picture 2" descr="https://farm9.staticflickr.com/8378/8534769329_d53efc6e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32" y="531341"/>
            <a:ext cx="3273168" cy="24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arm1.staticflickr.com/635/21205559494_28be30bc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34" y="4571999"/>
            <a:ext cx="3929450" cy="20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719</TotalTime>
  <Words>2072</Words>
  <Application>Microsoft Office PowerPoint</Application>
  <PresentationFormat>Širokoúhlá obrazovka</PresentationFormat>
  <Paragraphs>348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Roboto Condensed</vt:lpstr>
      <vt:lpstr>Trebuchet MS</vt:lpstr>
      <vt:lpstr>Verdana</vt:lpstr>
      <vt:lpstr>Wingdings 2</vt:lpstr>
      <vt:lpstr>HDOfficeLightV0</vt:lpstr>
      <vt:lpstr>GENARAL LAYOUTS</vt:lpstr>
      <vt:lpstr>Prezentace aplikace PowerPoint</vt:lpstr>
      <vt:lpstr>Ovoce</vt:lpstr>
      <vt:lpstr>Ovoce</vt:lpstr>
      <vt:lpstr>Skladování ovoce </vt:lpstr>
      <vt:lpstr>Ovoce </vt:lpstr>
      <vt:lpstr>Rozdělení ovoce dle původu  </vt:lpstr>
      <vt:lpstr>Rozdělení ovoce podle druhu</vt:lpstr>
      <vt:lpstr>Jádrové ovoce</vt:lpstr>
      <vt:lpstr>Jádrové ovoce</vt:lpstr>
      <vt:lpstr>Jádrové ovoce</vt:lpstr>
      <vt:lpstr>Rozdělení ovoce podle druhu</vt:lpstr>
      <vt:lpstr>Peckové ovoce</vt:lpstr>
      <vt:lpstr>Peckové ovoce</vt:lpstr>
      <vt:lpstr>Peckové ovoce</vt:lpstr>
      <vt:lpstr>Peckové ovoce</vt:lpstr>
      <vt:lpstr>Peckové ovoce</vt:lpstr>
      <vt:lpstr>Rozdělení ovoce podle druhu</vt:lpstr>
      <vt:lpstr>Bobulové ovoce</vt:lpstr>
      <vt:lpstr>Bobulové ovoce</vt:lpstr>
      <vt:lpstr>Bobulové ovoce</vt:lpstr>
      <vt:lpstr>Bobulové ovoce</vt:lpstr>
      <vt:lpstr>Rozdělení ovoce podle druhu</vt:lpstr>
      <vt:lpstr>Skořápkové ovoce</vt:lpstr>
      <vt:lpstr>Skořápkové ovoce</vt:lpstr>
      <vt:lpstr>Rozšířené rozdělení dováženého ovoce</vt:lpstr>
      <vt:lpstr>Citrusové ovoce</vt:lpstr>
      <vt:lpstr>Prezentace aplikace PowerPoint</vt:lpstr>
      <vt:lpstr>    </vt:lpstr>
      <vt:lpstr>Použité zdroje</vt:lpstr>
      <vt:lpstr>Použité zdroje</vt:lpstr>
      <vt:lpstr>Použité zdroje</vt:lpstr>
      <vt:lpstr>Použité zdroje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Ovoce</dc:title>
  <dc:creator>oem2</dc:creator>
  <cp:lastModifiedBy>Eva Kejkulová</cp:lastModifiedBy>
  <cp:revision>105</cp:revision>
  <dcterms:created xsi:type="dcterms:W3CDTF">2019-02-19T15:46:17Z</dcterms:created>
  <dcterms:modified xsi:type="dcterms:W3CDTF">2020-04-03T10:58:25Z</dcterms:modified>
</cp:coreProperties>
</file>