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sldIdLst>
    <p:sldId id="257" r:id="rId3"/>
    <p:sldId id="258" r:id="rId4"/>
    <p:sldId id="259" r:id="rId5"/>
    <p:sldId id="346" r:id="rId6"/>
    <p:sldId id="267" r:id="rId7"/>
    <p:sldId id="282" r:id="rId8"/>
    <p:sldId id="291" r:id="rId9"/>
    <p:sldId id="364" r:id="rId10"/>
    <p:sldId id="287" r:id="rId11"/>
    <p:sldId id="292" r:id="rId12"/>
    <p:sldId id="320" r:id="rId13"/>
    <p:sldId id="293" r:id="rId14"/>
    <p:sldId id="303" r:id="rId15"/>
    <p:sldId id="347" r:id="rId16"/>
    <p:sldId id="333" r:id="rId17"/>
    <p:sldId id="334" r:id="rId18"/>
    <p:sldId id="335" r:id="rId19"/>
    <p:sldId id="331" r:id="rId20"/>
    <p:sldId id="314" r:id="rId21"/>
    <p:sldId id="336" r:id="rId22"/>
    <p:sldId id="337" r:id="rId23"/>
    <p:sldId id="328" r:id="rId24"/>
    <p:sldId id="338" r:id="rId25"/>
    <p:sldId id="339" r:id="rId26"/>
    <p:sldId id="340" r:id="rId27"/>
    <p:sldId id="341" r:id="rId28"/>
    <p:sldId id="342" r:id="rId29"/>
    <p:sldId id="349" r:id="rId30"/>
    <p:sldId id="350" r:id="rId31"/>
    <p:sldId id="352" r:id="rId32"/>
    <p:sldId id="351" r:id="rId33"/>
    <p:sldId id="363" r:id="rId34"/>
    <p:sldId id="358" r:id="rId35"/>
    <p:sldId id="359" r:id="rId36"/>
    <p:sldId id="353" r:id="rId37"/>
    <p:sldId id="354" r:id="rId38"/>
    <p:sldId id="355" r:id="rId39"/>
    <p:sldId id="356" r:id="rId40"/>
    <p:sldId id="357" r:id="rId41"/>
    <p:sldId id="360" r:id="rId42"/>
    <p:sldId id="345" r:id="rId43"/>
    <p:sldId id="348" r:id="rId44"/>
    <p:sldId id="361" r:id="rId45"/>
    <p:sldId id="362" r:id="rId46"/>
    <p:sldId id="264" r:id="rId47"/>
    <p:sldId id="365" r:id="rId48"/>
    <p:sldId id="366" r:id="rId4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971" autoAdjust="0"/>
  </p:normalViewPr>
  <p:slideViewPr>
    <p:cSldViewPr snapToGrid="0">
      <p:cViewPr varScale="1">
        <p:scale>
          <a:sx n="69" d="100"/>
          <a:sy n="69" d="100"/>
        </p:scale>
        <p:origin x="73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0A83-2B05-4051-B67D-9F7A1654330A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2269-4D0F-43F6-A21A-74A54D05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35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0A83-2B05-4051-B67D-9F7A1654330A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2269-4D0F-43F6-A21A-74A54D05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729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0A83-2B05-4051-B67D-9F7A1654330A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2269-4D0F-43F6-A21A-74A54D05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378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A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59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69900" y="6286500"/>
            <a:ext cx="0" cy="393700"/>
          </a:xfrm>
          <a:prstGeom prst="line">
            <a:avLst/>
          </a:prstGeom>
          <a:ln w="63500">
            <a:solidFill>
              <a:schemeClr val="bg2">
                <a:lumMod val="8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7"/>
          <p:cNvSpPr txBox="1">
            <a:spLocks/>
          </p:cNvSpPr>
          <p:nvPr userDrawn="1"/>
        </p:nvSpPr>
        <p:spPr>
          <a:xfrm>
            <a:off x="635000" y="6360113"/>
            <a:ext cx="10998200" cy="350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0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cs-CZ" sz="1867" dirty="0" smtClean="0">
                <a:solidFill>
                  <a:schemeClr val="bg2">
                    <a:lumMod val="85000"/>
                  </a:schemeClr>
                </a:solidFill>
                <a:latin typeface="Arial" panose="020B0604020202020204" pitchFamily="34" charset="0"/>
              </a:rPr>
              <a:t>MOV</a:t>
            </a:r>
            <a:endParaRPr lang="en-US" sz="1867" dirty="0">
              <a:solidFill>
                <a:schemeClr val="bg2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080000" y="1651000"/>
            <a:ext cx="1828800" cy="18288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1333">
                <a:latin typeface="Arial" panose="020B0604020202020204" pitchFamily="34" charset="0"/>
              </a:defRPr>
            </a:lvl1pPr>
          </a:lstStyle>
          <a:p>
            <a:r>
              <a:rPr lang="cs-CZ" dirty="0" smtClean="0"/>
              <a:t>Kliknutím na ikonu přidáte obrázek.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8998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69900" y="431800"/>
            <a:ext cx="0" cy="685800"/>
          </a:xfrm>
          <a:prstGeom prst="line">
            <a:avLst/>
          </a:prstGeom>
          <a:ln w="63500">
            <a:solidFill>
              <a:srgbClr val="2BC3E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469900" y="6286500"/>
            <a:ext cx="0" cy="393700"/>
          </a:xfrm>
          <a:prstGeom prst="line">
            <a:avLst/>
          </a:prstGeom>
          <a:ln w="63500">
            <a:solidFill>
              <a:schemeClr val="bg2">
                <a:lumMod val="8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28748" y="520752"/>
            <a:ext cx="11004452" cy="461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667" b="1">
                <a:solidFill>
                  <a:srgbClr val="2BC3E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10" name="Title 7"/>
          <p:cNvSpPr txBox="1">
            <a:spLocks/>
          </p:cNvSpPr>
          <p:nvPr userDrawn="1"/>
        </p:nvSpPr>
        <p:spPr>
          <a:xfrm>
            <a:off x="635000" y="6360113"/>
            <a:ext cx="10998200" cy="350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0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cs-CZ" sz="1867" dirty="0" smtClean="0">
                <a:solidFill>
                  <a:schemeClr val="bg2">
                    <a:lumMod val="85000"/>
                  </a:schemeClr>
                </a:solidFill>
                <a:latin typeface="Arial" panose="020B0604020202020204" pitchFamily="34" charset="0"/>
              </a:rPr>
              <a:t>MOV</a:t>
            </a:r>
            <a:endParaRPr lang="en-US" sz="1867" dirty="0">
              <a:solidFill>
                <a:schemeClr val="bg2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41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A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18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469900" y="431800"/>
            <a:ext cx="0" cy="685800"/>
          </a:xfrm>
          <a:prstGeom prst="line">
            <a:avLst/>
          </a:prstGeom>
          <a:ln w="63500">
            <a:solidFill>
              <a:srgbClr val="2BC3E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69900" y="6286500"/>
            <a:ext cx="0" cy="393700"/>
          </a:xfrm>
          <a:prstGeom prst="line">
            <a:avLst/>
          </a:prstGeom>
          <a:ln w="63500">
            <a:solidFill>
              <a:schemeClr val="bg2">
                <a:lumMod val="8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28748" y="536173"/>
            <a:ext cx="11004452" cy="461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667" b="1">
                <a:solidFill>
                  <a:srgbClr val="2BC3E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10" name="Title 7"/>
          <p:cNvSpPr txBox="1">
            <a:spLocks/>
          </p:cNvSpPr>
          <p:nvPr/>
        </p:nvSpPr>
        <p:spPr>
          <a:xfrm>
            <a:off x="635000" y="6360113"/>
            <a:ext cx="10998200" cy="350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0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cs-CZ" sz="1867" dirty="0" smtClean="0">
                <a:solidFill>
                  <a:schemeClr val="bg2">
                    <a:lumMod val="85000"/>
                  </a:schemeClr>
                </a:solidFill>
                <a:latin typeface="Arial" panose="020B0604020202020204" pitchFamily="34" charset="0"/>
              </a:rPr>
              <a:t>MOV</a:t>
            </a:r>
            <a:endParaRPr lang="en-US" sz="1867" dirty="0">
              <a:solidFill>
                <a:schemeClr val="bg2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50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9900" y="6286500"/>
            <a:ext cx="0" cy="393700"/>
          </a:xfrm>
          <a:prstGeom prst="line">
            <a:avLst/>
          </a:prstGeom>
          <a:ln w="63500">
            <a:solidFill>
              <a:schemeClr val="bg2">
                <a:lumMod val="8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7"/>
          <p:cNvSpPr txBox="1">
            <a:spLocks/>
          </p:cNvSpPr>
          <p:nvPr/>
        </p:nvSpPr>
        <p:spPr>
          <a:xfrm>
            <a:off x="635000" y="6360113"/>
            <a:ext cx="10998200" cy="350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0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cs-CZ" sz="1867" dirty="0" smtClean="0">
                <a:solidFill>
                  <a:schemeClr val="bg2">
                    <a:lumMod val="85000"/>
                  </a:schemeClr>
                </a:solidFill>
                <a:latin typeface="Arial" panose="020B0604020202020204" pitchFamily="34" charset="0"/>
              </a:rPr>
              <a:t>MOV</a:t>
            </a:r>
            <a:endParaRPr lang="en-US" sz="1867" dirty="0">
              <a:solidFill>
                <a:schemeClr val="bg2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080000" y="1651000"/>
            <a:ext cx="1828800" cy="18288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1333">
                <a:latin typeface="Arial" panose="020B0604020202020204" pitchFamily="34" charset="0"/>
              </a:defRPr>
            </a:lvl1pPr>
          </a:lstStyle>
          <a:p>
            <a:r>
              <a:rPr lang="cs-CZ" dirty="0" smtClean="0"/>
              <a:t>Kliknutím na ikonu přidáte obrázek.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8972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BRA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2"/>
          </p:nvPr>
        </p:nvSpPr>
        <p:spPr>
          <a:xfrm>
            <a:off x="-3175" y="0"/>
            <a:ext cx="12192000" cy="6858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70784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0A83-2B05-4051-B67D-9F7A1654330A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2269-4D0F-43F6-A21A-74A54D05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358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0A83-2B05-4051-B67D-9F7A1654330A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2269-4D0F-43F6-A21A-74A54D05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805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0A83-2B05-4051-B67D-9F7A1654330A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2269-4D0F-43F6-A21A-74A54D05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61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0A83-2B05-4051-B67D-9F7A1654330A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2269-4D0F-43F6-A21A-74A54D05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460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0A83-2B05-4051-B67D-9F7A1654330A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2269-4D0F-43F6-A21A-74A54D05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95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0A83-2B05-4051-B67D-9F7A1654330A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2269-4D0F-43F6-A21A-74A54D05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23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0A83-2B05-4051-B67D-9F7A1654330A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2269-4D0F-43F6-A21A-74A54D05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311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0A83-2B05-4051-B67D-9F7A1654330A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2269-4D0F-43F6-A21A-74A54D05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02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50A83-2B05-4051-B67D-9F7A1654330A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D2269-4D0F-43F6-A21A-74A54D05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10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1649496" y="2667000"/>
            <a:ext cx="8994609" cy="1203137"/>
            <a:chOff x="4205" y="3032"/>
            <a:chExt cx="3110" cy="416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6783" y="3049"/>
              <a:ext cx="366" cy="252"/>
            </a:xfrm>
            <a:custGeom>
              <a:avLst/>
              <a:gdLst>
                <a:gd name="T0" fmla="*/ 1108 w 1597"/>
                <a:gd name="T1" fmla="*/ 588 h 1077"/>
                <a:gd name="T2" fmla="*/ 1108 w 1597"/>
                <a:gd name="T3" fmla="*/ 479 h 1077"/>
                <a:gd name="T4" fmla="*/ 992 w 1597"/>
                <a:gd name="T5" fmla="*/ 479 h 1077"/>
                <a:gd name="T6" fmla="*/ 897 w 1597"/>
                <a:gd name="T7" fmla="*/ 603 h 1077"/>
                <a:gd name="T8" fmla="*/ 795 w 1597"/>
                <a:gd name="T9" fmla="*/ 548 h 1077"/>
                <a:gd name="T10" fmla="*/ 747 w 1597"/>
                <a:gd name="T11" fmla="*/ 566 h 1077"/>
                <a:gd name="T12" fmla="*/ 878 w 1597"/>
                <a:gd name="T13" fmla="*/ 626 h 1077"/>
                <a:gd name="T14" fmla="*/ 695 w 1597"/>
                <a:gd name="T15" fmla="*/ 864 h 1077"/>
                <a:gd name="T16" fmla="*/ 692 w 1597"/>
                <a:gd name="T17" fmla="*/ 864 h 1077"/>
                <a:gd name="T18" fmla="*/ 394 w 1597"/>
                <a:gd name="T19" fmla="*/ 484 h 1077"/>
                <a:gd name="T20" fmla="*/ 732 w 1597"/>
                <a:gd name="T21" fmla="*/ 54 h 1077"/>
                <a:gd name="T22" fmla="*/ 732 w 1597"/>
                <a:gd name="T23" fmla="*/ 471 h 1077"/>
                <a:gd name="T24" fmla="*/ 831 w 1597"/>
                <a:gd name="T25" fmla="*/ 471 h 1077"/>
                <a:gd name="T26" fmla="*/ 831 w 1597"/>
                <a:gd name="T27" fmla="*/ 357 h 1077"/>
                <a:gd name="T28" fmla="*/ 1029 w 1597"/>
                <a:gd name="T29" fmla="*/ 408 h 1077"/>
                <a:gd name="T30" fmla="*/ 1169 w 1597"/>
                <a:gd name="T31" fmla="*/ 512 h 1077"/>
                <a:gd name="T32" fmla="*/ 1108 w 1597"/>
                <a:gd name="T33" fmla="*/ 588 h 1077"/>
                <a:gd name="T34" fmla="*/ 1146 w 1597"/>
                <a:gd name="T35" fmla="*/ 615 h 1077"/>
                <a:gd name="T36" fmla="*/ 1277 w 1597"/>
                <a:gd name="T37" fmla="*/ 497 h 1077"/>
                <a:gd name="T38" fmla="*/ 1094 w 1597"/>
                <a:gd name="T39" fmla="*/ 368 h 1077"/>
                <a:gd name="T40" fmla="*/ 855 w 1597"/>
                <a:gd name="T41" fmla="*/ 263 h 1077"/>
                <a:gd name="T42" fmla="*/ 852 w 1597"/>
                <a:gd name="T43" fmla="*/ 245 h 1077"/>
                <a:gd name="T44" fmla="*/ 1020 w 1597"/>
                <a:gd name="T45" fmla="*/ 146 h 1077"/>
                <a:gd name="T46" fmla="*/ 1202 w 1597"/>
                <a:gd name="T47" fmla="*/ 204 h 1077"/>
                <a:gd name="T48" fmla="*/ 1246 w 1597"/>
                <a:gd name="T49" fmla="*/ 190 h 1077"/>
                <a:gd name="T50" fmla="*/ 1020 w 1597"/>
                <a:gd name="T51" fmla="*/ 126 h 1077"/>
                <a:gd name="T52" fmla="*/ 831 w 1597"/>
                <a:gd name="T53" fmla="*/ 162 h 1077"/>
                <a:gd name="T54" fmla="*/ 831 w 1597"/>
                <a:gd name="T55" fmla="*/ 0 h 1077"/>
                <a:gd name="T56" fmla="*/ 715 w 1597"/>
                <a:gd name="T57" fmla="*/ 0 h 1077"/>
                <a:gd name="T58" fmla="*/ 418 w 1597"/>
                <a:gd name="T59" fmla="*/ 385 h 1077"/>
                <a:gd name="T60" fmla="*/ 416 w 1597"/>
                <a:gd name="T61" fmla="*/ 385 h 1077"/>
                <a:gd name="T62" fmla="*/ 113 w 1597"/>
                <a:gd name="T63" fmla="*/ 0 h 1077"/>
                <a:gd name="T64" fmla="*/ 0 w 1597"/>
                <a:gd name="T65" fmla="*/ 0 h 1077"/>
                <a:gd name="T66" fmla="*/ 0 w 1597"/>
                <a:gd name="T67" fmla="*/ 471 h 1077"/>
                <a:gd name="T68" fmla="*/ 55 w 1597"/>
                <a:gd name="T69" fmla="*/ 471 h 1077"/>
                <a:gd name="T70" fmla="*/ 55 w 1597"/>
                <a:gd name="T71" fmla="*/ 60 h 1077"/>
                <a:gd name="T72" fmla="*/ 387 w 1597"/>
                <a:gd name="T73" fmla="*/ 479 h 1077"/>
                <a:gd name="T74" fmla="*/ 285 w 1597"/>
                <a:gd name="T75" fmla="*/ 479 h 1077"/>
                <a:gd name="T76" fmla="*/ 285 w 1597"/>
                <a:gd name="T77" fmla="*/ 951 h 1077"/>
                <a:gd name="T78" fmla="*/ 332 w 1597"/>
                <a:gd name="T79" fmla="*/ 951 h 1077"/>
                <a:gd name="T80" fmla="*/ 332 w 1597"/>
                <a:gd name="T81" fmla="*/ 539 h 1077"/>
                <a:gd name="T82" fmla="*/ 668 w 1597"/>
                <a:gd name="T83" fmla="*/ 964 h 1077"/>
                <a:gd name="T84" fmla="*/ 670 w 1597"/>
                <a:gd name="T85" fmla="*/ 964 h 1077"/>
                <a:gd name="T86" fmla="*/ 1009 w 1597"/>
                <a:gd name="T87" fmla="*/ 533 h 1077"/>
                <a:gd name="T88" fmla="*/ 1009 w 1597"/>
                <a:gd name="T89" fmla="*/ 951 h 1077"/>
                <a:gd name="T90" fmla="*/ 1108 w 1597"/>
                <a:gd name="T91" fmla="*/ 951 h 1077"/>
                <a:gd name="T92" fmla="*/ 1108 w 1597"/>
                <a:gd name="T93" fmla="*/ 637 h 1077"/>
                <a:gd name="T94" fmla="*/ 1284 w 1597"/>
                <a:gd name="T95" fmla="*/ 637 h 1077"/>
                <a:gd name="T96" fmla="*/ 1284 w 1597"/>
                <a:gd name="T97" fmla="*/ 1077 h 1077"/>
                <a:gd name="T98" fmla="*/ 1386 w 1597"/>
                <a:gd name="T99" fmla="*/ 1077 h 1077"/>
                <a:gd name="T100" fmla="*/ 1386 w 1597"/>
                <a:gd name="T101" fmla="*/ 637 h 1077"/>
                <a:gd name="T102" fmla="*/ 1597 w 1597"/>
                <a:gd name="T103" fmla="*/ 637 h 1077"/>
                <a:gd name="T104" fmla="*/ 1597 w 1597"/>
                <a:gd name="T105" fmla="*/ 615 h 1077"/>
                <a:gd name="T106" fmla="*/ 1146 w 1597"/>
                <a:gd name="T107" fmla="*/ 615 h 1077"/>
                <a:gd name="T108" fmla="*/ 1068 w 1597"/>
                <a:gd name="T109" fmla="*/ 96 h 1077"/>
                <a:gd name="T110" fmla="*/ 1229 w 1597"/>
                <a:gd name="T111" fmla="*/ 0 h 1077"/>
                <a:gd name="T112" fmla="*/ 1178 w 1597"/>
                <a:gd name="T113" fmla="*/ 0 h 1077"/>
                <a:gd name="T114" fmla="*/ 1030 w 1597"/>
                <a:gd name="T115" fmla="*/ 67 h 1077"/>
                <a:gd name="T116" fmla="*/ 879 w 1597"/>
                <a:gd name="T117" fmla="*/ 0 h 1077"/>
                <a:gd name="T118" fmla="*/ 831 w 1597"/>
                <a:gd name="T119" fmla="*/ 0 h 1077"/>
                <a:gd name="T120" fmla="*/ 994 w 1597"/>
                <a:gd name="T121" fmla="*/ 96 h 1077"/>
                <a:gd name="T122" fmla="*/ 1068 w 1597"/>
                <a:gd name="T123" fmla="*/ 96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97" h="1077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6588" y="3329"/>
              <a:ext cx="39" cy="35"/>
            </a:xfrm>
            <a:custGeom>
              <a:avLst/>
              <a:gdLst>
                <a:gd name="T0" fmla="*/ 0 w 172"/>
                <a:gd name="T1" fmla="*/ 0 h 149"/>
                <a:gd name="T2" fmla="*/ 23 w 172"/>
                <a:gd name="T3" fmla="*/ 0 h 149"/>
                <a:gd name="T4" fmla="*/ 86 w 172"/>
                <a:gd name="T5" fmla="*/ 135 h 149"/>
                <a:gd name="T6" fmla="*/ 150 w 172"/>
                <a:gd name="T7" fmla="*/ 0 h 149"/>
                <a:gd name="T8" fmla="*/ 172 w 172"/>
                <a:gd name="T9" fmla="*/ 0 h 149"/>
                <a:gd name="T10" fmla="*/ 172 w 172"/>
                <a:gd name="T11" fmla="*/ 149 h 149"/>
                <a:gd name="T12" fmla="*/ 157 w 172"/>
                <a:gd name="T13" fmla="*/ 149 h 149"/>
                <a:gd name="T14" fmla="*/ 158 w 172"/>
                <a:gd name="T15" fmla="*/ 13 h 149"/>
                <a:gd name="T16" fmla="*/ 95 w 172"/>
                <a:gd name="T17" fmla="*/ 149 h 149"/>
                <a:gd name="T18" fmla="*/ 78 w 172"/>
                <a:gd name="T19" fmla="*/ 149 h 149"/>
                <a:gd name="T20" fmla="*/ 13 w 172"/>
                <a:gd name="T21" fmla="*/ 13 h 149"/>
                <a:gd name="T22" fmla="*/ 14 w 172"/>
                <a:gd name="T23" fmla="*/ 149 h 149"/>
                <a:gd name="T24" fmla="*/ 0 w 172"/>
                <a:gd name="T25" fmla="*/ 149 h 149"/>
                <a:gd name="T26" fmla="*/ 0 w 172"/>
                <a:gd name="T2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49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6657" y="3329"/>
              <a:ext cx="31" cy="35"/>
            </a:xfrm>
            <a:custGeom>
              <a:avLst/>
              <a:gdLst>
                <a:gd name="T0" fmla="*/ 0 w 138"/>
                <a:gd name="T1" fmla="*/ 0 h 149"/>
                <a:gd name="T2" fmla="*/ 19 w 138"/>
                <a:gd name="T3" fmla="*/ 0 h 149"/>
                <a:gd name="T4" fmla="*/ 123 w 138"/>
                <a:gd name="T5" fmla="*/ 134 h 149"/>
                <a:gd name="T6" fmla="*/ 123 w 138"/>
                <a:gd name="T7" fmla="*/ 0 h 149"/>
                <a:gd name="T8" fmla="*/ 138 w 138"/>
                <a:gd name="T9" fmla="*/ 0 h 149"/>
                <a:gd name="T10" fmla="*/ 138 w 138"/>
                <a:gd name="T11" fmla="*/ 149 h 149"/>
                <a:gd name="T12" fmla="*/ 118 w 138"/>
                <a:gd name="T13" fmla="*/ 149 h 149"/>
                <a:gd name="T14" fmla="*/ 15 w 138"/>
                <a:gd name="T15" fmla="*/ 16 h 149"/>
                <a:gd name="T16" fmla="*/ 15 w 138"/>
                <a:gd name="T17" fmla="*/ 149 h 149"/>
                <a:gd name="T18" fmla="*/ 0 w 138"/>
                <a:gd name="T19" fmla="*/ 149 h 149"/>
                <a:gd name="T20" fmla="*/ 0 w 138"/>
                <a:gd name="T2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49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6716" y="3328"/>
              <a:ext cx="29" cy="37"/>
            </a:xfrm>
            <a:custGeom>
              <a:avLst/>
              <a:gdLst>
                <a:gd name="T0" fmla="*/ 16 w 125"/>
                <a:gd name="T1" fmla="*/ 103 h 156"/>
                <a:gd name="T2" fmla="*/ 16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2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6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6752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6791" y="3329"/>
              <a:ext cx="26" cy="35"/>
            </a:xfrm>
            <a:custGeom>
              <a:avLst/>
              <a:gdLst>
                <a:gd name="T0" fmla="*/ 0 w 115"/>
                <a:gd name="T1" fmla="*/ 0 h 149"/>
                <a:gd name="T2" fmla="*/ 115 w 115"/>
                <a:gd name="T3" fmla="*/ 0 h 149"/>
                <a:gd name="T4" fmla="*/ 115 w 115"/>
                <a:gd name="T5" fmla="*/ 14 h 149"/>
                <a:gd name="T6" fmla="*/ 15 w 115"/>
                <a:gd name="T7" fmla="*/ 14 h 149"/>
                <a:gd name="T8" fmla="*/ 15 w 115"/>
                <a:gd name="T9" fmla="*/ 66 h 149"/>
                <a:gd name="T10" fmla="*/ 107 w 115"/>
                <a:gd name="T11" fmla="*/ 66 h 149"/>
                <a:gd name="T12" fmla="*/ 107 w 115"/>
                <a:gd name="T13" fmla="*/ 80 h 149"/>
                <a:gd name="T14" fmla="*/ 15 w 115"/>
                <a:gd name="T15" fmla="*/ 80 h 149"/>
                <a:gd name="T16" fmla="*/ 15 w 115"/>
                <a:gd name="T17" fmla="*/ 135 h 149"/>
                <a:gd name="T18" fmla="*/ 115 w 115"/>
                <a:gd name="T19" fmla="*/ 135 h 149"/>
                <a:gd name="T20" fmla="*/ 115 w 115"/>
                <a:gd name="T21" fmla="*/ 149 h 149"/>
                <a:gd name="T22" fmla="*/ 0 w 115"/>
                <a:gd name="T23" fmla="*/ 149 h 149"/>
                <a:gd name="T24" fmla="*/ 0 w 115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149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6828" y="3329"/>
              <a:ext cx="30" cy="35"/>
            </a:xfrm>
            <a:custGeom>
              <a:avLst/>
              <a:gdLst>
                <a:gd name="T0" fmla="*/ 15 w 129"/>
                <a:gd name="T1" fmla="*/ 14 h 149"/>
                <a:gd name="T2" fmla="*/ 15 w 129"/>
                <a:gd name="T3" fmla="*/ 71 h 149"/>
                <a:gd name="T4" fmla="*/ 70 w 129"/>
                <a:gd name="T5" fmla="*/ 71 h 149"/>
                <a:gd name="T6" fmla="*/ 110 w 129"/>
                <a:gd name="T7" fmla="*/ 43 h 149"/>
                <a:gd name="T8" fmla="*/ 68 w 129"/>
                <a:gd name="T9" fmla="*/ 14 h 149"/>
                <a:gd name="T10" fmla="*/ 15 w 129"/>
                <a:gd name="T11" fmla="*/ 14 h 149"/>
                <a:gd name="T12" fmla="*/ 0 w 129"/>
                <a:gd name="T13" fmla="*/ 0 h 149"/>
                <a:gd name="T14" fmla="*/ 72 w 129"/>
                <a:gd name="T15" fmla="*/ 0 h 149"/>
                <a:gd name="T16" fmla="*/ 125 w 129"/>
                <a:gd name="T17" fmla="*/ 40 h 149"/>
                <a:gd name="T18" fmla="*/ 99 w 129"/>
                <a:gd name="T19" fmla="*/ 78 h 149"/>
                <a:gd name="T20" fmla="*/ 122 w 129"/>
                <a:gd name="T21" fmla="*/ 106 h 149"/>
                <a:gd name="T22" fmla="*/ 129 w 129"/>
                <a:gd name="T23" fmla="*/ 149 h 149"/>
                <a:gd name="T24" fmla="*/ 112 w 129"/>
                <a:gd name="T25" fmla="*/ 149 h 149"/>
                <a:gd name="T26" fmla="*/ 107 w 129"/>
                <a:gd name="T27" fmla="*/ 106 h 149"/>
                <a:gd name="T28" fmla="*/ 78 w 129"/>
                <a:gd name="T29" fmla="*/ 85 h 149"/>
                <a:gd name="T30" fmla="*/ 15 w 129"/>
                <a:gd name="T31" fmla="*/ 85 h 149"/>
                <a:gd name="T32" fmla="*/ 15 w 129"/>
                <a:gd name="T33" fmla="*/ 149 h 149"/>
                <a:gd name="T34" fmla="*/ 0 w 129"/>
                <a:gd name="T35" fmla="*/ 149 h 149"/>
                <a:gd name="T36" fmla="*/ 0 w 129"/>
                <a:gd name="T3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49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6867" y="3328"/>
              <a:ext cx="29" cy="37"/>
            </a:xfrm>
            <a:custGeom>
              <a:avLst/>
              <a:gdLst>
                <a:gd name="T0" fmla="*/ 15 w 125"/>
                <a:gd name="T1" fmla="*/ 103 h 156"/>
                <a:gd name="T2" fmla="*/ 15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1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5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6903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6938" y="3329"/>
              <a:ext cx="35" cy="35"/>
            </a:xfrm>
            <a:custGeom>
              <a:avLst/>
              <a:gdLst>
                <a:gd name="T0" fmla="*/ 0 w 152"/>
                <a:gd name="T1" fmla="*/ 0 h 149"/>
                <a:gd name="T2" fmla="*/ 16 w 152"/>
                <a:gd name="T3" fmla="*/ 0 h 149"/>
                <a:gd name="T4" fmla="*/ 76 w 152"/>
                <a:gd name="T5" fmla="*/ 136 h 149"/>
                <a:gd name="T6" fmla="*/ 135 w 152"/>
                <a:gd name="T7" fmla="*/ 0 h 149"/>
                <a:gd name="T8" fmla="*/ 152 w 152"/>
                <a:gd name="T9" fmla="*/ 0 h 149"/>
                <a:gd name="T10" fmla="*/ 85 w 152"/>
                <a:gd name="T11" fmla="*/ 149 h 149"/>
                <a:gd name="T12" fmla="*/ 66 w 152"/>
                <a:gd name="T13" fmla="*/ 149 h 149"/>
                <a:gd name="T14" fmla="*/ 0 w 152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49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6979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7045" y="3318"/>
              <a:ext cx="29" cy="47"/>
            </a:xfrm>
            <a:custGeom>
              <a:avLst/>
              <a:gdLst>
                <a:gd name="T0" fmla="*/ 83 w 125"/>
                <a:gd name="T1" fmla="*/ 0 h 198"/>
                <a:gd name="T2" fmla="*/ 99 w 125"/>
                <a:gd name="T3" fmla="*/ 0 h 198"/>
                <a:gd name="T4" fmla="*/ 70 w 125"/>
                <a:gd name="T5" fmla="*/ 30 h 198"/>
                <a:gd name="T6" fmla="*/ 53 w 125"/>
                <a:gd name="T7" fmla="*/ 30 h 198"/>
                <a:gd name="T8" fmla="*/ 25 w 125"/>
                <a:gd name="T9" fmla="*/ 0 h 198"/>
                <a:gd name="T10" fmla="*/ 40 w 125"/>
                <a:gd name="T11" fmla="*/ 0 h 198"/>
                <a:gd name="T12" fmla="*/ 62 w 125"/>
                <a:gd name="T13" fmla="*/ 22 h 198"/>
                <a:gd name="T14" fmla="*/ 83 w 125"/>
                <a:gd name="T15" fmla="*/ 0 h 198"/>
                <a:gd name="T16" fmla="*/ 16 w 125"/>
                <a:gd name="T17" fmla="*/ 145 h 198"/>
                <a:gd name="T18" fmla="*/ 16 w 125"/>
                <a:gd name="T19" fmla="*/ 146 h 198"/>
                <a:gd name="T20" fmla="*/ 63 w 125"/>
                <a:gd name="T21" fmla="*/ 184 h 198"/>
                <a:gd name="T22" fmla="*/ 109 w 125"/>
                <a:gd name="T23" fmla="*/ 153 h 198"/>
                <a:gd name="T24" fmla="*/ 72 w 125"/>
                <a:gd name="T25" fmla="*/ 127 h 198"/>
                <a:gd name="T26" fmla="*/ 40 w 125"/>
                <a:gd name="T27" fmla="*/ 122 h 198"/>
                <a:gd name="T28" fmla="*/ 5 w 125"/>
                <a:gd name="T29" fmla="*/ 85 h 198"/>
                <a:gd name="T30" fmla="*/ 61 w 125"/>
                <a:gd name="T31" fmla="*/ 42 h 198"/>
                <a:gd name="T32" fmla="*/ 120 w 125"/>
                <a:gd name="T33" fmla="*/ 87 h 198"/>
                <a:gd name="T34" fmla="*/ 105 w 125"/>
                <a:gd name="T35" fmla="*/ 87 h 198"/>
                <a:gd name="T36" fmla="*/ 62 w 125"/>
                <a:gd name="T37" fmla="*/ 55 h 198"/>
                <a:gd name="T38" fmla="*/ 20 w 125"/>
                <a:gd name="T39" fmla="*/ 84 h 198"/>
                <a:gd name="T40" fmla="*/ 57 w 125"/>
                <a:gd name="T41" fmla="*/ 109 h 198"/>
                <a:gd name="T42" fmla="*/ 85 w 125"/>
                <a:gd name="T43" fmla="*/ 114 h 198"/>
                <a:gd name="T44" fmla="*/ 125 w 125"/>
                <a:gd name="T45" fmla="*/ 152 h 198"/>
                <a:gd name="T46" fmla="*/ 64 w 125"/>
                <a:gd name="T47" fmla="*/ 198 h 198"/>
                <a:gd name="T48" fmla="*/ 0 w 125"/>
                <a:gd name="T49" fmla="*/ 147 h 198"/>
                <a:gd name="T50" fmla="*/ 0 w 125"/>
                <a:gd name="T51" fmla="*/ 145 h 198"/>
                <a:gd name="T52" fmla="*/ 16 w 125"/>
                <a:gd name="T53" fmla="*/ 1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5" h="198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7085" y="3329"/>
              <a:ext cx="29" cy="35"/>
            </a:xfrm>
            <a:custGeom>
              <a:avLst/>
              <a:gdLst>
                <a:gd name="T0" fmla="*/ 0 w 127"/>
                <a:gd name="T1" fmla="*/ 0 h 149"/>
                <a:gd name="T2" fmla="*/ 15 w 127"/>
                <a:gd name="T3" fmla="*/ 0 h 149"/>
                <a:gd name="T4" fmla="*/ 15 w 127"/>
                <a:gd name="T5" fmla="*/ 82 h 149"/>
                <a:gd name="T6" fmla="*/ 107 w 127"/>
                <a:gd name="T7" fmla="*/ 0 h 149"/>
                <a:gd name="T8" fmla="*/ 127 w 127"/>
                <a:gd name="T9" fmla="*/ 0 h 149"/>
                <a:gd name="T10" fmla="*/ 57 w 127"/>
                <a:gd name="T11" fmla="*/ 63 h 149"/>
                <a:gd name="T12" fmla="*/ 127 w 127"/>
                <a:gd name="T13" fmla="*/ 149 h 149"/>
                <a:gd name="T14" fmla="*/ 108 w 127"/>
                <a:gd name="T15" fmla="*/ 149 h 149"/>
                <a:gd name="T16" fmla="*/ 46 w 127"/>
                <a:gd name="T17" fmla="*/ 72 h 149"/>
                <a:gd name="T18" fmla="*/ 15 w 127"/>
                <a:gd name="T19" fmla="*/ 100 h 149"/>
                <a:gd name="T20" fmla="*/ 15 w 127"/>
                <a:gd name="T21" fmla="*/ 149 h 149"/>
                <a:gd name="T22" fmla="*/ 0 w 127"/>
                <a:gd name="T23" fmla="*/ 149 h 149"/>
                <a:gd name="T24" fmla="*/ 0 w 127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49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7120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7167" y="3329"/>
              <a:ext cx="25" cy="35"/>
            </a:xfrm>
            <a:custGeom>
              <a:avLst/>
              <a:gdLst>
                <a:gd name="T0" fmla="*/ 0 w 109"/>
                <a:gd name="T1" fmla="*/ 0 h 149"/>
                <a:gd name="T2" fmla="*/ 15 w 109"/>
                <a:gd name="T3" fmla="*/ 0 h 149"/>
                <a:gd name="T4" fmla="*/ 15 w 109"/>
                <a:gd name="T5" fmla="*/ 135 h 149"/>
                <a:gd name="T6" fmla="*/ 109 w 109"/>
                <a:gd name="T7" fmla="*/ 135 h 149"/>
                <a:gd name="T8" fmla="*/ 109 w 109"/>
                <a:gd name="T9" fmla="*/ 149 h 149"/>
                <a:gd name="T10" fmla="*/ 0 w 109"/>
                <a:gd name="T11" fmla="*/ 149 h 149"/>
                <a:gd name="T12" fmla="*/ 0 w 109"/>
                <a:gd name="T1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149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7200" y="3328"/>
              <a:ext cx="29" cy="37"/>
            </a:xfrm>
            <a:custGeom>
              <a:avLst/>
              <a:gdLst>
                <a:gd name="T0" fmla="*/ 15 w 124"/>
                <a:gd name="T1" fmla="*/ 103 h 156"/>
                <a:gd name="T2" fmla="*/ 15 w 124"/>
                <a:gd name="T3" fmla="*/ 104 h 156"/>
                <a:gd name="T4" fmla="*/ 63 w 124"/>
                <a:gd name="T5" fmla="*/ 142 h 156"/>
                <a:gd name="T6" fmla="*/ 109 w 124"/>
                <a:gd name="T7" fmla="*/ 111 h 156"/>
                <a:gd name="T8" fmla="*/ 72 w 124"/>
                <a:gd name="T9" fmla="*/ 85 h 156"/>
                <a:gd name="T10" fmla="*/ 40 w 124"/>
                <a:gd name="T11" fmla="*/ 80 h 156"/>
                <a:gd name="T12" fmla="*/ 5 w 124"/>
                <a:gd name="T13" fmla="*/ 43 h 156"/>
                <a:gd name="T14" fmla="*/ 61 w 124"/>
                <a:gd name="T15" fmla="*/ 0 h 156"/>
                <a:gd name="T16" fmla="*/ 120 w 124"/>
                <a:gd name="T17" fmla="*/ 45 h 156"/>
                <a:gd name="T18" fmla="*/ 105 w 124"/>
                <a:gd name="T19" fmla="*/ 45 h 156"/>
                <a:gd name="T20" fmla="*/ 62 w 124"/>
                <a:gd name="T21" fmla="*/ 13 h 156"/>
                <a:gd name="T22" fmla="*/ 20 w 124"/>
                <a:gd name="T23" fmla="*/ 42 h 156"/>
                <a:gd name="T24" fmla="*/ 57 w 124"/>
                <a:gd name="T25" fmla="*/ 67 h 156"/>
                <a:gd name="T26" fmla="*/ 85 w 124"/>
                <a:gd name="T27" fmla="*/ 72 h 156"/>
                <a:gd name="T28" fmla="*/ 124 w 124"/>
                <a:gd name="T29" fmla="*/ 110 h 156"/>
                <a:gd name="T30" fmla="*/ 64 w 124"/>
                <a:gd name="T31" fmla="*/ 156 h 156"/>
                <a:gd name="T32" fmla="*/ 0 w 124"/>
                <a:gd name="T33" fmla="*/ 105 h 156"/>
                <a:gd name="T34" fmla="*/ 0 w 124"/>
                <a:gd name="T35" fmla="*/ 103 h 156"/>
                <a:gd name="T36" fmla="*/ 15 w 124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4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7237" y="3329"/>
              <a:ext cx="29" cy="35"/>
            </a:xfrm>
            <a:custGeom>
              <a:avLst/>
              <a:gdLst>
                <a:gd name="T0" fmla="*/ 57 w 129"/>
                <a:gd name="T1" fmla="*/ 14 h 149"/>
                <a:gd name="T2" fmla="*/ 0 w 129"/>
                <a:gd name="T3" fmla="*/ 14 h 149"/>
                <a:gd name="T4" fmla="*/ 0 w 129"/>
                <a:gd name="T5" fmla="*/ 0 h 149"/>
                <a:gd name="T6" fmla="*/ 129 w 129"/>
                <a:gd name="T7" fmla="*/ 0 h 149"/>
                <a:gd name="T8" fmla="*/ 129 w 129"/>
                <a:gd name="T9" fmla="*/ 14 h 149"/>
                <a:gd name="T10" fmla="*/ 72 w 129"/>
                <a:gd name="T11" fmla="*/ 14 h 149"/>
                <a:gd name="T12" fmla="*/ 72 w 129"/>
                <a:gd name="T13" fmla="*/ 149 h 149"/>
                <a:gd name="T14" fmla="*/ 57 w 129"/>
                <a:gd name="T15" fmla="*/ 149 h 149"/>
                <a:gd name="T16" fmla="*/ 57 w 129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3" name="Freeform 24"/>
            <p:cNvSpPr>
              <a:spLocks/>
            </p:cNvSpPr>
            <p:nvPr/>
          </p:nvSpPr>
          <p:spPr bwMode="auto">
            <a:xfrm>
              <a:off x="7271" y="3329"/>
              <a:ext cx="35" cy="35"/>
            </a:xfrm>
            <a:custGeom>
              <a:avLst/>
              <a:gdLst>
                <a:gd name="T0" fmla="*/ 0 w 153"/>
                <a:gd name="T1" fmla="*/ 0 h 149"/>
                <a:gd name="T2" fmla="*/ 17 w 153"/>
                <a:gd name="T3" fmla="*/ 0 h 149"/>
                <a:gd name="T4" fmla="*/ 77 w 153"/>
                <a:gd name="T5" fmla="*/ 136 h 149"/>
                <a:gd name="T6" fmla="*/ 136 w 153"/>
                <a:gd name="T7" fmla="*/ 0 h 149"/>
                <a:gd name="T8" fmla="*/ 153 w 153"/>
                <a:gd name="T9" fmla="*/ 0 h 149"/>
                <a:gd name="T10" fmla="*/ 86 w 153"/>
                <a:gd name="T11" fmla="*/ 149 h 149"/>
                <a:gd name="T12" fmla="*/ 67 w 153"/>
                <a:gd name="T13" fmla="*/ 149 h 149"/>
                <a:gd name="T14" fmla="*/ 0 w 153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149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4" name="Freeform 25"/>
            <p:cNvSpPr>
              <a:spLocks noEditPoints="1"/>
            </p:cNvSpPr>
            <p:nvPr/>
          </p:nvSpPr>
          <p:spPr bwMode="auto">
            <a:xfrm>
              <a:off x="7315" y="3318"/>
              <a:ext cx="9" cy="46"/>
            </a:xfrm>
            <a:custGeom>
              <a:avLst/>
              <a:gdLst>
                <a:gd name="T0" fmla="*/ 19 w 38"/>
                <a:gd name="T1" fmla="*/ 0 h 194"/>
                <a:gd name="T2" fmla="*/ 38 w 38"/>
                <a:gd name="T3" fmla="*/ 0 h 194"/>
                <a:gd name="T4" fmla="*/ 14 w 38"/>
                <a:gd name="T5" fmla="*/ 30 h 194"/>
                <a:gd name="T6" fmla="*/ 1 w 38"/>
                <a:gd name="T7" fmla="*/ 30 h 194"/>
                <a:gd name="T8" fmla="*/ 19 w 38"/>
                <a:gd name="T9" fmla="*/ 0 h 194"/>
                <a:gd name="T10" fmla="*/ 0 w 38"/>
                <a:gd name="T11" fmla="*/ 45 h 194"/>
                <a:gd name="T12" fmla="*/ 15 w 38"/>
                <a:gd name="T13" fmla="*/ 45 h 194"/>
                <a:gd name="T14" fmla="*/ 15 w 38"/>
                <a:gd name="T15" fmla="*/ 194 h 194"/>
                <a:gd name="T16" fmla="*/ 0 w 38"/>
                <a:gd name="T17" fmla="*/ 194 h 194"/>
                <a:gd name="T18" fmla="*/ 0 w 38"/>
                <a:gd name="T19" fmla="*/ 4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94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7334" y="3359"/>
              <a:ext cx="3" cy="12"/>
            </a:xfrm>
            <a:custGeom>
              <a:avLst/>
              <a:gdLst>
                <a:gd name="T0" fmla="*/ 0 w 17"/>
                <a:gd name="T1" fmla="*/ 0 h 50"/>
                <a:gd name="T2" fmla="*/ 17 w 17"/>
                <a:gd name="T3" fmla="*/ 0 h 50"/>
                <a:gd name="T4" fmla="*/ 17 w 17"/>
                <a:gd name="T5" fmla="*/ 27 h 50"/>
                <a:gd name="T6" fmla="*/ 0 w 17"/>
                <a:gd name="T7" fmla="*/ 50 h 50"/>
                <a:gd name="T8" fmla="*/ 0 w 17"/>
                <a:gd name="T9" fmla="*/ 41 h 50"/>
                <a:gd name="T10" fmla="*/ 7 w 17"/>
                <a:gd name="T11" fmla="*/ 27 h 50"/>
                <a:gd name="T12" fmla="*/ 7 w 17"/>
                <a:gd name="T13" fmla="*/ 18 h 50"/>
                <a:gd name="T14" fmla="*/ 0 w 17"/>
                <a:gd name="T15" fmla="*/ 18 h 50"/>
                <a:gd name="T16" fmla="*/ 0 w 17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6" name="Freeform 27"/>
            <p:cNvSpPr>
              <a:spLocks/>
            </p:cNvSpPr>
            <p:nvPr/>
          </p:nvSpPr>
          <p:spPr bwMode="auto">
            <a:xfrm>
              <a:off x="6646" y="3383"/>
              <a:ext cx="32" cy="29"/>
            </a:xfrm>
            <a:custGeom>
              <a:avLst/>
              <a:gdLst>
                <a:gd name="T0" fmla="*/ 0 w 142"/>
                <a:gd name="T1" fmla="*/ 0 h 123"/>
                <a:gd name="T2" fmla="*/ 19 w 142"/>
                <a:gd name="T3" fmla="*/ 0 h 123"/>
                <a:gd name="T4" fmla="*/ 71 w 142"/>
                <a:gd name="T5" fmla="*/ 112 h 123"/>
                <a:gd name="T6" fmla="*/ 124 w 142"/>
                <a:gd name="T7" fmla="*/ 0 h 123"/>
                <a:gd name="T8" fmla="*/ 142 w 142"/>
                <a:gd name="T9" fmla="*/ 0 h 123"/>
                <a:gd name="T10" fmla="*/ 142 w 142"/>
                <a:gd name="T11" fmla="*/ 123 h 123"/>
                <a:gd name="T12" fmla="*/ 130 w 142"/>
                <a:gd name="T13" fmla="*/ 123 h 123"/>
                <a:gd name="T14" fmla="*/ 131 w 142"/>
                <a:gd name="T15" fmla="*/ 10 h 123"/>
                <a:gd name="T16" fmla="*/ 78 w 142"/>
                <a:gd name="T17" fmla="*/ 123 h 123"/>
                <a:gd name="T18" fmla="*/ 64 w 142"/>
                <a:gd name="T19" fmla="*/ 123 h 123"/>
                <a:gd name="T20" fmla="*/ 10 w 142"/>
                <a:gd name="T21" fmla="*/ 10 h 123"/>
                <a:gd name="T22" fmla="*/ 12 w 142"/>
                <a:gd name="T23" fmla="*/ 123 h 123"/>
                <a:gd name="T24" fmla="*/ 0 w 142"/>
                <a:gd name="T25" fmla="*/ 123 h 123"/>
                <a:gd name="T26" fmla="*/ 0 w 142"/>
                <a:gd name="T2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2" h="123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6688" y="3383"/>
              <a:ext cx="21" cy="29"/>
            </a:xfrm>
            <a:custGeom>
              <a:avLst/>
              <a:gdLst>
                <a:gd name="T0" fmla="*/ 0 w 90"/>
                <a:gd name="T1" fmla="*/ 0 h 123"/>
                <a:gd name="T2" fmla="*/ 13 w 90"/>
                <a:gd name="T3" fmla="*/ 0 h 123"/>
                <a:gd name="T4" fmla="*/ 13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8" name="Freeform 29"/>
            <p:cNvSpPr>
              <a:spLocks noEditPoints="1"/>
            </p:cNvSpPr>
            <p:nvPr/>
          </p:nvSpPr>
          <p:spPr bwMode="auto">
            <a:xfrm>
              <a:off x="6713" y="3374"/>
              <a:ext cx="30" cy="38"/>
            </a:xfrm>
            <a:custGeom>
              <a:avLst/>
              <a:gdLst>
                <a:gd name="T0" fmla="*/ 74 w 128"/>
                <a:gd name="T1" fmla="*/ 0 h 161"/>
                <a:gd name="T2" fmla="*/ 89 w 128"/>
                <a:gd name="T3" fmla="*/ 0 h 161"/>
                <a:gd name="T4" fmla="*/ 69 w 128"/>
                <a:gd name="T5" fmla="*/ 25 h 161"/>
                <a:gd name="T6" fmla="*/ 59 w 128"/>
                <a:gd name="T7" fmla="*/ 25 h 161"/>
                <a:gd name="T8" fmla="*/ 74 w 128"/>
                <a:gd name="T9" fmla="*/ 0 h 161"/>
                <a:gd name="T10" fmla="*/ 92 w 128"/>
                <a:gd name="T11" fmla="*/ 111 h 161"/>
                <a:gd name="T12" fmla="*/ 64 w 128"/>
                <a:gd name="T13" fmla="*/ 48 h 161"/>
                <a:gd name="T14" fmla="*/ 36 w 128"/>
                <a:gd name="T15" fmla="*/ 111 h 161"/>
                <a:gd name="T16" fmla="*/ 92 w 128"/>
                <a:gd name="T17" fmla="*/ 111 h 161"/>
                <a:gd name="T18" fmla="*/ 57 w 128"/>
                <a:gd name="T19" fmla="*/ 38 h 161"/>
                <a:gd name="T20" fmla="*/ 71 w 128"/>
                <a:gd name="T21" fmla="*/ 38 h 161"/>
                <a:gd name="T22" fmla="*/ 128 w 128"/>
                <a:gd name="T23" fmla="*/ 161 h 161"/>
                <a:gd name="T24" fmla="*/ 115 w 128"/>
                <a:gd name="T25" fmla="*/ 161 h 161"/>
                <a:gd name="T26" fmla="*/ 98 w 128"/>
                <a:gd name="T27" fmla="*/ 123 h 161"/>
                <a:gd name="T28" fmla="*/ 30 w 128"/>
                <a:gd name="T29" fmla="*/ 123 h 161"/>
                <a:gd name="T30" fmla="*/ 13 w 128"/>
                <a:gd name="T31" fmla="*/ 161 h 161"/>
                <a:gd name="T32" fmla="*/ 0 w 128"/>
                <a:gd name="T33" fmla="*/ 161 h 161"/>
                <a:gd name="T34" fmla="*/ 57 w 128"/>
                <a:gd name="T35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161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9" name="Freeform 30"/>
            <p:cNvSpPr>
              <a:spLocks noEditPoints="1"/>
            </p:cNvSpPr>
            <p:nvPr/>
          </p:nvSpPr>
          <p:spPr bwMode="auto">
            <a:xfrm>
              <a:off x="6749" y="3383"/>
              <a:ext cx="27" cy="29"/>
            </a:xfrm>
            <a:custGeom>
              <a:avLst/>
              <a:gdLst>
                <a:gd name="T0" fmla="*/ 13 w 116"/>
                <a:gd name="T1" fmla="*/ 11 h 123"/>
                <a:gd name="T2" fmla="*/ 13 w 116"/>
                <a:gd name="T3" fmla="*/ 111 h 123"/>
                <a:gd name="T4" fmla="*/ 45 w 116"/>
                <a:gd name="T5" fmla="*/ 111 h 123"/>
                <a:gd name="T6" fmla="*/ 86 w 116"/>
                <a:gd name="T7" fmla="*/ 103 h 123"/>
                <a:gd name="T8" fmla="*/ 103 w 116"/>
                <a:gd name="T9" fmla="*/ 60 h 123"/>
                <a:gd name="T10" fmla="*/ 86 w 116"/>
                <a:gd name="T11" fmla="*/ 18 h 123"/>
                <a:gd name="T12" fmla="*/ 43 w 116"/>
                <a:gd name="T13" fmla="*/ 11 h 123"/>
                <a:gd name="T14" fmla="*/ 13 w 116"/>
                <a:gd name="T15" fmla="*/ 11 h 123"/>
                <a:gd name="T16" fmla="*/ 96 w 116"/>
                <a:gd name="T17" fmla="*/ 11 h 123"/>
                <a:gd name="T18" fmla="*/ 116 w 116"/>
                <a:gd name="T19" fmla="*/ 61 h 123"/>
                <a:gd name="T20" fmla="*/ 96 w 116"/>
                <a:gd name="T21" fmla="*/ 112 h 123"/>
                <a:gd name="T22" fmla="*/ 45 w 116"/>
                <a:gd name="T23" fmla="*/ 123 h 123"/>
                <a:gd name="T24" fmla="*/ 0 w 116"/>
                <a:gd name="T25" fmla="*/ 123 h 123"/>
                <a:gd name="T26" fmla="*/ 0 w 116"/>
                <a:gd name="T27" fmla="*/ 0 h 123"/>
                <a:gd name="T28" fmla="*/ 45 w 116"/>
                <a:gd name="T29" fmla="*/ 0 h 123"/>
                <a:gd name="T30" fmla="*/ 96 w 116"/>
                <a:gd name="T31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" h="123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6784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1" name="Freeform 32"/>
            <p:cNvSpPr>
              <a:spLocks noEditPoints="1"/>
            </p:cNvSpPr>
            <p:nvPr/>
          </p:nvSpPr>
          <p:spPr bwMode="auto">
            <a:xfrm>
              <a:off x="6812" y="3374"/>
              <a:ext cx="25" cy="38"/>
            </a:xfrm>
            <a:custGeom>
              <a:avLst/>
              <a:gdLst>
                <a:gd name="T0" fmla="*/ 78 w 108"/>
                <a:gd name="T1" fmla="*/ 0 h 161"/>
                <a:gd name="T2" fmla="*/ 92 w 108"/>
                <a:gd name="T3" fmla="*/ 0 h 161"/>
                <a:gd name="T4" fmla="*/ 68 w 108"/>
                <a:gd name="T5" fmla="*/ 25 h 161"/>
                <a:gd name="T6" fmla="*/ 54 w 108"/>
                <a:gd name="T7" fmla="*/ 25 h 161"/>
                <a:gd name="T8" fmla="*/ 30 w 108"/>
                <a:gd name="T9" fmla="*/ 0 h 161"/>
                <a:gd name="T10" fmla="*/ 43 w 108"/>
                <a:gd name="T11" fmla="*/ 0 h 161"/>
                <a:gd name="T12" fmla="*/ 61 w 108"/>
                <a:gd name="T13" fmla="*/ 18 h 161"/>
                <a:gd name="T14" fmla="*/ 78 w 108"/>
                <a:gd name="T15" fmla="*/ 0 h 161"/>
                <a:gd name="T16" fmla="*/ 0 w 108"/>
                <a:gd name="T17" fmla="*/ 149 h 161"/>
                <a:gd name="T18" fmla="*/ 91 w 108"/>
                <a:gd name="T19" fmla="*/ 49 h 161"/>
                <a:gd name="T20" fmla="*/ 4 w 108"/>
                <a:gd name="T21" fmla="*/ 49 h 161"/>
                <a:gd name="T22" fmla="*/ 4 w 108"/>
                <a:gd name="T23" fmla="*/ 38 h 161"/>
                <a:gd name="T24" fmla="*/ 108 w 108"/>
                <a:gd name="T25" fmla="*/ 38 h 161"/>
                <a:gd name="T26" fmla="*/ 108 w 108"/>
                <a:gd name="T27" fmla="*/ 49 h 161"/>
                <a:gd name="T28" fmla="*/ 15 w 108"/>
                <a:gd name="T29" fmla="*/ 149 h 161"/>
                <a:gd name="T30" fmla="*/ 108 w 108"/>
                <a:gd name="T31" fmla="*/ 149 h 161"/>
                <a:gd name="T32" fmla="*/ 108 w 108"/>
                <a:gd name="T33" fmla="*/ 161 h 161"/>
                <a:gd name="T34" fmla="*/ 0 w 108"/>
                <a:gd name="T35" fmla="*/ 161 h 161"/>
                <a:gd name="T36" fmla="*/ 0 w 108"/>
                <a:gd name="T37" fmla="*/ 14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161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2" name="Freeform 33"/>
            <p:cNvSpPr>
              <a:spLocks/>
            </p:cNvSpPr>
            <p:nvPr/>
          </p:nvSpPr>
          <p:spPr bwMode="auto">
            <a:xfrm>
              <a:off x="6845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6888" y="3383"/>
              <a:ext cx="29" cy="29"/>
            </a:xfrm>
            <a:custGeom>
              <a:avLst/>
              <a:gdLst>
                <a:gd name="T0" fmla="*/ 92 w 127"/>
                <a:gd name="T1" fmla="*/ 73 h 123"/>
                <a:gd name="T2" fmla="*/ 64 w 127"/>
                <a:gd name="T3" fmla="*/ 10 h 123"/>
                <a:gd name="T4" fmla="*/ 35 w 127"/>
                <a:gd name="T5" fmla="*/ 73 h 123"/>
                <a:gd name="T6" fmla="*/ 92 w 127"/>
                <a:gd name="T7" fmla="*/ 73 h 123"/>
                <a:gd name="T8" fmla="*/ 57 w 127"/>
                <a:gd name="T9" fmla="*/ 0 h 123"/>
                <a:gd name="T10" fmla="*/ 71 w 127"/>
                <a:gd name="T11" fmla="*/ 0 h 123"/>
                <a:gd name="T12" fmla="*/ 127 w 127"/>
                <a:gd name="T13" fmla="*/ 123 h 123"/>
                <a:gd name="T14" fmla="*/ 115 w 127"/>
                <a:gd name="T15" fmla="*/ 123 h 123"/>
                <a:gd name="T16" fmla="*/ 98 w 127"/>
                <a:gd name="T17" fmla="*/ 85 h 123"/>
                <a:gd name="T18" fmla="*/ 30 w 127"/>
                <a:gd name="T19" fmla="*/ 85 h 123"/>
                <a:gd name="T20" fmla="*/ 13 w 127"/>
                <a:gd name="T21" fmla="*/ 123 h 123"/>
                <a:gd name="T22" fmla="*/ 0 w 127"/>
                <a:gd name="T23" fmla="*/ 123 h 123"/>
                <a:gd name="T24" fmla="*/ 57 w 127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23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6936" y="3383"/>
              <a:ext cx="25" cy="29"/>
            </a:xfrm>
            <a:custGeom>
              <a:avLst/>
              <a:gdLst>
                <a:gd name="T0" fmla="*/ 48 w 108"/>
                <a:gd name="T1" fmla="*/ 11 h 123"/>
                <a:gd name="T2" fmla="*/ 0 w 108"/>
                <a:gd name="T3" fmla="*/ 11 h 123"/>
                <a:gd name="T4" fmla="*/ 0 w 108"/>
                <a:gd name="T5" fmla="*/ 0 h 123"/>
                <a:gd name="T6" fmla="*/ 108 w 108"/>
                <a:gd name="T7" fmla="*/ 0 h 123"/>
                <a:gd name="T8" fmla="*/ 108 w 108"/>
                <a:gd name="T9" fmla="*/ 11 h 123"/>
                <a:gd name="T10" fmla="*/ 60 w 108"/>
                <a:gd name="T11" fmla="*/ 11 h 123"/>
                <a:gd name="T12" fmla="*/ 60 w 108"/>
                <a:gd name="T13" fmla="*/ 123 h 123"/>
                <a:gd name="T14" fmla="*/ 48 w 108"/>
                <a:gd name="T15" fmla="*/ 123 h 123"/>
                <a:gd name="T16" fmla="*/ 48 w 108"/>
                <a:gd name="T17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123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5" name="Freeform 36"/>
            <p:cNvSpPr>
              <a:spLocks noEditPoints="1"/>
            </p:cNvSpPr>
            <p:nvPr/>
          </p:nvSpPr>
          <p:spPr bwMode="auto">
            <a:xfrm>
              <a:off x="6967" y="3374"/>
              <a:ext cx="22" cy="38"/>
            </a:xfrm>
            <a:custGeom>
              <a:avLst/>
              <a:gdLst>
                <a:gd name="T0" fmla="*/ 66 w 95"/>
                <a:gd name="T1" fmla="*/ 0 h 161"/>
                <a:gd name="T2" fmla="*/ 80 w 95"/>
                <a:gd name="T3" fmla="*/ 0 h 161"/>
                <a:gd name="T4" fmla="*/ 56 w 95"/>
                <a:gd name="T5" fmla="*/ 25 h 161"/>
                <a:gd name="T6" fmla="*/ 42 w 95"/>
                <a:gd name="T7" fmla="*/ 25 h 161"/>
                <a:gd name="T8" fmla="*/ 18 w 95"/>
                <a:gd name="T9" fmla="*/ 0 h 161"/>
                <a:gd name="T10" fmla="*/ 31 w 95"/>
                <a:gd name="T11" fmla="*/ 0 h 161"/>
                <a:gd name="T12" fmla="*/ 49 w 95"/>
                <a:gd name="T13" fmla="*/ 18 h 161"/>
                <a:gd name="T14" fmla="*/ 66 w 95"/>
                <a:gd name="T15" fmla="*/ 0 h 161"/>
                <a:gd name="T16" fmla="*/ 0 w 95"/>
                <a:gd name="T17" fmla="*/ 38 h 161"/>
                <a:gd name="T18" fmla="*/ 95 w 95"/>
                <a:gd name="T19" fmla="*/ 38 h 161"/>
                <a:gd name="T20" fmla="*/ 95 w 95"/>
                <a:gd name="T21" fmla="*/ 49 h 161"/>
                <a:gd name="T22" fmla="*/ 13 w 95"/>
                <a:gd name="T23" fmla="*/ 49 h 161"/>
                <a:gd name="T24" fmla="*/ 13 w 95"/>
                <a:gd name="T25" fmla="*/ 92 h 161"/>
                <a:gd name="T26" fmla="*/ 89 w 95"/>
                <a:gd name="T27" fmla="*/ 92 h 161"/>
                <a:gd name="T28" fmla="*/ 89 w 95"/>
                <a:gd name="T29" fmla="*/ 104 h 161"/>
                <a:gd name="T30" fmla="*/ 13 w 95"/>
                <a:gd name="T31" fmla="*/ 104 h 161"/>
                <a:gd name="T32" fmla="*/ 13 w 95"/>
                <a:gd name="T33" fmla="*/ 149 h 161"/>
                <a:gd name="T34" fmla="*/ 95 w 95"/>
                <a:gd name="T35" fmla="*/ 149 h 161"/>
                <a:gd name="T36" fmla="*/ 95 w 95"/>
                <a:gd name="T37" fmla="*/ 161 h 161"/>
                <a:gd name="T38" fmla="*/ 0 w 95"/>
                <a:gd name="T39" fmla="*/ 161 h 161"/>
                <a:gd name="T40" fmla="*/ 0 w 95"/>
                <a:gd name="T41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5" h="161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6" name="Freeform 37"/>
            <p:cNvSpPr>
              <a:spLocks/>
            </p:cNvSpPr>
            <p:nvPr/>
          </p:nvSpPr>
          <p:spPr bwMode="auto">
            <a:xfrm>
              <a:off x="6998" y="3383"/>
              <a:ext cx="20" cy="29"/>
            </a:xfrm>
            <a:custGeom>
              <a:avLst/>
              <a:gdLst>
                <a:gd name="T0" fmla="*/ 0 w 90"/>
                <a:gd name="T1" fmla="*/ 0 h 123"/>
                <a:gd name="T2" fmla="*/ 12 w 90"/>
                <a:gd name="T3" fmla="*/ 0 h 123"/>
                <a:gd name="T4" fmla="*/ 12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7" name="Freeform 38"/>
            <p:cNvSpPr>
              <a:spLocks noEditPoints="1"/>
            </p:cNvSpPr>
            <p:nvPr/>
          </p:nvSpPr>
          <p:spPr bwMode="auto">
            <a:xfrm>
              <a:off x="7021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8" name="Freeform 39"/>
            <p:cNvSpPr>
              <a:spLocks/>
            </p:cNvSpPr>
            <p:nvPr/>
          </p:nvSpPr>
          <p:spPr bwMode="auto">
            <a:xfrm>
              <a:off x="7056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2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9" name="Freeform 40"/>
            <p:cNvSpPr>
              <a:spLocks noEditPoints="1"/>
            </p:cNvSpPr>
            <p:nvPr/>
          </p:nvSpPr>
          <p:spPr bwMode="auto">
            <a:xfrm>
              <a:off x="7088" y="3374"/>
              <a:ext cx="27" cy="38"/>
            </a:xfrm>
            <a:custGeom>
              <a:avLst/>
              <a:gdLst>
                <a:gd name="T0" fmla="*/ 71 w 118"/>
                <a:gd name="T1" fmla="*/ 0 h 161"/>
                <a:gd name="T2" fmla="*/ 86 w 118"/>
                <a:gd name="T3" fmla="*/ 0 h 161"/>
                <a:gd name="T4" fmla="*/ 66 w 118"/>
                <a:gd name="T5" fmla="*/ 25 h 161"/>
                <a:gd name="T6" fmla="*/ 56 w 118"/>
                <a:gd name="T7" fmla="*/ 25 h 161"/>
                <a:gd name="T8" fmla="*/ 71 w 118"/>
                <a:gd name="T9" fmla="*/ 0 h 161"/>
                <a:gd name="T10" fmla="*/ 53 w 118"/>
                <a:gd name="T11" fmla="*/ 108 h 161"/>
                <a:gd name="T12" fmla="*/ 0 w 118"/>
                <a:gd name="T13" fmla="*/ 38 h 161"/>
                <a:gd name="T14" fmla="*/ 15 w 118"/>
                <a:gd name="T15" fmla="*/ 38 h 161"/>
                <a:gd name="T16" fmla="*/ 59 w 118"/>
                <a:gd name="T17" fmla="*/ 98 h 161"/>
                <a:gd name="T18" fmla="*/ 103 w 118"/>
                <a:gd name="T19" fmla="*/ 38 h 161"/>
                <a:gd name="T20" fmla="*/ 118 w 118"/>
                <a:gd name="T21" fmla="*/ 38 h 161"/>
                <a:gd name="T22" fmla="*/ 65 w 118"/>
                <a:gd name="T23" fmla="*/ 108 h 161"/>
                <a:gd name="T24" fmla="*/ 65 w 118"/>
                <a:gd name="T25" fmla="*/ 161 h 161"/>
                <a:gd name="T26" fmla="*/ 53 w 118"/>
                <a:gd name="T27" fmla="*/ 161 h 161"/>
                <a:gd name="T28" fmla="*/ 53 w 118"/>
                <a:gd name="T29" fmla="*/ 10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" h="161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0" name="Freeform 41"/>
            <p:cNvSpPr>
              <a:spLocks/>
            </p:cNvSpPr>
            <p:nvPr/>
          </p:nvSpPr>
          <p:spPr bwMode="auto">
            <a:xfrm>
              <a:off x="7121" y="3382"/>
              <a:ext cx="29" cy="31"/>
            </a:xfrm>
            <a:custGeom>
              <a:avLst/>
              <a:gdLst>
                <a:gd name="T0" fmla="*/ 64 w 124"/>
                <a:gd name="T1" fmla="*/ 12 h 130"/>
                <a:gd name="T2" fmla="*/ 12 w 124"/>
                <a:gd name="T3" fmla="*/ 65 h 130"/>
                <a:gd name="T4" fmla="*/ 62 w 124"/>
                <a:gd name="T5" fmla="*/ 118 h 130"/>
                <a:gd name="T6" fmla="*/ 111 w 124"/>
                <a:gd name="T7" fmla="*/ 81 h 130"/>
                <a:gd name="T8" fmla="*/ 124 w 124"/>
                <a:gd name="T9" fmla="*/ 81 h 130"/>
                <a:gd name="T10" fmla="*/ 62 w 124"/>
                <a:gd name="T11" fmla="*/ 130 h 130"/>
                <a:gd name="T12" fmla="*/ 0 w 124"/>
                <a:gd name="T13" fmla="*/ 65 h 130"/>
                <a:gd name="T14" fmla="*/ 65 w 124"/>
                <a:gd name="T15" fmla="*/ 0 h 130"/>
                <a:gd name="T16" fmla="*/ 122 w 124"/>
                <a:gd name="T17" fmla="*/ 44 h 130"/>
                <a:gd name="T18" fmla="*/ 109 w 124"/>
                <a:gd name="T19" fmla="*/ 44 h 130"/>
                <a:gd name="T20" fmla="*/ 64 w 124"/>
                <a:gd name="T21" fmla="*/ 1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13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1" name="Freeform 42"/>
            <p:cNvSpPr>
              <a:spLocks/>
            </p:cNvSpPr>
            <p:nvPr/>
          </p:nvSpPr>
          <p:spPr bwMode="auto">
            <a:xfrm>
              <a:off x="7157" y="3383"/>
              <a:ext cx="24" cy="29"/>
            </a:xfrm>
            <a:custGeom>
              <a:avLst/>
              <a:gdLst>
                <a:gd name="T0" fmla="*/ 0 w 105"/>
                <a:gd name="T1" fmla="*/ 0 h 123"/>
                <a:gd name="T2" fmla="*/ 12 w 105"/>
                <a:gd name="T3" fmla="*/ 0 h 123"/>
                <a:gd name="T4" fmla="*/ 12 w 105"/>
                <a:gd name="T5" fmla="*/ 51 h 123"/>
                <a:gd name="T6" fmla="*/ 93 w 105"/>
                <a:gd name="T7" fmla="*/ 51 h 123"/>
                <a:gd name="T8" fmla="*/ 93 w 105"/>
                <a:gd name="T9" fmla="*/ 0 h 123"/>
                <a:gd name="T10" fmla="*/ 105 w 105"/>
                <a:gd name="T11" fmla="*/ 0 h 123"/>
                <a:gd name="T12" fmla="*/ 105 w 105"/>
                <a:gd name="T13" fmla="*/ 123 h 123"/>
                <a:gd name="T14" fmla="*/ 93 w 105"/>
                <a:gd name="T15" fmla="*/ 123 h 123"/>
                <a:gd name="T16" fmla="*/ 93 w 105"/>
                <a:gd name="T17" fmla="*/ 63 h 123"/>
                <a:gd name="T18" fmla="*/ 12 w 105"/>
                <a:gd name="T19" fmla="*/ 63 h 123"/>
                <a:gd name="T20" fmla="*/ 12 w 105"/>
                <a:gd name="T21" fmla="*/ 123 h 123"/>
                <a:gd name="T22" fmla="*/ 0 w 105"/>
                <a:gd name="T23" fmla="*/ 123 h 123"/>
                <a:gd name="T24" fmla="*/ 0 w 10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23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2" name="Freeform 43"/>
            <p:cNvSpPr>
              <a:spLocks noEditPoints="1"/>
            </p:cNvSpPr>
            <p:nvPr/>
          </p:nvSpPr>
          <p:spPr bwMode="auto">
            <a:xfrm>
              <a:off x="7190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3" name="Freeform 44"/>
            <p:cNvSpPr>
              <a:spLocks/>
            </p:cNvSpPr>
            <p:nvPr/>
          </p:nvSpPr>
          <p:spPr bwMode="auto">
            <a:xfrm>
              <a:off x="7224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3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4" name="Freeform 45"/>
            <p:cNvSpPr>
              <a:spLocks/>
            </p:cNvSpPr>
            <p:nvPr/>
          </p:nvSpPr>
          <p:spPr bwMode="auto">
            <a:xfrm>
              <a:off x="7257" y="3383"/>
              <a:ext cx="27" cy="29"/>
            </a:xfrm>
            <a:custGeom>
              <a:avLst/>
              <a:gdLst>
                <a:gd name="T0" fmla="*/ 53 w 118"/>
                <a:gd name="T1" fmla="*/ 70 h 123"/>
                <a:gd name="T2" fmla="*/ 0 w 118"/>
                <a:gd name="T3" fmla="*/ 0 h 123"/>
                <a:gd name="T4" fmla="*/ 15 w 118"/>
                <a:gd name="T5" fmla="*/ 0 h 123"/>
                <a:gd name="T6" fmla="*/ 59 w 118"/>
                <a:gd name="T7" fmla="*/ 60 h 123"/>
                <a:gd name="T8" fmla="*/ 103 w 118"/>
                <a:gd name="T9" fmla="*/ 0 h 123"/>
                <a:gd name="T10" fmla="*/ 118 w 118"/>
                <a:gd name="T11" fmla="*/ 0 h 123"/>
                <a:gd name="T12" fmla="*/ 65 w 118"/>
                <a:gd name="T13" fmla="*/ 70 h 123"/>
                <a:gd name="T14" fmla="*/ 65 w 118"/>
                <a:gd name="T15" fmla="*/ 123 h 123"/>
                <a:gd name="T16" fmla="*/ 53 w 118"/>
                <a:gd name="T17" fmla="*/ 123 h 123"/>
                <a:gd name="T18" fmla="*/ 53 w 118"/>
                <a:gd name="T19" fmla="*/ 7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23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5" name="Rectangle 46"/>
            <p:cNvSpPr>
              <a:spLocks noChangeArrowheads="1"/>
            </p:cNvSpPr>
            <p:nvPr/>
          </p:nvSpPr>
          <p:spPr bwMode="auto"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6" name="Rectangle 47"/>
            <p:cNvSpPr>
              <a:spLocks noChangeArrowheads="1"/>
            </p:cNvSpPr>
            <p:nvPr/>
          </p:nvSpPr>
          <p:spPr bwMode="auto"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7" name="Freeform 48"/>
            <p:cNvSpPr>
              <a:spLocks/>
            </p:cNvSpPr>
            <p:nvPr/>
          </p:nvSpPr>
          <p:spPr bwMode="auto">
            <a:xfrm>
              <a:off x="4487" y="3091"/>
              <a:ext cx="40" cy="39"/>
            </a:xfrm>
            <a:custGeom>
              <a:avLst/>
              <a:gdLst>
                <a:gd name="T0" fmla="*/ 33 w 174"/>
                <a:gd name="T1" fmla="*/ 166 h 166"/>
                <a:gd name="T2" fmla="*/ 87 w 174"/>
                <a:gd name="T3" fmla="*/ 127 h 166"/>
                <a:gd name="T4" fmla="*/ 140 w 174"/>
                <a:gd name="T5" fmla="*/ 166 h 166"/>
                <a:gd name="T6" fmla="*/ 120 w 174"/>
                <a:gd name="T7" fmla="*/ 103 h 166"/>
                <a:gd name="T8" fmla="*/ 174 w 174"/>
                <a:gd name="T9" fmla="*/ 64 h 166"/>
                <a:gd name="T10" fmla="*/ 107 w 174"/>
                <a:gd name="T11" fmla="*/ 64 h 166"/>
                <a:gd name="T12" fmla="*/ 87 w 174"/>
                <a:gd name="T13" fmla="*/ 0 h 166"/>
                <a:gd name="T14" fmla="*/ 66 w 174"/>
                <a:gd name="T15" fmla="*/ 64 h 166"/>
                <a:gd name="T16" fmla="*/ 0 w 174"/>
                <a:gd name="T17" fmla="*/ 64 h 166"/>
                <a:gd name="T18" fmla="*/ 54 w 174"/>
                <a:gd name="T19" fmla="*/ 103 h 166"/>
                <a:gd name="T20" fmla="*/ 33 w 174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8" name="Freeform 49"/>
            <p:cNvSpPr>
              <a:spLocks/>
            </p:cNvSpPr>
            <p:nvPr/>
          </p:nvSpPr>
          <p:spPr bwMode="auto">
            <a:xfrm>
              <a:off x="4423" y="3108"/>
              <a:ext cx="40" cy="39"/>
            </a:xfrm>
            <a:custGeom>
              <a:avLst/>
              <a:gdLst>
                <a:gd name="T0" fmla="*/ 34 w 175"/>
                <a:gd name="T1" fmla="*/ 166 h 166"/>
                <a:gd name="T2" fmla="*/ 87 w 175"/>
                <a:gd name="T3" fmla="*/ 127 h 166"/>
                <a:gd name="T4" fmla="*/ 141 w 175"/>
                <a:gd name="T5" fmla="*/ 166 h 166"/>
                <a:gd name="T6" fmla="*/ 120 w 175"/>
                <a:gd name="T7" fmla="*/ 103 h 166"/>
                <a:gd name="T8" fmla="*/ 175 w 175"/>
                <a:gd name="T9" fmla="*/ 64 h 166"/>
                <a:gd name="T10" fmla="*/ 108 w 175"/>
                <a:gd name="T11" fmla="*/ 64 h 166"/>
                <a:gd name="T12" fmla="*/ 87 w 175"/>
                <a:gd name="T13" fmla="*/ 0 h 166"/>
                <a:gd name="T14" fmla="*/ 67 w 175"/>
                <a:gd name="T15" fmla="*/ 64 h 166"/>
                <a:gd name="T16" fmla="*/ 0 w 175"/>
                <a:gd name="T17" fmla="*/ 64 h 166"/>
                <a:gd name="T18" fmla="*/ 54 w 175"/>
                <a:gd name="T19" fmla="*/ 103 h 166"/>
                <a:gd name="T20" fmla="*/ 34 w 175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9" name="Freeform 50"/>
            <p:cNvSpPr>
              <a:spLocks/>
            </p:cNvSpPr>
            <p:nvPr/>
          </p:nvSpPr>
          <p:spPr bwMode="auto">
            <a:xfrm>
              <a:off x="4377" y="3156"/>
              <a:ext cx="40" cy="39"/>
            </a:xfrm>
            <a:custGeom>
              <a:avLst/>
              <a:gdLst>
                <a:gd name="T0" fmla="*/ 88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5 w 175"/>
                <a:gd name="T7" fmla="*/ 103 h 166"/>
                <a:gd name="T8" fmla="*/ 34 w 175"/>
                <a:gd name="T9" fmla="*/ 166 h 166"/>
                <a:gd name="T10" fmla="*/ 88 w 175"/>
                <a:gd name="T11" fmla="*/ 127 h 166"/>
                <a:gd name="T12" fmla="*/ 141 w 175"/>
                <a:gd name="T13" fmla="*/ 166 h 166"/>
                <a:gd name="T14" fmla="*/ 121 w 175"/>
                <a:gd name="T15" fmla="*/ 103 h 166"/>
                <a:gd name="T16" fmla="*/ 175 w 175"/>
                <a:gd name="T17" fmla="*/ 64 h 166"/>
                <a:gd name="T18" fmla="*/ 108 w 175"/>
                <a:gd name="T19" fmla="*/ 64 h 166"/>
                <a:gd name="T20" fmla="*/ 88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0" name="Freeform 51"/>
            <p:cNvSpPr>
              <a:spLocks/>
            </p:cNvSpPr>
            <p:nvPr/>
          </p:nvSpPr>
          <p:spPr bwMode="auto">
            <a:xfrm>
              <a:off x="4360" y="3221"/>
              <a:ext cx="40" cy="38"/>
            </a:xfrm>
            <a:custGeom>
              <a:avLst/>
              <a:gdLst>
                <a:gd name="T0" fmla="*/ 88 w 175"/>
                <a:gd name="T1" fmla="*/ 127 h 166"/>
                <a:gd name="T2" fmla="*/ 141 w 175"/>
                <a:gd name="T3" fmla="*/ 166 h 166"/>
                <a:gd name="T4" fmla="*/ 121 w 175"/>
                <a:gd name="T5" fmla="*/ 102 h 166"/>
                <a:gd name="T6" fmla="*/ 175 w 175"/>
                <a:gd name="T7" fmla="*/ 63 h 166"/>
                <a:gd name="T8" fmla="*/ 108 w 175"/>
                <a:gd name="T9" fmla="*/ 63 h 166"/>
                <a:gd name="T10" fmla="*/ 88 w 175"/>
                <a:gd name="T11" fmla="*/ 0 h 166"/>
                <a:gd name="T12" fmla="*/ 67 w 175"/>
                <a:gd name="T13" fmla="*/ 64 h 166"/>
                <a:gd name="T14" fmla="*/ 0 w 175"/>
                <a:gd name="T15" fmla="*/ 63 h 166"/>
                <a:gd name="T16" fmla="*/ 54 w 175"/>
                <a:gd name="T17" fmla="*/ 102 h 166"/>
                <a:gd name="T18" fmla="*/ 34 w 175"/>
                <a:gd name="T19" fmla="*/ 166 h 166"/>
                <a:gd name="T20" fmla="*/ 88 w 175"/>
                <a:gd name="T21" fmla="*/ 12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4377" y="3285"/>
              <a:ext cx="40" cy="39"/>
            </a:xfrm>
            <a:custGeom>
              <a:avLst/>
              <a:gdLst>
                <a:gd name="T0" fmla="*/ 108 w 175"/>
                <a:gd name="T1" fmla="*/ 64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4 h 166"/>
                <a:gd name="T8" fmla="*/ 55 w 175"/>
                <a:gd name="T9" fmla="*/ 103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3 h 166"/>
                <a:gd name="T18" fmla="*/ 175 w 175"/>
                <a:gd name="T19" fmla="*/ 64 h 166"/>
                <a:gd name="T20" fmla="*/ 108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53"/>
            <p:cNvSpPr>
              <a:spLocks/>
            </p:cNvSpPr>
            <p:nvPr/>
          </p:nvSpPr>
          <p:spPr bwMode="auto">
            <a:xfrm>
              <a:off x="4423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5 w 175"/>
                <a:gd name="T9" fmla="*/ 102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54"/>
            <p:cNvSpPr>
              <a:spLocks/>
            </p:cNvSpPr>
            <p:nvPr/>
          </p:nvSpPr>
          <p:spPr bwMode="auto">
            <a:xfrm>
              <a:off x="4487" y="3350"/>
              <a:ext cx="40" cy="39"/>
            </a:xfrm>
            <a:custGeom>
              <a:avLst/>
              <a:gdLst>
                <a:gd name="T0" fmla="*/ 107 w 174"/>
                <a:gd name="T1" fmla="*/ 64 h 166"/>
                <a:gd name="T2" fmla="*/ 87 w 174"/>
                <a:gd name="T3" fmla="*/ 0 h 166"/>
                <a:gd name="T4" fmla="*/ 66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0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7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55"/>
            <p:cNvSpPr>
              <a:spLocks/>
            </p:cNvSpPr>
            <p:nvPr/>
          </p:nvSpPr>
          <p:spPr bwMode="auto">
            <a:xfrm>
              <a:off x="4550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7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4 w 175"/>
                <a:gd name="T9" fmla="*/ 102 h 166"/>
                <a:gd name="T10" fmla="*/ 34 w 175"/>
                <a:gd name="T11" fmla="*/ 166 h 166"/>
                <a:gd name="T12" fmla="*/ 87 w 175"/>
                <a:gd name="T13" fmla="*/ 127 h 166"/>
                <a:gd name="T14" fmla="*/ 141 w 175"/>
                <a:gd name="T15" fmla="*/ 166 h 166"/>
                <a:gd name="T16" fmla="*/ 120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56"/>
            <p:cNvSpPr>
              <a:spLocks/>
            </p:cNvSpPr>
            <p:nvPr/>
          </p:nvSpPr>
          <p:spPr bwMode="auto">
            <a:xfrm>
              <a:off x="4596" y="3285"/>
              <a:ext cx="40" cy="39"/>
            </a:xfrm>
            <a:custGeom>
              <a:avLst/>
              <a:gdLst>
                <a:gd name="T0" fmla="*/ 108 w 174"/>
                <a:gd name="T1" fmla="*/ 64 h 166"/>
                <a:gd name="T2" fmla="*/ 87 w 174"/>
                <a:gd name="T3" fmla="*/ 0 h 166"/>
                <a:gd name="T4" fmla="*/ 67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1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8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57"/>
            <p:cNvSpPr>
              <a:spLocks/>
            </p:cNvSpPr>
            <p:nvPr/>
          </p:nvSpPr>
          <p:spPr bwMode="auto">
            <a:xfrm>
              <a:off x="4613" y="3220"/>
              <a:ext cx="40" cy="39"/>
            </a:xfrm>
            <a:custGeom>
              <a:avLst/>
              <a:gdLst>
                <a:gd name="T0" fmla="*/ 175 w 175"/>
                <a:gd name="T1" fmla="*/ 64 h 166"/>
                <a:gd name="T2" fmla="*/ 108 w 175"/>
                <a:gd name="T3" fmla="*/ 64 h 166"/>
                <a:gd name="T4" fmla="*/ 88 w 175"/>
                <a:gd name="T5" fmla="*/ 0 h 166"/>
                <a:gd name="T6" fmla="*/ 67 w 175"/>
                <a:gd name="T7" fmla="*/ 64 h 166"/>
                <a:gd name="T8" fmla="*/ 0 w 175"/>
                <a:gd name="T9" fmla="*/ 64 h 166"/>
                <a:gd name="T10" fmla="*/ 54 w 175"/>
                <a:gd name="T11" fmla="*/ 103 h 166"/>
                <a:gd name="T12" fmla="*/ 34 w 175"/>
                <a:gd name="T13" fmla="*/ 166 h 166"/>
                <a:gd name="T14" fmla="*/ 88 w 175"/>
                <a:gd name="T15" fmla="*/ 127 h 166"/>
                <a:gd name="T16" fmla="*/ 141 w 175"/>
                <a:gd name="T17" fmla="*/ 166 h 166"/>
                <a:gd name="T18" fmla="*/ 121 w 175"/>
                <a:gd name="T19" fmla="*/ 103 h 166"/>
                <a:gd name="T20" fmla="*/ 175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7" name="Freeform 58"/>
            <p:cNvSpPr>
              <a:spLocks/>
            </p:cNvSpPr>
            <p:nvPr/>
          </p:nvSpPr>
          <p:spPr bwMode="auto">
            <a:xfrm>
              <a:off x="4596" y="3156"/>
              <a:ext cx="40" cy="38"/>
            </a:xfrm>
            <a:custGeom>
              <a:avLst/>
              <a:gdLst>
                <a:gd name="T0" fmla="*/ 34 w 174"/>
                <a:gd name="T1" fmla="*/ 165 h 165"/>
                <a:gd name="T2" fmla="*/ 87 w 174"/>
                <a:gd name="T3" fmla="*/ 126 h 165"/>
                <a:gd name="T4" fmla="*/ 141 w 174"/>
                <a:gd name="T5" fmla="*/ 165 h 165"/>
                <a:gd name="T6" fmla="*/ 120 w 174"/>
                <a:gd name="T7" fmla="*/ 102 h 165"/>
                <a:gd name="T8" fmla="*/ 174 w 174"/>
                <a:gd name="T9" fmla="*/ 63 h 165"/>
                <a:gd name="T10" fmla="*/ 108 w 174"/>
                <a:gd name="T11" fmla="*/ 63 h 165"/>
                <a:gd name="T12" fmla="*/ 87 w 174"/>
                <a:gd name="T13" fmla="*/ 0 h 165"/>
                <a:gd name="T14" fmla="*/ 67 w 174"/>
                <a:gd name="T15" fmla="*/ 64 h 165"/>
                <a:gd name="T16" fmla="*/ 0 w 174"/>
                <a:gd name="T17" fmla="*/ 63 h 165"/>
                <a:gd name="T18" fmla="*/ 54 w 174"/>
                <a:gd name="T19" fmla="*/ 102 h 165"/>
                <a:gd name="T20" fmla="*/ 34 w 174"/>
                <a:gd name="T21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5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8" name="Freeform 59"/>
            <p:cNvSpPr>
              <a:spLocks/>
            </p:cNvSpPr>
            <p:nvPr/>
          </p:nvSpPr>
          <p:spPr bwMode="auto">
            <a:xfrm>
              <a:off x="4550" y="3108"/>
              <a:ext cx="40" cy="39"/>
            </a:xfrm>
            <a:custGeom>
              <a:avLst/>
              <a:gdLst>
                <a:gd name="T0" fmla="*/ 87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4 w 175"/>
                <a:gd name="T7" fmla="*/ 103 h 166"/>
                <a:gd name="T8" fmla="*/ 34 w 175"/>
                <a:gd name="T9" fmla="*/ 166 h 166"/>
                <a:gd name="T10" fmla="*/ 87 w 175"/>
                <a:gd name="T11" fmla="*/ 127 h 166"/>
                <a:gd name="T12" fmla="*/ 141 w 175"/>
                <a:gd name="T13" fmla="*/ 166 h 166"/>
                <a:gd name="T14" fmla="*/ 120 w 175"/>
                <a:gd name="T15" fmla="*/ 103 h 166"/>
                <a:gd name="T16" fmla="*/ 175 w 175"/>
                <a:gd name="T17" fmla="*/ 64 h 166"/>
                <a:gd name="T18" fmla="*/ 107 w 175"/>
                <a:gd name="T19" fmla="*/ 64 h 166"/>
                <a:gd name="T20" fmla="*/ 87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9" name="Freeform 60"/>
            <p:cNvSpPr>
              <a:spLocks/>
            </p:cNvSpPr>
            <p:nvPr/>
          </p:nvSpPr>
          <p:spPr bwMode="auto">
            <a:xfrm>
              <a:off x="4859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30 w 166"/>
                <a:gd name="T5" fmla="*/ 96 h 240"/>
                <a:gd name="T6" fmla="*/ 130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0" name="Freeform 61"/>
            <p:cNvSpPr>
              <a:spLocks/>
            </p:cNvSpPr>
            <p:nvPr/>
          </p:nvSpPr>
          <p:spPr bwMode="auto">
            <a:xfrm>
              <a:off x="4901" y="3103"/>
              <a:ext cx="51" cy="57"/>
            </a:xfrm>
            <a:custGeom>
              <a:avLst/>
              <a:gdLst>
                <a:gd name="T0" fmla="*/ 123 w 223"/>
                <a:gd name="T1" fmla="*/ 244 h 244"/>
                <a:gd name="T2" fmla="*/ 104 w 223"/>
                <a:gd name="T3" fmla="*/ 244 h 244"/>
                <a:gd name="T4" fmla="*/ 0 w 223"/>
                <a:gd name="T5" fmla="*/ 0 h 244"/>
                <a:gd name="T6" fmla="*/ 42 w 223"/>
                <a:gd name="T7" fmla="*/ 0 h 244"/>
                <a:gd name="T8" fmla="*/ 114 w 223"/>
                <a:gd name="T9" fmla="*/ 177 h 244"/>
                <a:gd name="T10" fmla="*/ 183 w 223"/>
                <a:gd name="T11" fmla="*/ 0 h 244"/>
                <a:gd name="T12" fmla="*/ 223 w 223"/>
                <a:gd name="T13" fmla="*/ 0 h 244"/>
                <a:gd name="T14" fmla="*/ 123 w 22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3" h="244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1" name="Freeform 62"/>
            <p:cNvSpPr>
              <a:spLocks noEditPoints="1"/>
            </p:cNvSpPr>
            <p:nvPr/>
          </p:nvSpPr>
          <p:spPr bwMode="auto">
            <a:xfrm>
              <a:off x="4960" y="3102"/>
              <a:ext cx="45" cy="57"/>
            </a:xfrm>
            <a:custGeom>
              <a:avLst/>
              <a:gdLst>
                <a:gd name="T0" fmla="*/ 152 w 196"/>
                <a:gd name="T1" fmla="*/ 243 h 243"/>
                <a:gd name="T2" fmla="*/ 78 w 196"/>
                <a:gd name="T3" fmla="*/ 140 h 243"/>
                <a:gd name="T4" fmla="*/ 38 w 196"/>
                <a:gd name="T5" fmla="*/ 138 h 243"/>
                <a:gd name="T6" fmla="*/ 38 w 196"/>
                <a:gd name="T7" fmla="*/ 243 h 243"/>
                <a:gd name="T8" fmla="*/ 0 w 196"/>
                <a:gd name="T9" fmla="*/ 243 h 243"/>
                <a:gd name="T10" fmla="*/ 0 w 196"/>
                <a:gd name="T11" fmla="*/ 3 h 243"/>
                <a:gd name="T12" fmla="*/ 30 w 196"/>
                <a:gd name="T13" fmla="*/ 2 h 243"/>
                <a:gd name="T14" fmla="*/ 69 w 196"/>
                <a:gd name="T15" fmla="*/ 0 h 243"/>
                <a:gd name="T16" fmla="*/ 169 w 196"/>
                <a:gd name="T17" fmla="*/ 69 h 243"/>
                <a:gd name="T18" fmla="*/ 153 w 196"/>
                <a:gd name="T19" fmla="*/ 110 h 243"/>
                <a:gd name="T20" fmla="*/ 115 w 196"/>
                <a:gd name="T21" fmla="*/ 133 h 243"/>
                <a:gd name="T22" fmla="*/ 196 w 196"/>
                <a:gd name="T23" fmla="*/ 243 h 243"/>
                <a:gd name="T24" fmla="*/ 152 w 196"/>
                <a:gd name="T25" fmla="*/ 243 h 243"/>
                <a:gd name="T26" fmla="*/ 38 w 196"/>
                <a:gd name="T27" fmla="*/ 32 h 243"/>
                <a:gd name="T28" fmla="*/ 38 w 196"/>
                <a:gd name="T29" fmla="*/ 111 h 243"/>
                <a:gd name="T30" fmla="*/ 65 w 196"/>
                <a:gd name="T31" fmla="*/ 112 h 243"/>
                <a:gd name="T32" fmla="*/ 114 w 196"/>
                <a:gd name="T33" fmla="*/ 103 h 243"/>
                <a:gd name="T34" fmla="*/ 130 w 196"/>
                <a:gd name="T35" fmla="*/ 69 h 243"/>
                <a:gd name="T36" fmla="*/ 113 w 196"/>
                <a:gd name="T37" fmla="*/ 40 h 243"/>
                <a:gd name="T38" fmla="*/ 60 w 196"/>
                <a:gd name="T39" fmla="*/ 31 h 243"/>
                <a:gd name="T40" fmla="*/ 38 w 196"/>
                <a:gd name="T41" fmla="*/ 3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6" h="243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2" name="Freeform 63"/>
            <p:cNvSpPr>
              <a:spLocks noEditPoints="1"/>
            </p:cNvSpPr>
            <p:nvPr/>
          </p:nvSpPr>
          <p:spPr bwMode="auto">
            <a:xfrm>
              <a:off x="5008" y="3102"/>
              <a:ext cx="53" cy="58"/>
            </a:xfrm>
            <a:custGeom>
              <a:avLst/>
              <a:gdLst>
                <a:gd name="T0" fmla="*/ 0 w 231"/>
                <a:gd name="T1" fmla="*/ 122 h 248"/>
                <a:gd name="T2" fmla="*/ 30 w 231"/>
                <a:gd name="T3" fmla="*/ 35 h 248"/>
                <a:gd name="T4" fmla="*/ 112 w 231"/>
                <a:gd name="T5" fmla="*/ 0 h 248"/>
                <a:gd name="T6" fmla="*/ 200 w 231"/>
                <a:gd name="T7" fmla="*/ 32 h 248"/>
                <a:gd name="T8" fmla="*/ 231 w 231"/>
                <a:gd name="T9" fmla="*/ 122 h 248"/>
                <a:gd name="T10" fmla="*/ 200 w 231"/>
                <a:gd name="T11" fmla="*/ 215 h 248"/>
                <a:gd name="T12" fmla="*/ 112 w 231"/>
                <a:gd name="T13" fmla="*/ 248 h 248"/>
                <a:gd name="T14" fmla="*/ 29 w 231"/>
                <a:gd name="T15" fmla="*/ 213 h 248"/>
                <a:gd name="T16" fmla="*/ 0 w 231"/>
                <a:gd name="T17" fmla="*/ 122 h 248"/>
                <a:gd name="T18" fmla="*/ 40 w 231"/>
                <a:gd name="T19" fmla="*/ 122 h 248"/>
                <a:gd name="T20" fmla="*/ 58 w 231"/>
                <a:gd name="T21" fmla="*/ 191 h 248"/>
                <a:gd name="T22" fmla="*/ 112 w 231"/>
                <a:gd name="T23" fmla="*/ 219 h 248"/>
                <a:gd name="T24" fmla="*/ 171 w 231"/>
                <a:gd name="T25" fmla="*/ 193 h 248"/>
                <a:gd name="T26" fmla="*/ 191 w 231"/>
                <a:gd name="T27" fmla="*/ 122 h 248"/>
                <a:gd name="T28" fmla="*/ 112 w 231"/>
                <a:gd name="T29" fmla="*/ 29 h 248"/>
                <a:gd name="T30" fmla="*/ 58 w 231"/>
                <a:gd name="T31" fmla="*/ 54 h 248"/>
                <a:gd name="T32" fmla="*/ 40 w 231"/>
                <a:gd name="T33" fmla="*/ 12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1" h="248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3" name="Freeform 64"/>
            <p:cNvSpPr>
              <a:spLocks noEditPoints="1"/>
            </p:cNvSpPr>
            <p:nvPr/>
          </p:nvSpPr>
          <p:spPr bwMode="auto">
            <a:xfrm>
              <a:off x="5071" y="3103"/>
              <a:ext cx="39" cy="56"/>
            </a:xfrm>
            <a:custGeom>
              <a:avLst/>
              <a:gdLst>
                <a:gd name="T0" fmla="*/ 38 w 173"/>
                <a:gd name="T1" fmla="*/ 150 h 242"/>
                <a:gd name="T2" fmla="*/ 38 w 173"/>
                <a:gd name="T3" fmla="*/ 242 h 242"/>
                <a:gd name="T4" fmla="*/ 0 w 173"/>
                <a:gd name="T5" fmla="*/ 242 h 242"/>
                <a:gd name="T6" fmla="*/ 0 w 173"/>
                <a:gd name="T7" fmla="*/ 2 h 242"/>
                <a:gd name="T8" fmla="*/ 52 w 173"/>
                <a:gd name="T9" fmla="*/ 0 h 242"/>
                <a:gd name="T10" fmla="*/ 173 w 173"/>
                <a:gd name="T11" fmla="*/ 70 h 242"/>
                <a:gd name="T12" fmla="*/ 66 w 173"/>
                <a:gd name="T13" fmla="*/ 151 h 242"/>
                <a:gd name="T14" fmla="*/ 38 w 173"/>
                <a:gd name="T15" fmla="*/ 150 h 242"/>
                <a:gd name="T16" fmla="*/ 38 w 173"/>
                <a:gd name="T17" fmla="*/ 31 h 242"/>
                <a:gd name="T18" fmla="*/ 38 w 173"/>
                <a:gd name="T19" fmla="*/ 120 h 242"/>
                <a:gd name="T20" fmla="*/ 64 w 173"/>
                <a:gd name="T21" fmla="*/ 122 h 242"/>
                <a:gd name="T22" fmla="*/ 134 w 173"/>
                <a:gd name="T23" fmla="*/ 74 h 242"/>
                <a:gd name="T24" fmla="*/ 59 w 173"/>
                <a:gd name="T25" fmla="*/ 30 h 242"/>
                <a:gd name="T26" fmla="*/ 38 w 173"/>
                <a:gd name="T27" fmla="*/ 3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" h="242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4" name="Freeform 65"/>
            <p:cNvSpPr>
              <a:spLocks/>
            </p:cNvSpPr>
            <p:nvPr/>
          </p:nvSpPr>
          <p:spPr bwMode="auto">
            <a:xfrm>
              <a:off x="5118" y="3102"/>
              <a:ext cx="35" cy="58"/>
            </a:xfrm>
            <a:custGeom>
              <a:avLst/>
              <a:gdLst>
                <a:gd name="T0" fmla="*/ 0 w 156"/>
                <a:gd name="T1" fmla="*/ 233 h 248"/>
                <a:gd name="T2" fmla="*/ 14 w 156"/>
                <a:gd name="T3" fmla="*/ 203 h 248"/>
                <a:gd name="T4" fmla="*/ 41 w 156"/>
                <a:gd name="T5" fmla="*/ 214 h 248"/>
                <a:gd name="T6" fmla="*/ 69 w 156"/>
                <a:gd name="T7" fmla="*/ 219 h 248"/>
                <a:gd name="T8" fmla="*/ 105 w 156"/>
                <a:gd name="T9" fmla="*/ 208 h 248"/>
                <a:gd name="T10" fmla="*/ 118 w 156"/>
                <a:gd name="T11" fmla="*/ 182 h 248"/>
                <a:gd name="T12" fmla="*/ 111 w 156"/>
                <a:gd name="T13" fmla="*/ 159 h 248"/>
                <a:gd name="T14" fmla="*/ 73 w 156"/>
                <a:gd name="T15" fmla="*/ 136 h 248"/>
                <a:gd name="T16" fmla="*/ 51 w 156"/>
                <a:gd name="T17" fmla="*/ 127 h 248"/>
                <a:gd name="T18" fmla="*/ 11 w 156"/>
                <a:gd name="T19" fmla="*/ 100 h 248"/>
                <a:gd name="T20" fmla="*/ 0 w 156"/>
                <a:gd name="T21" fmla="*/ 62 h 248"/>
                <a:gd name="T22" fmla="*/ 22 w 156"/>
                <a:gd name="T23" fmla="*/ 17 h 248"/>
                <a:gd name="T24" fmla="*/ 78 w 156"/>
                <a:gd name="T25" fmla="*/ 0 h 248"/>
                <a:gd name="T26" fmla="*/ 142 w 156"/>
                <a:gd name="T27" fmla="*/ 13 h 248"/>
                <a:gd name="T28" fmla="*/ 131 w 156"/>
                <a:gd name="T29" fmla="*/ 41 h 248"/>
                <a:gd name="T30" fmla="*/ 108 w 156"/>
                <a:gd name="T31" fmla="*/ 32 h 248"/>
                <a:gd name="T32" fmla="*/ 79 w 156"/>
                <a:gd name="T33" fmla="*/ 28 h 248"/>
                <a:gd name="T34" fmla="*/ 49 w 156"/>
                <a:gd name="T35" fmla="*/ 37 h 248"/>
                <a:gd name="T36" fmla="*/ 37 w 156"/>
                <a:gd name="T37" fmla="*/ 62 h 248"/>
                <a:gd name="T38" fmla="*/ 41 w 156"/>
                <a:gd name="T39" fmla="*/ 78 h 248"/>
                <a:gd name="T40" fmla="*/ 53 w 156"/>
                <a:gd name="T41" fmla="*/ 91 h 248"/>
                <a:gd name="T42" fmla="*/ 82 w 156"/>
                <a:gd name="T43" fmla="*/ 105 h 248"/>
                <a:gd name="T44" fmla="*/ 104 w 156"/>
                <a:gd name="T45" fmla="*/ 115 h 248"/>
                <a:gd name="T46" fmla="*/ 144 w 156"/>
                <a:gd name="T47" fmla="*/ 142 h 248"/>
                <a:gd name="T48" fmla="*/ 156 w 156"/>
                <a:gd name="T49" fmla="*/ 184 h 248"/>
                <a:gd name="T50" fmla="*/ 131 w 156"/>
                <a:gd name="T51" fmla="*/ 230 h 248"/>
                <a:gd name="T52" fmla="*/ 63 w 156"/>
                <a:gd name="T53" fmla="*/ 248 h 248"/>
                <a:gd name="T54" fmla="*/ 0 w 156"/>
                <a:gd name="T55" fmla="*/ 23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48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5" name="Freeform 66"/>
            <p:cNvSpPr>
              <a:spLocks/>
            </p:cNvSpPr>
            <p:nvPr/>
          </p:nvSpPr>
          <p:spPr bwMode="auto">
            <a:xfrm>
              <a:off x="5163" y="3103"/>
              <a:ext cx="45" cy="56"/>
            </a:xfrm>
            <a:custGeom>
              <a:avLst/>
              <a:gdLst>
                <a:gd name="T0" fmla="*/ 154 w 195"/>
                <a:gd name="T1" fmla="*/ 240 h 240"/>
                <a:gd name="T2" fmla="*/ 75 w 195"/>
                <a:gd name="T3" fmla="*/ 130 h 240"/>
                <a:gd name="T4" fmla="*/ 38 w 195"/>
                <a:gd name="T5" fmla="*/ 175 h 240"/>
                <a:gd name="T6" fmla="*/ 38 w 195"/>
                <a:gd name="T7" fmla="*/ 240 h 240"/>
                <a:gd name="T8" fmla="*/ 0 w 195"/>
                <a:gd name="T9" fmla="*/ 240 h 240"/>
                <a:gd name="T10" fmla="*/ 0 w 195"/>
                <a:gd name="T11" fmla="*/ 0 h 240"/>
                <a:gd name="T12" fmla="*/ 38 w 195"/>
                <a:gd name="T13" fmla="*/ 0 h 240"/>
                <a:gd name="T14" fmla="*/ 38 w 195"/>
                <a:gd name="T15" fmla="*/ 131 h 240"/>
                <a:gd name="T16" fmla="*/ 141 w 195"/>
                <a:gd name="T17" fmla="*/ 0 h 240"/>
                <a:gd name="T18" fmla="*/ 184 w 195"/>
                <a:gd name="T19" fmla="*/ 0 h 240"/>
                <a:gd name="T20" fmla="*/ 101 w 195"/>
                <a:gd name="T21" fmla="*/ 104 h 240"/>
                <a:gd name="T22" fmla="*/ 195 w 195"/>
                <a:gd name="T23" fmla="*/ 240 h 240"/>
                <a:gd name="T24" fmla="*/ 154 w 195"/>
                <a:gd name="T2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5" h="24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6" name="Freeform 67"/>
            <p:cNvSpPr>
              <a:spLocks noEditPoints="1"/>
            </p:cNvSpPr>
            <p:nvPr/>
          </p:nvSpPr>
          <p:spPr bwMode="auto">
            <a:xfrm>
              <a:off x="5208" y="3086"/>
              <a:ext cx="52" cy="73"/>
            </a:xfrm>
            <a:custGeom>
              <a:avLst/>
              <a:gdLst>
                <a:gd name="T0" fmla="*/ 185 w 228"/>
                <a:gd name="T1" fmla="*/ 315 h 315"/>
                <a:gd name="T2" fmla="*/ 166 w 228"/>
                <a:gd name="T3" fmla="*/ 265 h 315"/>
                <a:gd name="T4" fmla="*/ 63 w 228"/>
                <a:gd name="T5" fmla="*/ 265 h 315"/>
                <a:gd name="T6" fmla="*/ 43 w 228"/>
                <a:gd name="T7" fmla="*/ 315 h 315"/>
                <a:gd name="T8" fmla="*/ 0 w 228"/>
                <a:gd name="T9" fmla="*/ 315 h 315"/>
                <a:gd name="T10" fmla="*/ 113 w 228"/>
                <a:gd name="T11" fmla="*/ 72 h 315"/>
                <a:gd name="T12" fmla="*/ 123 w 228"/>
                <a:gd name="T13" fmla="*/ 72 h 315"/>
                <a:gd name="T14" fmla="*/ 228 w 228"/>
                <a:gd name="T15" fmla="*/ 315 h 315"/>
                <a:gd name="T16" fmla="*/ 185 w 228"/>
                <a:gd name="T17" fmla="*/ 315 h 315"/>
                <a:gd name="T18" fmla="*/ 116 w 228"/>
                <a:gd name="T19" fmla="*/ 135 h 315"/>
                <a:gd name="T20" fmla="*/ 73 w 228"/>
                <a:gd name="T21" fmla="*/ 240 h 315"/>
                <a:gd name="T22" fmla="*/ 156 w 228"/>
                <a:gd name="T23" fmla="*/ 240 h 315"/>
                <a:gd name="T24" fmla="*/ 116 w 228"/>
                <a:gd name="T25" fmla="*/ 135 h 315"/>
                <a:gd name="T26" fmla="*/ 162 w 228"/>
                <a:gd name="T27" fmla="*/ 0 h 315"/>
                <a:gd name="T28" fmla="*/ 119 w 228"/>
                <a:gd name="T29" fmla="*/ 55 h 315"/>
                <a:gd name="T30" fmla="*/ 93 w 228"/>
                <a:gd name="T31" fmla="*/ 55 h 315"/>
                <a:gd name="T32" fmla="*/ 125 w 228"/>
                <a:gd name="T33" fmla="*/ 0 h 315"/>
                <a:gd name="T34" fmla="*/ 162 w 228"/>
                <a:gd name="T3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315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7" name="Freeform 68"/>
            <p:cNvSpPr>
              <a:spLocks/>
            </p:cNvSpPr>
            <p:nvPr/>
          </p:nvSpPr>
          <p:spPr bwMode="auto">
            <a:xfrm>
              <a:off x="5294" y="3103"/>
              <a:ext cx="44" cy="57"/>
            </a:xfrm>
            <a:custGeom>
              <a:avLst/>
              <a:gdLst>
                <a:gd name="T0" fmla="*/ 0 w 194"/>
                <a:gd name="T1" fmla="*/ 0 h 244"/>
                <a:gd name="T2" fmla="*/ 38 w 194"/>
                <a:gd name="T3" fmla="*/ 0 h 244"/>
                <a:gd name="T4" fmla="*/ 38 w 194"/>
                <a:gd name="T5" fmla="*/ 164 h 244"/>
                <a:gd name="T6" fmla="*/ 54 w 194"/>
                <a:gd name="T7" fmla="*/ 201 h 244"/>
                <a:gd name="T8" fmla="*/ 96 w 194"/>
                <a:gd name="T9" fmla="*/ 215 h 244"/>
                <a:gd name="T10" fmla="*/ 140 w 194"/>
                <a:gd name="T11" fmla="*/ 201 h 244"/>
                <a:gd name="T12" fmla="*/ 156 w 194"/>
                <a:gd name="T13" fmla="*/ 164 h 244"/>
                <a:gd name="T14" fmla="*/ 156 w 194"/>
                <a:gd name="T15" fmla="*/ 0 h 244"/>
                <a:gd name="T16" fmla="*/ 194 w 194"/>
                <a:gd name="T17" fmla="*/ 0 h 244"/>
                <a:gd name="T18" fmla="*/ 194 w 194"/>
                <a:gd name="T19" fmla="*/ 167 h 244"/>
                <a:gd name="T20" fmla="*/ 168 w 194"/>
                <a:gd name="T21" fmla="*/ 224 h 244"/>
                <a:gd name="T22" fmla="*/ 97 w 194"/>
                <a:gd name="T23" fmla="*/ 244 h 244"/>
                <a:gd name="T24" fmla="*/ 25 w 194"/>
                <a:gd name="T25" fmla="*/ 224 h 244"/>
                <a:gd name="T26" fmla="*/ 0 w 194"/>
                <a:gd name="T27" fmla="*/ 167 h 244"/>
                <a:gd name="T28" fmla="*/ 0 w 194"/>
                <a:gd name="T2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4" h="244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8" name="Freeform 69"/>
            <p:cNvSpPr>
              <a:spLocks/>
            </p:cNvSpPr>
            <p:nvPr/>
          </p:nvSpPr>
          <p:spPr bwMode="auto">
            <a:xfrm>
              <a:off x="5351" y="3103"/>
              <a:ext cx="44" cy="57"/>
            </a:xfrm>
            <a:custGeom>
              <a:avLst/>
              <a:gdLst>
                <a:gd name="T0" fmla="*/ 180 w 191"/>
                <a:gd name="T1" fmla="*/ 244 h 244"/>
                <a:gd name="T2" fmla="*/ 36 w 191"/>
                <a:gd name="T3" fmla="*/ 68 h 244"/>
                <a:gd name="T4" fmla="*/ 36 w 191"/>
                <a:gd name="T5" fmla="*/ 240 h 244"/>
                <a:gd name="T6" fmla="*/ 0 w 191"/>
                <a:gd name="T7" fmla="*/ 240 h 244"/>
                <a:gd name="T8" fmla="*/ 0 w 191"/>
                <a:gd name="T9" fmla="*/ 0 h 244"/>
                <a:gd name="T10" fmla="*/ 15 w 191"/>
                <a:gd name="T11" fmla="*/ 0 h 244"/>
                <a:gd name="T12" fmla="*/ 155 w 191"/>
                <a:gd name="T13" fmla="*/ 166 h 244"/>
                <a:gd name="T14" fmla="*/ 155 w 191"/>
                <a:gd name="T15" fmla="*/ 0 h 244"/>
                <a:gd name="T16" fmla="*/ 191 w 191"/>
                <a:gd name="T17" fmla="*/ 0 h 244"/>
                <a:gd name="T18" fmla="*/ 191 w 191"/>
                <a:gd name="T19" fmla="*/ 244 h 244"/>
                <a:gd name="T20" fmla="*/ 180 w 191"/>
                <a:gd name="T21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244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9" name="Rectangle 70"/>
            <p:cNvSpPr>
              <a:spLocks noChangeArrowheads="1"/>
            </p:cNvSpPr>
            <p:nvPr/>
          </p:nvSpPr>
          <p:spPr bwMode="auto"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0" name="Freeform 71"/>
            <p:cNvSpPr>
              <a:spLocks/>
            </p:cNvSpPr>
            <p:nvPr/>
          </p:nvSpPr>
          <p:spPr bwMode="auto">
            <a:xfrm>
              <a:off x="5433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29 w 166"/>
                <a:gd name="T5" fmla="*/ 96 h 240"/>
                <a:gd name="T6" fmla="*/ 129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1" name="Freeform 72"/>
            <p:cNvSpPr>
              <a:spLocks/>
            </p:cNvSpPr>
            <p:nvPr/>
          </p:nvSpPr>
          <p:spPr bwMode="auto">
            <a:xfrm>
              <a:off x="4859" y="3198"/>
              <a:ext cx="32" cy="56"/>
            </a:xfrm>
            <a:custGeom>
              <a:avLst/>
              <a:gdLst>
                <a:gd name="T0" fmla="*/ 33 w 143"/>
                <a:gd name="T1" fmla="*/ 29 h 240"/>
                <a:gd name="T2" fmla="*/ 33 w 143"/>
                <a:gd name="T3" fmla="*/ 96 h 240"/>
                <a:gd name="T4" fmla="*/ 112 w 143"/>
                <a:gd name="T5" fmla="*/ 96 h 240"/>
                <a:gd name="T6" fmla="*/ 112 w 143"/>
                <a:gd name="T7" fmla="*/ 124 h 240"/>
                <a:gd name="T8" fmla="*/ 33 w 143"/>
                <a:gd name="T9" fmla="*/ 124 h 240"/>
                <a:gd name="T10" fmla="*/ 33 w 143"/>
                <a:gd name="T11" fmla="*/ 211 h 240"/>
                <a:gd name="T12" fmla="*/ 142 w 143"/>
                <a:gd name="T13" fmla="*/ 211 h 240"/>
                <a:gd name="T14" fmla="*/ 142 w 143"/>
                <a:gd name="T15" fmla="*/ 240 h 240"/>
                <a:gd name="T16" fmla="*/ 0 w 143"/>
                <a:gd name="T17" fmla="*/ 240 h 240"/>
                <a:gd name="T18" fmla="*/ 0 w 143"/>
                <a:gd name="T19" fmla="*/ 0 h 240"/>
                <a:gd name="T20" fmla="*/ 143 w 143"/>
                <a:gd name="T21" fmla="*/ 0 h 240"/>
                <a:gd name="T22" fmla="*/ 143 w 143"/>
                <a:gd name="T23" fmla="*/ 29 h 240"/>
                <a:gd name="T24" fmla="*/ 33 w 143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3" h="24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2" name="Freeform 73"/>
            <p:cNvSpPr>
              <a:spLocks/>
            </p:cNvSpPr>
            <p:nvPr/>
          </p:nvSpPr>
          <p:spPr bwMode="auto">
            <a:xfrm>
              <a:off x="4894" y="3213"/>
              <a:ext cx="36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3" name="Freeform 74"/>
            <p:cNvSpPr>
              <a:spLocks/>
            </p:cNvSpPr>
            <p:nvPr/>
          </p:nvSpPr>
          <p:spPr bwMode="auto">
            <a:xfrm>
              <a:off x="4935" y="3212"/>
              <a:ext cx="24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2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4" name="Freeform 75"/>
            <p:cNvSpPr>
              <a:spLocks noEditPoints="1"/>
            </p:cNvSpPr>
            <p:nvPr/>
          </p:nvSpPr>
          <p:spPr bwMode="auto">
            <a:xfrm>
              <a:off x="4961" y="3212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6 w 159"/>
                <a:gd name="T25" fmla="*/ 91 h 183"/>
                <a:gd name="T26" fmla="*/ 80 w 159"/>
                <a:gd name="T27" fmla="*/ 26 h 183"/>
                <a:gd name="T28" fmla="*/ 45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5" name="Freeform 76"/>
            <p:cNvSpPr>
              <a:spLocks noEditPoints="1"/>
            </p:cNvSpPr>
            <p:nvPr/>
          </p:nvSpPr>
          <p:spPr bwMode="auto">
            <a:xfrm>
              <a:off x="5003" y="3212"/>
              <a:ext cx="36" cy="58"/>
            </a:xfrm>
            <a:custGeom>
              <a:avLst/>
              <a:gdLst>
                <a:gd name="T0" fmla="*/ 32 w 154"/>
                <a:gd name="T1" fmla="*/ 170 h 248"/>
                <a:gd name="T2" fmla="*/ 32 w 154"/>
                <a:gd name="T3" fmla="*/ 248 h 248"/>
                <a:gd name="T4" fmla="*/ 0 w 154"/>
                <a:gd name="T5" fmla="*/ 248 h 248"/>
                <a:gd name="T6" fmla="*/ 0 w 154"/>
                <a:gd name="T7" fmla="*/ 4 h 248"/>
                <a:gd name="T8" fmla="*/ 32 w 154"/>
                <a:gd name="T9" fmla="*/ 4 h 248"/>
                <a:gd name="T10" fmla="*/ 32 w 154"/>
                <a:gd name="T11" fmla="*/ 18 h 248"/>
                <a:gd name="T12" fmla="*/ 74 w 154"/>
                <a:gd name="T13" fmla="*/ 0 h 248"/>
                <a:gd name="T14" fmla="*/ 133 w 154"/>
                <a:gd name="T15" fmla="*/ 24 h 248"/>
                <a:gd name="T16" fmla="*/ 154 w 154"/>
                <a:gd name="T17" fmla="*/ 92 h 248"/>
                <a:gd name="T18" fmla="*/ 133 w 154"/>
                <a:gd name="T19" fmla="*/ 157 h 248"/>
                <a:gd name="T20" fmla="*/ 72 w 154"/>
                <a:gd name="T21" fmla="*/ 183 h 248"/>
                <a:gd name="T22" fmla="*/ 48 w 154"/>
                <a:gd name="T23" fmla="*/ 179 h 248"/>
                <a:gd name="T24" fmla="*/ 32 w 154"/>
                <a:gd name="T25" fmla="*/ 170 h 248"/>
                <a:gd name="T26" fmla="*/ 32 w 154"/>
                <a:gd name="T27" fmla="*/ 42 h 248"/>
                <a:gd name="T28" fmla="*/ 32 w 154"/>
                <a:gd name="T29" fmla="*/ 144 h 248"/>
                <a:gd name="T30" fmla="*/ 44 w 154"/>
                <a:gd name="T31" fmla="*/ 152 h 248"/>
                <a:gd name="T32" fmla="*/ 63 w 154"/>
                <a:gd name="T33" fmla="*/ 156 h 248"/>
                <a:gd name="T34" fmla="*/ 121 w 154"/>
                <a:gd name="T35" fmla="*/ 91 h 248"/>
                <a:gd name="T36" fmla="*/ 107 w 154"/>
                <a:gd name="T37" fmla="*/ 42 h 248"/>
                <a:gd name="T38" fmla="*/ 63 w 154"/>
                <a:gd name="T39" fmla="*/ 27 h 248"/>
                <a:gd name="T40" fmla="*/ 47 w 154"/>
                <a:gd name="T41" fmla="*/ 31 h 248"/>
                <a:gd name="T42" fmla="*/ 32 w 154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248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6" name="Freeform 77"/>
            <p:cNvSpPr>
              <a:spLocks/>
            </p:cNvSpPr>
            <p:nvPr/>
          </p:nvSpPr>
          <p:spPr bwMode="auto">
            <a:xfrm>
              <a:off x="5042" y="3212"/>
              <a:ext cx="27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6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1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5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7" name="Freeform 78"/>
            <p:cNvSpPr>
              <a:spLocks/>
            </p:cNvSpPr>
            <p:nvPr/>
          </p:nvSpPr>
          <p:spPr bwMode="auto">
            <a:xfrm>
              <a:off x="5075" y="3196"/>
              <a:ext cx="34" cy="58"/>
            </a:xfrm>
            <a:custGeom>
              <a:avLst/>
              <a:gdLst>
                <a:gd name="T0" fmla="*/ 114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9 w 147"/>
                <a:gd name="T17" fmla="*/ 73 h 248"/>
                <a:gd name="T18" fmla="*/ 135 w 147"/>
                <a:gd name="T19" fmla="*/ 73 h 248"/>
                <a:gd name="T20" fmla="*/ 79 w 147"/>
                <a:gd name="T21" fmla="*/ 139 h 248"/>
                <a:gd name="T22" fmla="*/ 147 w 147"/>
                <a:gd name="T23" fmla="*/ 248 h 248"/>
                <a:gd name="T24" fmla="*/ 114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8" name="Freeform 79"/>
            <p:cNvSpPr>
              <a:spLocks noEditPoints="1"/>
            </p:cNvSpPr>
            <p:nvPr/>
          </p:nvSpPr>
          <p:spPr bwMode="auto">
            <a:xfrm>
              <a:off x="5110" y="3192"/>
              <a:ext cx="37" cy="63"/>
            </a:xfrm>
            <a:custGeom>
              <a:avLst/>
              <a:gdLst>
                <a:gd name="T0" fmla="*/ 159 w 162"/>
                <a:gd name="T1" fmla="*/ 181 h 269"/>
                <a:gd name="T2" fmla="*/ 33 w 162"/>
                <a:gd name="T3" fmla="*/ 181 h 269"/>
                <a:gd name="T4" fmla="*/ 49 w 162"/>
                <a:gd name="T5" fmla="*/ 228 h 269"/>
                <a:gd name="T6" fmla="*/ 88 w 162"/>
                <a:gd name="T7" fmla="*/ 242 h 269"/>
                <a:gd name="T8" fmla="*/ 133 w 162"/>
                <a:gd name="T9" fmla="*/ 227 h 269"/>
                <a:gd name="T10" fmla="*/ 146 w 162"/>
                <a:gd name="T11" fmla="*/ 249 h 269"/>
                <a:gd name="T12" fmla="*/ 124 w 162"/>
                <a:gd name="T13" fmla="*/ 262 h 269"/>
                <a:gd name="T14" fmla="*/ 82 w 162"/>
                <a:gd name="T15" fmla="*/ 269 h 269"/>
                <a:gd name="T16" fmla="*/ 25 w 162"/>
                <a:gd name="T17" fmla="*/ 246 h 269"/>
                <a:gd name="T18" fmla="*/ 0 w 162"/>
                <a:gd name="T19" fmla="*/ 180 h 269"/>
                <a:gd name="T20" fmla="*/ 26 w 162"/>
                <a:gd name="T21" fmla="*/ 110 h 269"/>
                <a:gd name="T22" fmla="*/ 82 w 162"/>
                <a:gd name="T23" fmla="*/ 86 h 269"/>
                <a:gd name="T24" fmla="*/ 141 w 162"/>
                <a:gd name="T25" fmla="*/ 108 h 269"/>
                <a:gd name="T26" fmla="*/ 162 w 162"/>
                <a:gd name="T27" fmla="*/ 161 h 269"/>
                <a:gd name="T28" fmla="*/ 159 w 162"/>
                <a:gd name="T29" fmla="*/ 181 h 269"/>
                <a:gd name="T30" fmla="*/ 84 w 162"/>
                <a:gd name="T31" fmla="*/ 113 h 269"/>
                <a:gd name="T32" fmla="*/ 49 w 162"/>
                <a:gd name="T33" fmla="*/ 126 h 269"/>
                <a:gd name="T34" fmla="*/ 33 w 162"/>
                <a:gd name="T35" fmla="*/ 158 h 269"/>
                <a:gd name="T36" fmla="*/ 131 w 162"/>
                <a:gd name="T37" fmla="*/ 158 h 269"/>
                <a:gd name="T38" fmla="*/ 119 w 162"/>
                <a:gd name="T39" fmla="*/ 126 h 269"/>
                <a:gd name="T40" fmla="*/ 84 w 162"/>
                <a:gd name="T41" fmla="*/ 113 h 269"/>
                <a:gd name="T42" fmla="*/ 124 w 162"/>
                <a:gd name="T43" fmla="*/ 0 h 269"/>
                <a:gd name="T44" fmla="*/ 87 w 162"/>
                <a:gd name="T45" fmla="*/ 54 h 269"/>
                <a:gd name="T46" fmla="*/ 64 w 162"/>
                <a:gd name="T47" fmla="*/ 54 h 269"/>
                <a:gd name="T48" fmla="*/ 92 w 162"/>
                <a:gd name="T49" fmla="*/ 0 h 269"/>
                <a:gd name="T50" fmla="*/ 124 w 162"/>
                <a:gd name="T5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2" h="269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9" name="Freeform 80"/>
            <p:cNvSpPr>
              <a:spLocks/>
            </p:cNvSpPr>
            <p:nvPr/>
          </p:nvSpPr>
          <p:spPr bwMode="auto">
            <a:xfrm>
              <a:off x="5174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0" name="Freeform 81"/>
            <p:cNvSpPr>
              <a:spLocks/>
            </p:cNvSpPr>
            <p:nvPr/>
          </p:nvSpPr>
          <p:spPr bwMode="auto">
            <a:xfrm>
              <a:off x="5204" y="3202"/>
              <a:ext cx="26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2 w 112"/>
                <a:gd name="T11" fmla="*/ 0 h 228"/>
                <a:gd name="T12" fmla="*/ 52 w 112"/>
                <a:gd name="T13" fmla="*/ 49 h 228"/>
                <a:gd name="T14" fmla="*/ 100 w 112"/>
                <a:gd name="T15" fmla="*/ 49 h 228"/>
                <a:gd name="T16" fmla="*/ 100 w 112"/>
                <a:gd name="T17" fmla="*/ 73 h 228"/>
                <a:gd name="T18" fmla="*/ 52 w 112"/>
                <a:gd name="T19" fmla="*/ 73 h 228"/>
                <a:gd name="T20" fmla="*/ 52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8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5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1" name="Freeform 82"/>
            <p:cNvSpPr>
              <a:spLocks/>
            </p:cNvSpPr>
            <p:nvPr/>
          </p:nvSpPr>
          <p:spPr bwMode="auto">
            <a:xfrm>
              <a:off x="5236" y="3212"/>
              <a:ext cx="25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1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2" name="Freeform 83"/>
            <p:cNvSpPr>
              <a:spLocks/>
            </p:cNvSpPr>
            <p:nvPr/>
          </p:nvSpPr>
          <p:spPr bwMode="auto">
            <a:xfrm>
              <a:off x="5264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6 w 143"/>
                <a:gd name="T5" fmla="*/ 152 h 179"/>
                <a:gd name="T6" fmla="*/ 94 w 143"/>
                <a:gd name="T7" fmla="*/ 144 h 179"/>
                <a:gd name="T8" fmla="*/ 111 w 143"/>
                <a:gd name="T9" fmla="*/ 123 h 179"/>
                <a:gd name="T10" fmla="*/ 111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1 w 143"/>
                <a:gd name="T17" fmla="*/ 175 h 179"/>
                <a:gd name="T18" fmla="*/ 111 w 143"/>
                <a:gd name="T19" fmla="*/ 151 h 179"/>
                <a:gd name="T20" fmla="*/ 90 w 143"/>
                <a:gd name="T21" fmla="*/ 170 h 179"/>
                <a:gd name="T22" fmla="*/ 59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3" name="Freeform 84"/>
            <p:cNvSpPr>
              <a:spLocks/>
            </p:cNvSpPr>
            <p:nvPr/>
          </p:nvSpPr>
          <p:spPr bwMode="auto">
            <a:xfrm>
              <a:off x="5305" y="3196"/>
              <a:ext cx="34" cy="58"/>
            </a:xfrm>
            <a:custGeom>
              <a:avLst/>
              <a:gdLst>
                <a:gd name="T0" fmla="*/ 113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8 w 147"/>
                <a:gd name="T17" fmla="*/ 73 h 248"/>
                <a:gd name="T18" fmla="*/ 135 w 147"/>
                <a:gd name="T19" fmla="*/ 73 h 248"/>
                <a:gd name="T20" fmla="*/ 78 w 147"/>
                <a:gd name="T21" fmla="*/ 139 h 248"/>
                <a:gd name="T22" fmla="*/ 147 w 147"/>
                <a:gd name="T23" fmla="*/ 248 h 248"/>
                <a:gd name="T24" fmla="*/ 113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4" name="Freeform 85"/>
            <p:cNvSpPr>
              <a:spLocks/>
            </p:cNvSpPr>
            <p:nvPr/>
          </p:nvSpPr>
          <p:spPr bwMode="auto">
            <a:xfrm>
              <a:off x="5341" y="3202"/>
              <a:ext cx="25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1 w 112"/>
                <a:gd name="T11" fmla="*/ 0 h 228"/>
                <a:gd name="T12" fmla="*/ 51 w 112"/>
                <a:gd name="T13" fmla="*/ 49 h 228"/>
                <a:gd name="T14" fmla="*/ 99 w 112"/>
                <a:gd name="T15" fmla="*/ 49 h 228"/>
                <a:gd name="T16" fmla="*/ 99 w 112"/>
                <a:gd name="T17" fmla="*/ 73 h 228"/>
                <a:gd name="T18" fmla="*/ 51 w 112"/>
                <a:gd name="T19" fmla="*/ 73 h 228"/>
                <a:gd name="T20" fmla="*/ 51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7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4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5" name="Freeform 86"/>
            <p:cNvSpPr>
              <a:spLocks/>
            </p:cNvSpPr>
            <p:nvPr/>
          </p:nvSpPr>
          <p:spPr bwMode="auto">
            <a:xfrm>
              <a:off x="5372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2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2 w 143"/>
                <a:gd name="T17" fmla="*/ 175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6" name="Freeform 87"/>
            <p:cNvSpPr>
              <a:spLocks/>
            </p:cNvSpPr>
            <p:nvPr/>
          </p:nvSpPr>
          <p:spPr bwMode="auto">
            <a:xfrm>
              <a:off x="5413" y="3212"/>
              <a:ext cx="25" cy="42"/>
            </a:xfrm>
            <a:custGeom>
              <a:avLst/>
              <a:gdLst>
                <a:gd name="T0" fmla="*/ 94 w 107"/>
                <a:gd name="T1" fmla="*/ 34 h 179"/>
                <a:gd name="T2" fmla="*/ 73 w 107"/>
                <a:gd name="T3" fmla="*/ 27 h 179"/>
                <a:gd name="T4" fmla="*/ 44 w 107"/>
                <a:gd name="T5" fmla="*/ 42 h 179"/>
                <a:gd name="T6" fmla="*/ 32 w 107"/>
                <a:gd name="T7" fmla="*/ 79 h 179"/>
                <a:gd name="T8" fmla="*/ 32 w 107"/>
                <a:gd name="T9" fmla="*/ 179 h 179"/>
                <a:gd name="T10" fmla="*/ 0 w 107"/>
                <a:gd name="T11" fmla="*/ 179 h 179"/>
                <a:gd name="T12" fmla="*/ 0 w 107"/>
                <a:gd name="T13" fmla="*/ 4 h 179"/>
                <a:gd name="T14" fmla="*/ 32 w 107"/>
                <a:gd name="T15" fmla="*/ 4 h 179"/>
                <a:gd name="T16" fmla="*/ 32 w 107"/>
                <a:gd name="T17" fmla="*/ 32 h 179"/>
                <a:gd name="T18" fmla="*/ 82 w 107"/>
                <a:gd name="T19" fmla="*/ 0 h 179"/>
                <a:gd name="T20" fmla="*/ 107 w 107"/>
                <a:gd name="T21" fmla="*/ 3 h 179"/>
                <a:gd name="T22" fmla="*/ 94 w 107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79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7" name="Freeform 88"/>
            <p:cNvSpPr>
              <a:spLocks noEditPoints="1"/>
            </p:cNvSpPr>
            <p:nvPr/>
          </p:nvSpPr>
          <p:spPr bwMode="auto">
            <a:xfrm>
              <a:off x="5440" y="3192"/>
              <a:ext cx="34" cy="63"/>
            </a:xfrm>
            <a:custGeom>
              <a:avLst/>
              <a:gdLst>
                <a:gd name="T0" fmla="*/ 109 w 151"/>
                <a:gd name="T1" fmla="*/ 245 h 269"/>
                <a:gd name="T2" fmla="*/ 51 w 151"/>
                <a:gd name="T3" fmla="*/ 269 h 269"/>
                <a:gd name="T4" fmla="*/ 15 w 151"/>
                <a:gd name="T5" fmla="*/ 254 h 269"/>
                <a:gd name="T6" fmla="*/ 0 w 151"/>
                <a:gd name="T7" fmla="*/ 216 h 269"/>
                <a:gd name="T8" fmla="*/ 24 w 151"/>
                <a:gd name="T9" fmla="*/ 171 h 269"/>
                <a:gd name="T10" fmla="*/ 83 w 151"/>
                <a:gd name="T11" fmla="*/ 153 h 269"/>
                <a:gd name="T12" fmla="*/ 106 w 151"/>
                <a:gd name="T13" fmla="*/ 157 h 269"/>
                <a:gd name="T14" fmla="*/ 68 w 151"/>
                <a:gd name="T15" fmla="*/ 114 h 269"/>
                <a:gd name="T16" fmla="*/ 23 w 151"/>
                <a:gd name="T17" fmla="*/ 130 h 269"/>
                <a:gd name="T18" fmla="*/ 9 w 151"/>
                <a:gd name="T19" fmla="*/ 104 h 269"/>
                <a:gd name="T20" fmla="*/ 34 w 151"/>
                <a:gd name="T21" fmla="*/ 91 h 269"/>
                <a:gd name="T22" fmla="*/ 64 w 151"/>
                <a:gd name="T23" fmla="*/ 86 h 269"/>
                <a:gd name="T24" fmla="*/ 120 w 151"/>
                <a:gd name="T25" fmla="*/ 104 h 269"/>
                <a:gd name="T26" fmla="*/ 137 w 151"/>
                <a:gd name="T27" fmla="*/ 159 h 269"/>
                <a:gd name="T28" fmla="*/ 137 w 151"/>
                <a:gd name="T29" fmla="*/ 222 h 269"/>
                <a:gd name="T30" fmla="*/ 151 w 151"/>
                <a:gd name="T31" fmla="*/ 253 h 269"/>
                <a:gd name="T32" fmla="*/ 151 w 151"/>
                <a:gd name="T33" fmla="*/ 269 h 269"/>
                <a:gd name="T34" fmla="*/ 122 w 151"/>
                <a:gd name="T35" fmla="*/ 263 h 269"/>
                <a:gd name="T36" fmla="*/ 109 w 151"/>
                <a:gd name="T37" fmla="*/ 245 h 269"/>
                <a:gd name="T38" fmla="*/ 106 w 151"/>
                <a:gd name="T39" fmla="*/ 179 h 269"/>
                <a:gd name="T40" fmla="*/ 85 w 151"/>
                <a:gd name="T41" fmla="*/ 176 h 269"/>
                <a:gd name="T42" fmla="*/ 46 w 151"/>
                <a:gd name="T43" fmla="*/ 188 h 269"/>
                <a:gd name="T44" fmla="*/ 31 w 151"/>
                <a:gd name="T45" fmla="*/ 217 h 269"/>
                <a:gd name="T46" fmla="*/ 64 w 151"/>
                <a:gd name="T47" fmla="*/ 244 h 269"/>
                <a:gd name="T48" fmla="*/ 106 w 151"/>
                <a:gd name="T49" fmla="*/ 222 h 269"/>
                <a:gd name="T50" fmla="*/ 106 w 151"/>
                <a:gd name="T51" fmla="*/ 179 h 269"/>
                <a:gd name="T52" fmla="*/ 113 w 151"/>
                <a:gd name="T53" fmla="*/ 0 h 269"/>
                <a:gd name="T54" fmla="*/ 76 w 151"/>
                <a:gd name="T55" fmla="*/ 54 h 269"/>
                <a:gd name="T56" fmla="*/ 53 w 151"/>
                <a:gd name="T57" fmla="*/ 54 h 269"/>
                <a:gd name="T58" fmla="*/ 80 w 151"/>
                <a:gd name="T59" fmla="*/ 0 h 269"/>
                <a:gd name="T60" fmla="*/ 113 w 151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1" h="269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8" name="Freeform 89"/>
            <p:cNvSpPr>
              <a:spLocks/>
            </p:cNvSpPr>
            <p:nvPr/>
          </p:nvSpPr>
          <p:spPr bwMode="auto">
            <a:xfrm>
              <a:off x="5481" y="3196"/>
              <a:ext cx="14" cy="59"/>
            </a:xfrm>
            <a:custGeom>
              <a:avLst/>
              <a:gdLst>
                <a:gd name="T0" fmla="*/ 0 w 61"/>
                <a:gd name="T1" fmla="*/ 199 h 252"/>
                <a:gd name="T2" fmla="*/ 0 w 61"/>
                <a:gd name="T3" fmla="*/ 0 h 252"/>
                <a:gd name="T4" fmla="*/ 31 w 61"/>
                <a:gd name="T5" fmla="*/ 0 h 252"/>
                <a:gd name="T6" fmla="*/ 31 w 61"/>
                <a:gd name="T7" fmla="*/ 193 h 252"/>
                <a:gd name="T8" fmla="*/ 39 w 61"/>
                <a:gd name="T9" fmla="*/ 216 h 252"/>
                <a:gd name="T10" fmla="*/ 61 w 61"/>
                <a:gd name="T11" fmla="*/ 224 h 252"/>
                <a:gd name="T12" fmla="*/ 61 w 61"/>
                <a:gd name="T13" fmla="*/ 252 h 252"/>
                <a:gd name="T14" fmla="*/ 0 w 61"/>
                <a:gd name="T15" fmla="*/ 199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2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9" name="Freeform 90"/>
            <p:cNvSpPr>
              <a:spLocks/>
            </p:cNvSpPr>
            <p:nvPr/>
          </p:nvSpPr>
          <p:spPr bwMode="auto">
            <a:xfrm>
              <a:off x="5502" y="3212"/>
              <a:ext cx="32" cy="42"/>
            </a:xfrm>
            <a:custGeom>
              <a:avLst/>
              <a:gdLst>
                <a:gd name="T0" fmla="*/ 108 w 140"/>
                <a:gd name="T1" fmla="*/ 179 h 179"/>
                <a:gd name="T2" fmla="*/ 108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8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0" name="Freeform 91"/>
            <p:cNvSpPr>
              <a:spLocks noEditPoints="1"/>
            </p:cNvSpPr>
            <p:nvPr/>
          </p:nvSpPr>
          <p:spPr bwMode="auto">
            <a:xfrm>
              <a:off x="5541" y="3192"/>
              <a:ext cx="17" cy="62"/>
            </a:xfrm>
            <a:custGeom>
              <a:avLst/>
              <a:gdLst>
                <a:gd name="T0" fmla="*/ 25 w 76"/>
                <a:gd name="T1" fmla="*/ 265 h 265"/>
                <a:gd name="T2" fmla="*/ 25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5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4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1" name="Freeform 92"/>
            <p:cNvSpPr>
              <a:spLocks noEditPoints="1"/>
            </p:cNvSpPr>
            <p:nvPr/>
          </p:nvSpPr>
          <p:spPr bwMode="auto">
            <a:xfrm>
              <a:off x="5585" y="3212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5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2" name="Freeform 93"/>
            <p:cNvSpPr>
              <a:spLocks noEditPoints="1"/>
            </p:cNvSpPr>
            <p:nvPr/>
          </p:nvSpPr>
          <p:spPr bwMode="auto">
            <a:xfrm>
              <a:off x="5648" y="3198"/>
              <a:ext cx="13" cy="56"/>
            </a:xfrm>
            <a:custGeom>
              <a:avLst/>
              <a:gdLst>
                <a:gd name="T0" fmla="*/ 41 w 60"/>
                <a:gd name="T1" fmla="*/ 0 h 242"/>
                <a:gd name="T2" fmla="*/ 55 w 60"/>
                <a:gd name="T3" fmla="*/ 6 h 242"/>
                <a:gd name="T4" fmla="*/ 60 w 60"/>
                <a:gd name="T5" fmla="*/ 19 h 242"/>
                <a:gd name="T6" fmla="*/ 55 w 60"/>
                <a:gd name="T7" fmla="*/ 33 h 242"/>
                <a:gd name="T8" fmla="*/ 41 w 60"/>
                <a:gd name="T9" fmla="*/ 39 h 242"/>
                <a:gd name="T10" fmla="*/ 27 w 60"/>
                <a:gd name="T11" fmla="*/ 33 h 242"/>
                <a:gd name="T12" fmla="*/ 22 w 60"/>
                <a:gd name="T13" fmla="*/ 19 h 242"/>
                <a:gd name="T14" fmla="*/ 27 w 60"/>
                <a:gd name="T15" fmla="*/ 6 h 242"/>
                <a:gd name="T16" fmla="*/ 41 w 60"/>
                <a:gd name="T17" fmla="*/ 0 h 242"/>
                <a:gd name="T18" fmla="*/ 24 w 60"/>
                <a:gd name="T19" fmla="*/ 242 h 242"/>
                <a:gd name="T20" fmla="*/ 24 w 60"/>
                <a:gd name="T21" fmla="*/ 93 h 242"/>
                <a:gd name="T22" fmla="*/ 0 w 60"/>
                <a:gd name="T23" fmla="*/ 93 h 242"/>
                <a:gd name="T24" fmla="*/ 0 w 60"/>
                <a:gd name="T25" fmla="*/ 67 h 242"/>
                <a:gd name="T26" fmla="*/ 55 w 60"/>
                <a:gd name="T27" fmla="*/ 67 h 242"/>
                <a:gd name="T28" fmla="*/ 55 w 60"/>
                <a:gd name="T29" fmla="*/ 242 h 242"/>
                <a:gd name="T30" fmla="*/ 24 w 60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242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3" name="Freeform 94"/>
            <p:cNvSpPr>
              <a:spLocks/>
            </p:cNvSpPr>
            <p:nvPr/>
          </p:nvSpPr>
          <p:spPr bwMode="auto">
            <a:xfrm>
              <a:off x="5670" y="3212"/>
              <a:ext cx="32" cy="42"/>
            </a:xfrm>
            <a:custGeom>
              <a:avLst/>
              <a:gdLst>
                <a:gd name="T0" fmla="*/ 109 w 140"/>
                <a:gd name="T1" fmla="*/ 179 h 179"/>
                <a:gd name="T2" fmla="*/ 109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9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4" name="Freeform 95"/>
            <p:cNvSpPr>
              <a:spLocks/>
            </p:cNvSpPr>
            <p:nvPr/>
          </p:nvSpPr>
          <p:spPr bwMode="auto">
            <a:xfrm>
              <a:off x="5706" y="3213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5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5" name="Freeform 96"/>
            <p:cNvSpPr>
              <a:spLocks noEditPoints="1"/>
            </p:cNvSpPr>
            <p:nvPr/>
          </p:nvSpPr>
          <p:spPr bwMode="auto">
            <a:xfrm>
              <a:off x="5745" y="3212"/>
              <a:ext cx="37" cy="43"/>
            </a:xfrm>
            <a:custGeom>
              <a:avLst/>
              <a:gdLst>
                <a:gd name="T0" fmla="*/ 160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6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7 w 162"/>
                <a:gd name="T21" fmla="*/ 24 h 183"/>
                <a:gd name="T22" fmla="*/ 83 w 162"/>
                <a:gd name="T23" fmla="*/ 0 h 183"/>
                <a:gd name="T24" fmla="*/ 142 w 162"/>
                <a:gd name="T25" fmla="*/ 22 h 183"/>
                <a:gd name="T26" fmla="*/ 162 w 162"/>
                <a:gd name="T27" fmla="*/ 75 h 183"/>
                <a:gd name="T28" fmla="*/ 160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4 w 162"/>
                <a:gd name="T35" fmla="*/ 72 h 183"/>
                <a:gd name="T36" fmla="*/ 131 w 162"/>
                <a:gd name="T37" fmla="*/ 72 h 183"/>
                <a:gd name="T38" fmla="*/ 120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6" name="Freeform 97"/>
            <p:cNvSpPr>
              <a:spLocks/>
            </p:cNvSpPr>
            <p:nvPr/>
          </p:nvSpPr>
          <p:spPr bwMode="auto">
            <a:xfrm>
              <a:off x="5786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1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6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7" name="Freeform 98"/>
            <p:cNvSpPr>
              <a:spLocks/>
            </p:cNvSpPr>
            <p:nvPr/>
          </p:nvSpPr>
          <p:spPr bwMode="auto">
            <a:xfrm>
              <a:off x="5816" y="3202"/>
              <a:ext cx="26" cy="53"/>
            </a:xfrm>
            <a:custGeom>
              <a:avLst/>
              <a:gdLst>
                <a:gd name="T0" fmla="*/ 21 w 113"/>
                <a:gd name="T1" fmla="*/ 73 h 228"/>
                <a:gd name="T2" fmla="*/ 0 w 113"/>
                <a:gd name="T3" fmla="*/ 73 h 228"/>
                <a:gd name="T4" fmla="*/ 0 w 113"/>
                <a:gd name="T5" fmla="*/ 49 h 228"/>
                <a:gd name="T6" fmla="*/ 21 w 113"/>
                <a:gd name="T7" fmla="*/ 49 h 228"/>
                <a:gd name="T8" fmla="*/ 21 w 113"/>
                <a:gd name="T9" fmla="*/ 12 h 228"/>
                <a:gd name="T10" fmla="*/ 52 w 113"/>
                <a:gd name="T11" fmla="*/ 0 h 228"/>
                <a:gd name="T12" fmla="*/ 52 w 113"/>
                <a:gd name="T13" fmla="*/ 49 h 228"/>
                <a:gd name="T14" fmla="*/ 100 w 113"/>
                <a:gd name="T15" fmla="*/ 49 h 228"/>
                <a:gd name="T16" fmla="*/ 100 w 113"/>
                <a:gd name="T17" fmla="*/ 73 h 228"/>
                <a:gd name="T18" fmla="*/ 52 w 113"/>
                <a:gd name="T19" fmla="*/ 73 h 228"/>
                <a:gd name="T20" fmla="*/ 52 w 113"/>
                <a:gd name="T21" fmla="*/ 161 h 228"/>
                <a:gd name="T22" fmla="*/ 59 w 113"/>
                <a:gd name="T23" fmla="*/ 192 h 228"/>
                <a:gd name="T24" fmla="*/ 83 w 113"/>
                <a:gd name="T25" fmla="*/ 201 h 228"/>
                <a:gd name="T26" fmla="*/ 108 w 113"/>
                <a:gd name="T27" fmla="*/ 195 h 228"/>
                <a:gd name="T28" fmla="*/ 113 w 113"/>
                <a:gd name="T29" fmla="*/ 223 h 228"/>
                <a:gd name="T30" fmla="*/ 70 w 113"/>
                <a:gd name="T31" fmla="*/ 228 h 228"/>
                <a:gd name="T32" fmla="*/ 35 w 113"/>
                <a:gd name="T33" fmla="*/ 212 h 228"/>
                <a:gd name="T34" fmla="*/ 21 w 113"/>
                <a:gd name="T35" fmla="*/ 173 h 228"/>
                <a:gd name="T36" fmla="*/ 21 w 113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228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8" name="Freeform 99"/>
            <p:cNvSpPr>
              <a:spLocks noEditPoints="1"/>
            </p:cNvSpPr>
            <p:nvPr/>
          </p:nvSpPr>
          <p:spPr bwMode="auto">
            <a:xfrm>
              <a:off x="5845" y="3198"/>
              <a:ext cx="14" cy="56"/>
            </a:xfrm>
            <a:custGeom>
              <a:avLst/>
              <a:gdLst>
                <a:gd name="T0" fmla="*/ 42 w 61"/>
                <a:gd name="T1" fmla="*/ 0 h 242"/>
                <a:gd name="T2" fmla="*/ 55 w 61"/>
                <a:gd name="T3" fmla="*/ 6 h 242"/>
                <a:gd name="T4" fmla="*/ 61 w 61"/>
                <a:gd name="T5" fmla="*/ 19 h 242"/>
                <a:gd name="T6" fmla="*/ 55 w 61"/>
                <a:gd name="T7" fmla="*/ 33 h 242"/>
                <a:gd name="T8" fmla="*/ 42 w 61"/>
                <a:gd name="T9" fmla="*/ 39 h 242"/>
                <a:gd name="T10" fmla="*/ 28 w 61"/>
                <a:gd name="T11" fmla="*/ 33 h 242"/>
                <a:gd name="T12" fmla="*/ 22 w 61"/>
                <a:gd name="T13" fmla="*/ 19 h 242"/>
                <a:gd name="T14" fmla="*/ 28 w 61"/>
                <a:gd name="T15" fmla="*/ 6 h 242"/>
                <a:gd name="T16" fmla="*/ 42 w 61"/>
                <a:gd name="T17" fmla="*/ 0 h 242"/>
                <a:gd name="T18" fmla="*/ 24 w 61"/>
                <a:gd name="T19" fmla="*/ 242 h 242"/>
                <a:gd name="T20" fmla="*/ 24 w 61"/>
                <a:gd name="T21" fmla="*/ 93 h 242"/>
                <a:gd name="T22" fmla="*/ 0 w 61"/>
                <a:gd name="T23" fmla="*/ 93 h 242"/>
                <a:gd name="T24" fmla="*/ 0 w 61"/>
                <a:gd name="T25" fmla="*/ 67 h 242"/>
                <a:gd name="T26" fmla="*/ 56 w 61"/>
                <a:gd name="T27" fmla="*/ 67 h 242"/>
                <a:gd name="T28" fmla="*/ 56 w 61"/>
                <a:gd name="T29" fmla="*/ 242 h 242"/>
                <a:gd name="T30" fmla="*/ 24 w 61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242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9" name="Freeform 100"/>
            <p:cNvSpPr>
              <a:spLocks noEditPoints="1"/>
            </p:cNvSpPr>
            <p:nvPr/>
          </p:nvSpPr>
          <p:spPr bwMode="auto">
            <a:xfrm>
              <a:off x="5866" y="3192"/>
              <a:ext cx="33" cy="63"/>
            </a:xfrm>
            <a:custGeom>
              <a:avLst/>
              <a:gdLst>
                <a:gd name="T0" fmla="*/ 145 w 145"/>
                <a:gd name="T1" fmla="*/ 105 h 270"/>
                <a:gd name="T2" fmla="*/ 129 w 145"/>
                <a:gd name="T3" fmla="*/ 127 h 270"/>
                <a:gd name="T4" fmla="*/ 112 w 145"/>
                <a:gd name="T5" fmla="*/ 118 h 270"/>
                <a:gd name="T6" fmla="*/ 89 w 145"/>
                <a:gd name="T7" fmla="*/ 114 h 270"/>
                <a:gd name="T8" fmla="*/ 48 w 145"/>
                <a:gd name="T9" fmla="*/ 131 h 270"/>
                <a:gd name="T10" fmla="*/ 33 w 145"/>
                <a:gd name="T11" fmla="*/ 180 h 270"/>
                <a:gd name="T12" fmla="*/ 48 w 145"/>
                <a:gd name="T13" fmla="*/ 227 h 270"/>
                <a:gd name="T14" fmla="*/ 91 w 145"/>
                <a:gd name="T15" fmla="*/ 243 h 270"/>
                <a:gd name="T16" fmla="*/ 133 w 145"/>
                <a:gd name="T17" fmla="*/ 227 h 270"/>
                <a:gd name="T18" fmla="*/ 145 w 145"/>
                <a:gd name="T19" fmla="*/ 253 h 270"/>
                <a:gd name="T20" fmla="*/ 83 w 145"/>
                <a:gd name="T21" fmla="*/ 270 h 270"/>
                <a:gd name="T22" fmla="*/ 24 w 145"/>
                <a:gd name="T23" fmla="*/ 246 h 270"/>
                <a:gd name="T24" fmla="*/ 0 w 145"/>
                <a:gd name="T25" fmla="*/ 180 h 270"/>
                <a:gd name="T26" fmla="*/ 25 w 145"/>
                <a:gd name="T27" fmla="*/ 113 h 270"/>
                <a:gd name="T28" fmla="*/ 91 w 145"/>
                <a:gd name="T29" fmla="*/ 87 h 270"/>
                <a:gd name="T30" fmla="*/ 121 w 145"/>
                <a:gd name="T31" fmla="*/ 93 h 270"/>
                <a:gd name="T32" fmla="*/ 145 w 145"/>
                <a:gd name="T33" fmla="*/ 105 h 270"/>
                <a:gd name="T34" fmla="*/ 141 w 145"/>
                <a:gd name="T35" fmla="*/ 1 h 270"/>
                <a:gd name="T36" fmla="*/ 90 w 145"/>
                <a:gd name="T37" fmla="*/ 55 h 270"/>
                <a:gd name="T38" fmla="*/ 73 w 145"/>
                <a:gd name="T39" fmla="*/ 55 h 270"/>
                <a:gd name="T40" fmla="*/ 24 w 145"/>
                <a:gd name="T41" fmla="*/ 0 h 270"/>
                <a:gd name="T42" fmla="*/ 52 w 145"/>
                <a:gd name="T43" fmla="*/ 0 h 270"/>
                <a:gd name="T44" fmla="*/ 81 w 145"/>
                <a:gd name="T45" fmla="*/ 31 h 270"/>
                <a:gd name="T46" fmla="*/ 108 w 145"/>
                <a:gd name="T47" fmla="*/ 1 h 270"/>
                <a:gd name="T48" fmla="*/ 141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0" name="Freeform 101"/>
            <p:cNvSpPr>
              <a:spLocks/>
            </p:cNvSpPr>
            <p:nvPr/>
          </p:nvSpPr>
          <p:spPr bwMode="auto">
            <a:xfrm>
              <a:off x="5905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1" name="Freeform 102"/>
            <p:cNvSpPr>
              <a:spLocks noEditPoints="1"/>
            </p:cNvSpPr>
            <p:nvPr/>
          </p:nvSpPr>
          <p:spPr bwMode="auto">
            <a:xfrm>
              <a:off x="5944" y="3192"/>
              <a:ext cx="17" cy="62"/>
            </a:xfrm>
            <a:custGeom>
              <a:avLst/>
              <a:gdLst>
                <a:gd name="T0" fmla="*/ 24 w 76"/>
                <a:gd name="T1" fmla="*/ 265 h 265"/>
                <a:gd name="T2" fmla="*/ 24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4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3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2" name="Freeform 103"/>
            <p:cNvSpPr>
              <a:spLocks/>
            </p:cNvSpPr>
            <p:nvPr/>
          </p:nvSpPr>
          <p:spPr bwMode="auto">
            <a:xfrm>
              <a:off x="5987" y="3196"/>
              <a:ext cx="27" cy="58"/>
            </a:xfrm>
            <a:custGeom>
              <a:avLst/>
              <a:gdLst>
                <a:gd name="T0" fmla="*/ 107 w 116"/>
                <a:gd name="T1" fmla="*/ 28 h 248"/>
                <a:gd name="T2" fmla="*/ 89 w 116"/>
                <a:gd name="T3" fmla="*/ 25 h 248"/>
                <a:gd name="T4" fmla="*/ 66 w 116"/>
                <a:gd name="T5" fmla="*/ 36 h 248"/>
                <a:gd name="T6" fmla="*/ 56 w 116"/>
                <a:gd name="T7" fmla="*/ 63 h 248"/>
                <a:gd name="T8" fmla="*/ 57 w 116"/>
                <a:gd name="T9" fmla="*/ 73 h 248"/>
                <a:gd name="T10" fmla="*/ 93 w 116"/>
                <a:gd name="T11" fmla="*/ 73 h 248"/>
                <a:gd name="T12" fmla="*/ 93 w 116"/>
                <a:gd name="T13" fmla="*/ 99 h 248"/>
                <a:gd name="T14" fmla="*/ 57 w 116"/>
                <a:gd name="T15" fmla="*/ 99 h 248"/>
                <a:gd name="T16" fmla="*/ 57 w 116"/>
                <a:gd name="T17" fmla="*/ 248 h 248"/>
                <a:gd name="T18" fmla="*/ 26 w 116"/>
                <a:gd name="T19" fmla="*/ 248 h 248"/>
                <a:gd name="T20" fmla="*/ 26 w 116"/>
                <a:gd name="T21" fmla="*/ 99 h 248"/>
                <a:gd name="T22" fmla="*/ 0 w 116"/>
                <a:gd name="T23" fmla="*/ 99 h 248"/>
                <a:gd name="T24" fmla="*/ 0 w 116"/>
                <a:gd name="T25" fmla="*/ 73 h 248"/>
                <a:gd name="T26" fmla="*/ 26 w 116"/>
                <a:gd name="T27" fmla="*/ 73 h 248"/>
                <a:gd name="T28" fmla="*/ 43 w 116"/>
                <a:gd name="T29" fmla="*/ 20 h 248"/>
                <a:gd name="T30" fmla="*/ 87 w 116"/>
                <a:gd name="T31" fmla="*/ 0 h 248"/>
                <a:gd name="T32" fmla="*/ 116 w 116"/>
                <a:gd name="T33" fmla="*/ 5 h 248"/>
                <a:gd name="T34" fmla="*/ 107 w 116"/>
                <a:gd name="T35" fmla="*/ 2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6" h="248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3" name="Freeform 104"/>
            <p:cNvSpPr>
              <a:spLocks noEditPoints="1"/>
            </p:cNvSpPr>
            <p:nvPr/>
          </p:nvSpPr>
          <p:spPr bwMode="auto">
            <a:xfrm>
              <a:off x="6014" y="3212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4" name="Freeform 105"/>
            <p:cNvSpPr>
              <a:spLocks/>
            </p:cNvSpPr>
            <p:nvPr/>
          </p:nvSpPr>
          <p:spPr bwMode="auto">
            <a:xfrm>
              <a:off x="6057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5" name="Freeform 106"/>
            <p:cNvSpPr>
              <a:spLocks noEditPoints="1"/>
            </p:cNvSpPr>
            <p:nvPr/>
          </p:nvSpPr>
          <p:spPr bwMode="auto">
            <a:xfrm>
              <a:off x="6096" y="3196"/>
              <a:ext cx="35" cy="59"/>
            </a:xfrm>
            <a:custGeom>
              <a:avLst/>
              <a:gdLst>
                <a:gd name="T0" fmla="*/ 122 w 153"/>
                <a:gd name="T1" fmla="*/ 248 h 252"/>
                <a:gd name="T2" fmla="*/ 122 w 153"/>
                <a:gd name="T3" fmla="*/ 235 h 252"/>
                <a:gd name="T4" fmla="*/ 74 w 153"/>
                <a:gd name="T5" fmla="*/ 252 h 252"/>
                <a:gd name="T6" fmla="*/ 21 w 153"/>
                <a:gd name="T7" fmla="*/ 228 h 252"/>
                <a:gd name="T8" fmla="*/ 0 w 153"/>
                <a:gd name="T9" fmla="*/ 165 h 252"/>
                <a:gd name="T10" fmla="*/ 24 w 153"/>
                <a:gd name="T11" fmla="*/ 97 h 252"/>
                <a:gd name="T12" fmla="*/ 80 w 153"/>
                <a:gd name="T13" fmla="*/ 69 h 252"/>
                <a:gd name="T14" fmla="*/ 122 w 153"/>
                <a:gd name="T15" fmla="*/ 82 h 252"/>
                <a:gd name="T16" fmla="*/ 122 w 153"/>
                <a:gd name="T17" fmla="*/ 0 h 252"/>
                <a:gd name="T18" fmla="*/ 153 w 153"/>
                <a:gd name="T19" fmla="*/ 0 h 252"/>
                <a:gd name="T20" fmla="*/ 153 w 153"/>
                <a:gd name="T21" fmla="*/ 248 h 252"/>
                <a:gd name="T22" fmla="*/ 122 w 153"/>
                <a:gd name="T23" fmla="*/ 248 h 252"/>
                <a:gd name="T24" fmla="*/ 122 w 153"/>
                <a:gd name="T25" fmla="*/ 113 h 252"/>
                <a:gd name="T26" fmla="*/ 89 w 153"/>
                <a:gd name="T27" fmla="*/ 96 h 252"/>
                <a:gd name="T28" fmla="*/ 49 w 153"/>
                <a:gd name="T29" fmla="*/ 114 h 252"/>
                <a:gd name="T30" fmla="*/ 33 w 153"/>
                <a:gd name="T31" fmla="*/ 162 h 252"/>
                <a:gd name="T32" fmla="*/ 91 w 153"/>
                <a:gd name="T33" fmla="*/ 225 h 252"/>
                <a:gd name="T34" fmla="*/ 109 w 153"/>
                <a:gd name="T35" fmla="*/ 221 h 252"/>
                <a:gd name="T36" fmla="*/ 122 w 153"/>
                <a:gd name="T37" fmla="*/ 211 h 252"/>
                <a:gd name="T38" fmla="*/ 122 w 153"/>
                <a:gd name="T39" fmla="*/ 113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252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6" name="Freeform 107"/>
            <p:cNvSpPr>
              <a:spLocks/>
            </p:cNvSpPr>
            <p:nvPr/>
          </p:nvSpPr>
          <p:spPr bwMode="auto">
            <a:xfrm>
              <a:off x="6135" y="3213"/>
              <a:ext cx="37" cy="57"/>
            </a:xfrm>
            <a:custGeom>
              <a:avLst/>
              <a:gdLst>
                <a:gd name="T0" fmla="*/ 87 w 162"/>
                <a:gd name="T1" fmla="*/ 205 h 244"/>
                <a:gd name="T2" fmla="*/ 62 w 162"/>
                <a:gd name="T3" fmla="*/ 233 h 244"/>
                <a:gd name="T4" fmla="*/ 18 w 162"/>
                <a:gd name="T5" fmla="*/ 244 h 244"/>
                <a:gd name="T6" fmla="*/ 18 w 162"/>
                <a:gd name="T7" fmla="*/ 216 h 244"/>
                <a:gd name="T8" fmla="*/ 52 w 162"/>
                <a:gd name="T9" fmla="*/ 207 h 244"/>
                <a:gd name="T10" fmla="*/ 66 w 162"/>
                <a:gd name="T11" fmla="*/ 185 h 244"/>
                <a:gd name="T12" fmla="*/ 61 w 162"/>
                <a:gd name="T13" fmla="*/ 157 h 244"/>
                <a:gd name="T14" fmla="*/ 47 w 162"/>
                <a:gd name="T15" fmla="*/ 122 h 244"/>
                <a:gd name="T16" fmla="*/ 0 w 162"/>
                <a:gd name="T17" fmla="*/ 0 h 244"/>
                <a:gd name="T18" fmla="*/ 32 w 162"/>
                <a:gd name="T19" fmla="*/ 0 h 244"/>
                <a:gd name="T20" fmla="*/ 83 w 162"/>
                <a:gd name="T21" fmla="*/ 136 h 244"/>
                <a:gd name="T22" fmla="*/ 130 w 162"/>
                <a:gd name="T23" fmla="*/ 0 h 244"/>
                <a:gd name="T24" fmla="*/ 162 w 162"/>
                <a:gd name="T25" fmla="*/ 0 h 244"/>
                <a:gd name="T26" fmla="*/ 87 w 162"/>
                <a:gd name="T27" fmla="*/ 20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244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7" name="Freeform 108"/>
            <p:cNvSpPr>
              <a:spLocks noEditPoints="1"/>
            </p:cNvSpPr>
            <p:nvPr/>
          </p:nvSpPr>
          <p:spPr bwMode="auto">
            <a:xfrm>
              <a:off x="4856" y="3292"/>
              <a:ext cx="46" cy="58"/>
            </a:xfrm>
            <a:custGeom>
              <a:avLst/>
              <a:gdLst>
                <a:gd name="T0" fmla="*/ 0 w 201"/>
                <a:gd name="T1" fmla="*/ 122 h 249"/>
                <a:gd name="T2" fmla="*/ 26 w 201"/>
                <a:gd name="T3" fmla="*/ 35 h 249"/>
                <a:gd name="T4" fmla="*/ 97 w 201"/>
                <a:gd name="T5" fmla="*/ 0 h 249"/>
                <a:gd name="T6" fmla="*/ 174 w 201"/>
                <a:gd name="T7" fmla="*/ 32 h 249"/>
                <a:gd name="T8" fmla="*/ 201 w 201"/>
                <a:gd name="T9" fmla="*/ 122 h 249"/>
                <a:gd name="T10" fmla="*/ 174 w 201"/>
                <a:gd name="T11" fmla="*/ 215 h 249"/>
                <a:gd name="T12" fmla="*/ 97 w 201"/>
                <a:gd name="T13" fmla="*/ 249 h 249"/>
                <a:gd name="T14" fmla="*/ 26 w 201"/>
                <a:gd name="T15" fmla="*/ 213 h 249"/>
                <a:gd name="T16" fmla="*/ 0 w 201"/>
                <a:gd name="T17" fmla="*/ 122 h 249"/>
                <a:gd name="T18" fmla="*/ 35 w 201"/>
                <a:gd name="T19" fmla="*/ 122 h 249"/>
                <a:gd name="T20" fmla="*/ 51 w 201"/>
                <a:gd name="T21" fmla="*/ 191 h 249"/>
                <a:gd name="T22" fmla="*/ 97 w 201"/>
                <a:gd name="T23" fmla="*/ 219 h 249"/>
                <a:gd name="T24" fmla="*/ 148 w 201"/>
                <a:gd name="T25" fmla="*/ 194 h 249"/>
                <a:gd name="T26" fmla="*/ 166 w 201"/>
                <a:gd name="T27" fmla="*/ 122 h 249"/>
                <a:gd name="T28" fmla="*/ 97 w 201"/>
                <a:gd name="T29" fmla="*/ 29 h 249"/>
                <a:gd name="T30" fmla="*/ 51 w 201"/>
                <a:gd name="T31" fmla="*/ 54 h 249"/>
                <a:gd name="T32" fmla="*/ 35 w 201"/>
                <a:gd name="T33" fmla="*/ 12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1" h="249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8" name="Freeform 109"/>
            <p:cNvSpPr>
              <a:spLocks noEditPoints="1"/>
            </p:cNvSpPr>
            <p:nvPr/>
          </p:nvSpPr>
          <p:spPr bwMode="auto">
            <a:xfrm>
              <a:off x="4910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4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9" name="Freeform 110"/>
            <p:cNvSpPr>
              <a:spLocks noEditPoints="1"/>
            </p:cNvSpPr>
            <p:nvPr/>
          </p:nvSpPr>
          <p:spPr bwMode="auto">
            <a:xfrm>
              <a:off x="4949" y="3307"/>
              <a:ext cx="38" cy="43"/>
            </a:xfrm>
            <a:custGeom>
              <a:avLst/>
              <a:gdLst>
                <a:gd name="T0" fmla="*/ 159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7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6 w 162"/>
                <a:gd name="T21" fmla="*/ 24 h 183"/>
                <a:gd name="T22" fmla="*/ 82 w 162"/>
                <a:gd name="T23" fmla="*/ 0 h 183"/>
                <a:gd name="T24" fmla="*/ 141 w 162"/>
                <a:gd name="T25" fmla="*/ 22 h 183"/>
                <a:gd name="T26" fmla="*/ 162 w 162"/>
                <a:gd name="T27" fmla="*/ 76 h 183"/>
                <a:gd name="T28" fmla="*/ 159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3 w 162"/>
                <a:gd name="T35" fmla="*/ 72 h 183"/>
                <a:gd name="T36" fmla="*/ 131 w 162"/>
                <a:gd name="T37" fmla="*/ 72 h 183"/>
                <a:gd name="T38" fmla="*/ 119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0" name="Freeform 111"/>
            <p:cNvSpPr>
              <a:spLocks/>
            </p:cNvSpPr>
            <p:nvPr/>
          </p:nvSpPr>
          <p:spPr bwMode="auto">
            <a:xfrm>
              <a:off x="4994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3 w 106"/>
                <a:gd name="T3" fmla="*/ 27 h 180"/>
                <a:gd name="T4" fmla="*/ 44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1" name="Freeform 112"/>
            <p:cNvSpPr>
              <a:spLocks noEditPoints="1"/>
            </p:cNvSpPr>
            <p:nvPr/>
          </p:nvSpPr>
          <p:spPr bwMode="auto">
            <a:xfrm>
              <a:off x="5021" y="3307"/>
              <a:ext cx="34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6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10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7 w 151"/>
                <a:gd name="T43" fmla="*/ 102 h 183"/>
                <a:gd name="T44" fmla="*/ 32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2" name="Freeform 113"/>
            <p:cNvSpPr>
              <a:spLocks noEditPoints="1"/>
            </p:cNvSpPr>
            <p:nvPr/>
          </p:nvSpPr>
          <p:spPr bwMode="auto">
            <a:xfrm>
              <a:off x="5060" y="3287"/>
              <a:ext cx="34" cy="63"/>
            </a:xfrm>
            <a:custGeom>
              <a:avLst/>
              <a:gdLst>
                <a:gd name="T0" fmla="*/ 144 w 145"/>
                <a:gd name="T1" fmla="*/ 105 h 270"/>
                <a:gd name="T2" fmla="*/ 128 w 145"/>
                <a:gd name="T3" fmla="*/ 127 h 270"/>
                <a:gd name="T4" fmla="*/ 112 w 145"/>
                <a:gd name="T5" fmla="*/ 118 h 270"/>
                <a:gd name="T6" fmla="*/ 88 w 145"/>
                <a:gd name="T7" fmla="*/ 114 h 270"/>
                <a:gd name="T8" fmla="*/ 47 w 145"/>
                <a:gd name="T9" fmla="*/ 131 h 270"/>
                <a:gd name="T10" fmla="*/ 32 w 145"/>
                <a:gd name="T11" fmla="*/ 180 h 270"/>
                <a:gd name="T12" fmla="*/ 48 w 145"/>
                <a:gd name="T13" fmla="*/ 227 h 270"/>
                <a:gd name="T14" fmla="*/ 90 w 145"/>
                <a:gd name="T15" fmla="*/ 244 h 270"/>
                <a:gd name="T16" fmla="*/ 132 w 145"/>
                <a:gd name="T17" fmla="*/ 227 h 270"/>
                <a:gd name="T18" fmla="*/ 145 w 145"/>
                <a:gd name="T19" fmla="*/ 254 h 270"/>
                <a:gd name="T20" fmla="*/ 83 w 145"/>
                <a:gd name="T21" fmla="*/ 270 h 270"/>
                <a:gd name="T22" fmla="*/ 23 w 145"/>
                <a:gd name="T23" fmla="*/ 246 h 270"/>
                <a:gd name="T24" fmla="*/ 0 w 145"/>
                <a:gd name="T25" fmla="*/ 180 h 270"/>
                <a:gd name="T26" fmla="*/ 24 w 145"/>
                <a:gd name="T27" fmla="*/ 113 h 270"/>
                <a:gd name="T28" fmla="*/ 91 w 145"/>
                <a:gd name="T29" fmla="*/ 87 h 270"/>
                <a:gd name="T30" fmla="*/ 120 w 145"/>
                <a:gd name="T31" fmla="*/ 93 h 270"/>
                <a:gd name="T32" fmla="*/ 144 w 145"/>
                <a:gd name="T33" fmla="*/ 105 h 270"/>
                <a:gd name="T34" fmla="*/ 140 w 145"/>
                <a:gd name="T35" fmla="*/ 1 h 270"/>
                <a:gd name="T36" fmla="*/ 90 w 145"/>
                <a:gd name="T37" fmla="*/ 56 h 270"/>
                <a:gd name="T38" fmla="*/ 72 w 145"/>
                <a:gd name="T39" fmla="*/ 56 h 270"/>
                <a:gd name="T40" fmla="*/ 23 w 145"/>
                <a:gd name="T41" fmla="*/ 0 h 270"/>
                <a:gd name="T42" fmla="*/ 52 w 145"/>
                <a:gd name="T43" fmla="*/ 0 h 270"/>
                <a:gd name="T44" fmla="*/ 81 w 145"/>
                <a:gd name="T45" fmla="*/ 32 h 270"/>
                <a:gd name="T46" fmla="*/ 108 w 145"/>
                <a:gd name="T47" fmla="*/ 1 h 270"/>
                <a:gd name="T48" fmla="*/ 140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3" name="Freeform 114"/>
            <p:cNvSpPr>
              <a:spLocks/>
            </p:cNvSpPr>
            <p:nvPr/>
          </p:nvSpPr>
          <p:spPr bwMode="auto">
            <a:xfrm>
              <a:off x="5101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99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4" name="Freeform 115"/>
            <p:cNvSpPr>
              <a:spLocks noEditPoints="1"/>
            </p:cNvSpPr>
            <p:nvPr/>
          </p:nvSpPr>
          <p:spPr bwMode="auto">
            <a:xfrm>
              <a:off x="5140" y="3287"/>
              <a:ext cx="18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5" name="Freeform 116"/>
            <p:cNvSpPr>
              <a:spLocks noEditPoints="1"/>
            </p:cNvSpPr>
            <p:nvPr/>
          </p:nvSpPr>
          <p:spPr bwMode="auto">
            <a:xfrm>
              <a:off x="5187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3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6" name="Freeform 117"/>
            <p:cNvSpPr>
              <a:spLocks/>
            </p:cNvSpPr>
            <p:nvPr/>
          </p:nvSpPr>
          <p:spPr bwMode="auto">
            <a:xfrm>
              <a:off x="5230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1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7" name="Freeform 118"/>
            <p:cNvSpPr>
              <a:spLocks noEditPoints="1"/>
            </p:cNvSpPr>
            <p:nvPr/>
          </p:nvSpPr>
          <p:spPr bwMode="auto">
            <a:xfrm>
              <a:off x="5256" y="3307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8" name="Freeform 119"/>
            <p:cNvSpPr>
              <a:spLocks noEditPoints="1"/>
            </p:cNvSpPr>
            <p:nvPr/>
          </p:nvSpPr>
          <p:spPr bwMode="auto">
            <a:xfrm>
              <a:off x="5298" y="3305"/>
              <a:ext cx="33" cy="60"/>
            </a:xfrm>
            <a:custGeom>
              <a:avLst/>
              <a:gdLst>
                <a:gd name="T0" fmla="*/ 3 w 146"/>
                <a:gd name="T1" fmla="*/ 236 h 256"/>
                <a:gd name="T2" fmla="*/ 20 w 146"/>
                <a:gd name="T3" fmla="*/ 211 h 256"/>
                <a:gd name="T4" fmla="*/ 70 w 146"/>
                <a:gd name="T5" fmla="*/ 229 h 256"/>
                <a:gd name="T6" fmla="*/ 104 w 146"/>
                <a:gd name="T7" fmla="*/ 222 h 256"/>
                <a:gd name="T8" fmla="*/ 116 w 146"/>
                <a:gd name="T9" fmla="*/ 203 h 256"/>
                <a:gd name="T10" fmla="*/ 85 w 146"/>
                <a:gd name="T11" fmla="*/ 182 h 256"/>
                <a:gd name="T12" fmla="*/ 66 w 146"/>
                <a:gd name="T13" fmla="*/ 185 h 256"/>
                <a:gd name="T14" fmla="*/ 44 w 146"/>
                <a:gd name="T15" fmla="*/ 187 h 256"/>
                <a:gd name="T16" fmla="*/ 7 w 146"/>
                <a:gd name="T17" fmla="*/ 159 h 256"/>
                <a:gd name="T18" fmla="*/ 16 w 146"/>
                <a:gd name="T19" fmla="*/ 143 h 256"/>
                <a:gd name="T20" fmla="*/ 37 w 146"/>
                <a:gd name="T21" fmla="*/ 133 h 256"/>
                <a:gd name="T22" fmla="*/ 0 w 146"/>
                <a:gd name="T23" fmla="*/ 73 h 256"/>
                <a:gd name="T24" fmla="*/ 20 w 146"/>
                <a:gd name="T25" fmla="*/ 27 h 256"/>
                <a:gd name="T26" fmla="*/ 67 w 146"/>
                <a:gd name="T27" fmla="*/ 8 h 256"/>
                <a:gd name="T28" fmla="*/ 108 w 146"/>
                <a:gd name="T29" fmla="*/ 19 h 256"/>
                <a:gd name="T30" fmla="*/ 123 w 146"/>
                <a:gd name="T31" fmla="*/ 0 h 256"/>
                <a:gd name="T32" fmla="*/ 144 w 146"/>
                <a:gd name="T33" fmla="*/ 20 h 256"/>
                <a:gd name="T34" fmla="*/ 125 w 146"/>
                <a:gd name="T35" fmla="*/ 34 h 256"/>
                <a:gd name="T36" fmla="*/ 137 w 146"/>
                <a:gd name="T37" fmla="*/ 74 h 256"/>
                <a:gd name="T38" fmla="*/ 120 w 146"/>
                <a:gd name="T39" fmla="*/ 119 h 256"/>
                <a:gd name="T40" fmla="*/ 77 w 146"/>
                <a:gd name="T41" fmla="*/ 140 h 256"/>
                <a:gd name="T42" fmla="*/ 51 w 146"/>
                <a:gd name="T43" fmla="*/ 142 h 256"/>
                <a:gd name="T44" fmla="*/ 39 w 146"/>
                <a:gd name="T45" fmla="*/ 146 h 256"/>
                <a:gd name="T46" fmla="*/ 31 w 146"/>
                <a:gd name="T47" fmla="*/ 154 h 256"/>
                <a:gd name="T48" fmla="*/ 47 w 146"/>
                <a:gd name="T49" fmla="*/ 161 h 256"/>
                <a:gd name="T50" fmla="*/ 69 w 146"/>
                <a:gd name="T51" fmla="*/ 158 h 256"/>
                <a:gd name="T52" fmla="*/ 91 w 146"/>
                <a:gd name="T53" fmla="*/ 156 h 256"/>
                <a:gd name="T54" fmla="*/ 132 w 146"/>
                <a:gd name="T55" fmla="*/ 168 h 256"/>
                <a:gd name="T56" fmla="*/ 146 w 146"/>
                <a:gd name="T57" fmla="*/ 202 h 256"/>
                <a:gd name="T58" fmla="*/ 124 w 146"/>
                <a:gd name="T59" fmla="*/ 242 h 256"/>
                <a:gd name="T60" fmla="*/ 69 w 146"/>
                <a:gd name="T61" fmla="*/ 256 h 256"/>
                <a:gd name="T62" fmla="*/ 33 w 146"/>
                <a:gd name="T63" fmla="*/ 250 h 256"/>
                <a:gd name="T64" fmla="*/ 3 w 146"/>
                <a:gd name="T65" fmla="*/ 236 h 256"/>
                <a:gd name="T66" fmla="*/ 69 w 146"/>
                <a:gd name="T67" fmla="*/ 34 h 256"/>
                <a:gd name="T68" fmla="*/ 43 w 146"/>
                <a:gd name="T69" fmla="*/ 45 h 256"/>
                <a:gd name="T70" fmla="*/ 32 w 146"/>
                <a:gd name="T71" fmla="*/ 73 h 256"/>
                <a:gd name="T72" fmla="*/ 42 w 146"/>
                <a:gd name="T73" fmla="*/ 103 h 256"/>
                <a:gd name="T74" fmla="*/ 69 w 146"/>
                <a:gd name="T75" fmla="*/ 115 h 256"/>
                <a:gd name="T76" fmla="*/ 95 w 146"/>
                <a:gd name="T77" fmla="*/ 104 h 256"/>
                <a:gd name="T78" fmla="*/ 104 w 146"/>
                <a:gd name="T79" fmla="*/ 73 h 256"/>
                <a:gd name="T80" fmla="*/ 94 w 146"/>
                <a:gd name="T81" fmla="*/ 45 h 256"/>
                <a:gd name="T82" fmla="*/ 69 w 146"/>
                <a:gd name="T83" fmla="*/ 3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" h="256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9" name="Freeform 120"/>
            <p:cNvSpPr>
              <a:spLocks/>
            </p:cNvSpPr>
            <p:nvPr/>
          </p:nvSpPr>
          <p:spPr bwMode="auto">
            <a:xfrm>
              <a:off x="5339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0" name="Freeform 121"/>
            <p:cNvSpPr>
              <a:spLocks noEditPoints="1"/>
            </p:cNvSpPr>
            <p:nvPr/>
          </p:nvSpPr>
          <p:spPr bwMode="auto">
            <a:xfrm>
              <a:off x="5366" y="3307"/>
              <a:ext cx="34" cy="43"/>
            </a:xfrm>
            <a:custGeom>
              <a:avLst/>
              <a:gdLst>
                <a:gd name="T0" fmla="*/ 108 w 150"/>
                <a:gd name="T1" fmla="*/ 159 h 183"/>
                <a:gd name="T2" fmla="*/ 51 w 150"/>
                <a:gd name="T3" fmla="*/ 183 h 183"/>
                <a:gd name="T4" fmla="*/ 15 w 150"/>
                <a:gd name="T5" fmla="*/ 168 h 183"/>
                <a:gd name="T6" fmla="*/ 0 w 150"/>
                <a:gd name="T7" fmla="*/ 130 h 183"/>
                <a:gd name="T8" fmla="*/ 23 w 150"/>
                <a:gd name="T9" fmla="*/ 85 h 183"/>
                <a:gd name="T10" fmla="*/ 83 w 150"/>
                <a:gd name="T11" fmla="*/ 67 h 183"/>
                <a:gd name="T12" fmla="*/ 105 w 150"/>
                <a:gd name="T13" fmla="*/ 71 h 183"/>
                <a:gd name="T14" fmla="*/ 67 w 150"/>
                <a:gd name="T15" fmla="*/ 28 h 183"/>
                <a:gd name="T16" fmla="*/ 22 w 150"/>
                <a:gd name="T17" fmla="*/ 44 h 183"/>
                <a:gd name="T18" fmla="*/ 9 w 150"/>
                <a:gd name="T19" fmla="*/ 18 h 183"/>
                <a:gd name="T20" fmla="*/ 34 w 150"/>
                <a:gd name="T21" fmla="*/ 6 h 183"/>
                <a:gd name="T22" fmla="*/ 64 w 150"/>
                <a:gd name="T23" fmla="*/ 0 h 183"/>
                <a:gd name="T24" fmla="*/ 119 w 150"/>
                <a:gd name="T25" fmla="*/ 18 h 183"/>
                <a:gd name="T26" fmla="*/ 137 w 150"/>
                <a:gd name="T27" fmla="*/ 73 h 183"/>
                <a:gd name="T28" fmla="*/ 137 w 150"/>
                <a:gd name="T29" fmla="*/ 136 h 183"/>
                <a:gd name="T30" fmla="*/ 150 w 150"/>
                <a:gd name="T31" fmla="*/ 167 h 183"/>
                <a:gd name="T32" fmla="*/ 150 w 150"/>
                <a:gd name="T33" fmla="*/ 183 h 183"/>
                <a:gd name="T34" fmla="*/ 122 w 150"/>
                <a:gd name="T35" fmla="*/ 177 h 183"/>
                <a:gd name="T36" fmla="*/ 108 w 150"/>
                <a:gd name="T37" fmla="*/ 159 h 183"/>
                <a:gd name="T38" fmla="*/ 105 w 150"/>
                <a:gd name="T39" fmla="*/ 93 h 183"/>
                <a:gd name="T40" fmla="*/ 85 w 150"/>
                <a:gd name="T41" fmla="*/ 90 h 183"/>
                <a:gd name="T42" fmla="*/ 46 w 150"/>
                <a:gd name="T43" fmla="*/ 102 h 183"/>
                <a:gd name="T44" fmla="*/ 31 w 150"/>
                <a:gd name="T45" fmla="*/ 131 h 183"/>
                <a:gd name="T46" fmla="*/ 63 w 150"/>
                <a:gd name="T47" fmla="*/ 158 h 183"/>
                <a:gd name="T48" fmla="*/ 105 w 150"/>
                <a:gd name="T49" fmla="*/ 136 h 183"/>
                <a:gd name="T50" fmla="*/ 105 w 150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0" h="183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1" name="Freeform 122"/>
            <p:cNvSpPr>
              <a:spLocks/>
            </p:cNvSpPr>
            <p:nvPr/>
          </p:nvSpPr>
          <p:spPr bwMode="auto">
            <a:xfrm>
              <a:off x="5408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6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2" name="Freeform 123"/>
            <p:cNvSpPr>
              <a:spLocks/>
            </p:cNvSpPr>
            <p:nvPr/>
          </p:nvSpPr>
          <p:spPr bwMode="auto">
            <a:xfrm>
              <a:off x="5490" y="3293"/>
              <a:ext cx="44" cy="57"/>
            </a:xfrm>
            <a:custGeom>
              <a:avLst/>
              <a:gdLst>
                <a:gd name="T0" fmla="*/ 106 w 193"/>
                <a:gd name="T1" fmla="*/ 244 h 244"/>
                <a:gd name="T2" fmla="*/ 90 w 193"/>
                <a:gd name="T3" fmla="*/ 244 h 244"/>
                <a:gd name="T4" fmla="*/ 0 w 193"/>
                <a:gd name="T5" fmla="*/ 0 h 244"/>
                <a:gd name="T6" fmla="*/ 37 w 193"/>
                <a:gd name="T7" fmla="*/ 0 h 244"/>
                <a:gd name="T8" fmla="*/ 98 w 193"/>
                <a:gd name="T9" fmla="*/ 177 h 244"/>
                <a:gd name="T10" fmla="*/ 158 w 193"/>
                <a:gd name="T11" fmla="*/ 0 h 244"/>
                <a:gd name="T12" fmla="*/ 193 w 193"/>
                <a:gd name="T13" fmla="*/ 0 h 244"/>
                <a:gd name="T14" fmla="*/ 106 w 19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244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3" name="Freeform 124"/>
            <p:cNvSpPr>
              <a:spLocks noEditPoints="1"/>
            </p:cNvSpPr>
            <p:nvPr/>
          </p:nvSpPr>
          <p:spPr bwMode="auto">
            <a:xfrm>
              <a:off x="5534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3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3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4" name="Freeform 125"/>
            <p:cNvSpPr>
              <a:spLocks/>
            </p:cNvSpPr>
            <p:nvPr/>
          </p:nvSpPr>
          <p:spPr bwMode="auto">
            <a:xfrm>
              <a:off x="5573" y="3308"/>
              <a:ext cx="34" cy="41"/>
            </a:xfrm>
            <a:custGeom>
              <a:avLst/>
              <a:gdLst>
                <a:gd name="T0" fmla="*/ 49 w 146"/>
                <a:gd name="T1" fmla="*/ 148 h 176"/>
                <a:gd name="T2" fmla="*/ 146 w 146"/>
                <a:gd name="T3" fmla="*/ 148 h 176"/>
                <a:gd name="T4" fmla="*/ 146 w 146"/>
                <a:gd name="T5" fmla="*/ 176 h 176"/>
                <a:gd name="T6" fmla="*/ 0 w 146"/>
                <a:gd name="T7" fmla="*/ 176 h 176"/>
                <a:gd name="T8" fmla="*/ 0 w 146"/>
                <a:gd name="T9" fmla="*/ 167 h 176"/>
                <a:gd name="T10" fmla="*/ 100 w 146"/>
                <a:gd name="T11" fmla="*/ 28 h 176"/>
                <a:gd name="T12" fmla="*/ 2 w 146"/>
                <a:gd name="T13" fmla="*/ 28 h 176"/>
                <a:gd name="T14" fmla="*/ 2 w 146"/>
                <a:gd name="T15" fmla="*/ 0 h 176"/>
                <a:gd name="T16" fmla="*/ 145 w 146"/>
                <a:gd name="T17" fmla="*/ 0 h 176"/>
                <a:gd name="T18" fmla="*/ 145 w 146"/>
                <a:gd name="T19" fmla="*/ 9 h 176"/>
                <a:gd name="T20" fmla="*/ 49 w 146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" h="176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5" name="Freeform 126"/>
            <p:cNvSpPr>
              <a:spLocks/>
            </p:cNvSpPr>
            <p:nvPr/>
          </p:nvSpPr>
          <p:spPr bwMode="auto">
            <a:xfrm>
              <a:off x="5613" y="3291"/>
              <a:ext cx="34" cy="58"/>
            </a:xfrm>
            <a:custGeom>
              <a:avLst/>
              <a:gdLst>
                <a:gd name="T0" fmla="*/ 114 w 148"/>
                <a:gd name="T1" fmla="*/ 248 h 248"/>
                <a:gd name="T2" fmla="*/ 59 w 148"/>
                <a:gd name="T3" fmla="*/ 160 h 248"/>
                <a:gd name="T4" fmla="*/ 31 w 148"/>
                <a:gd name="T5" fmla="*/ 188 h 248"/>
                <a:gd name="T6" fmla="*/ 31 w 148"/>
                <a:gd name="T7" fmla="*/ 248 h 248"/>
                <a:gd name="T8" fmla="*/ 0 w 148"/>
                <a:gd name="T9" fmla="*/ 248 h 248"/>
                <a:gd name="T10" fmla="*/ 0 w 148"/>
                <a:gd name="T11" fmla="*/ 0 h 248"/>
                <a:gd name="T12" fmla="*/ 31 w 148"/>
                <a:gd name="T13" fmla="*/ 0 h 248"/>
                <a:gd name="T14" fmla="*/ 31 w 148"/>
                <a:gd name="T15" fmla="*/ 153 h 248"/>
                <a:gd name="T16" fmla="*/ 99 w 148"/>
                <a:gd name="T17" fmla="*/ 72 h 248"/>
                <a:gd name="T18" fmla="*/ 135 w 148"/>
                <a:gd name="T19" fmla="*/ 72 h 248"/>
                <a:gd name="T20" fmla="*/ 79 w 148"/>
                <a:gd name="T21" fmla="*/ 139 h 248"/>
                <a:gd name="T22" fmla="*/ 148 w 148"/>
                <a:gd name="T23" fmla="*/ 248 h 248"/>
                <a:gd name="T24" fmla="*/ 114 w 148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8" h="248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6" name="Freeform 127"/>
            <p:cNvSpPr>
              <a:spLocks/>
            </p:cNvSpPr>
            <p:nvPr/>
          </p:nvSpPr>
          <p:spPr bwMode="auto">
            <a:xfrm>
              <a:off x="5651" y="3308"/>
              <a:ext cx="32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3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6 h 179"/>
                <a:gd name="T16" fmla="*/ 112 w 143"/>
                <a:gd name="T17" fmla="*/ 176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6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7" name="Freeform 128"/>
            <p:cNvSpPr>
              <a:spLocks/>
            </p:cNvSpPr>
            <p:nvPr/>
          </p:nvSpPr>
          <p:spPr bwMode="auto">
            <a:xfrm>
              <a:off x="5693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5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8" name="Freeform 129"/>
            <p:cNvSpPr>
              <a:spLocks/>
            </p:cNvSpPr>
            <p:nvPr/>
          </p:nvSpPr>
          <p:spPr bwMode="auto">
            <a:xfrm>
              <a:off x="5758" y="3339"/>
              <a:ext cx="13" cy="24"/>
            </a:xfrm>
            <a:custGeom>
              <a:avLst/>
              <a:gdLst>
                <a:gd name="T0" fmla="*/ 8 w 56"/>
                <a:gd name="T1" fmla="*/ 105 h 105"/>
                <a:gd name="T2" fmla="*/ 0 w 56"/>
                <a:gd name="T3" fmla="*/ 93 h 105"/>
                <a:gd name="T4" fmla="*/ 28 w 56"/>
                <a:gd name="T5" fmla="*/ 54 h 105"/>
                <a:gd name="T6" fmla="*/ 23 w 56"/>
                <a:gd name="T7" fmla="*/ 39 h 105"/>
                <a:gd name="T8" fmla="*/ 9 w 56"/>
                <a:gd name="T9" fmla="*/ 20 h 105"/>
                <a:gd name="T10" fmla="*/ 16 w 56"/>
                <a:gd name="T11" fmla="*/ 6 h 105"/>
                <a:gd name="T12" fmla="*/ 33 w 56"/>
                <a:gd name="T13" fmla="*/ 0 h 105"/>
                <a:gd name="T14" fmla="*/ 49 w 56"/>
                <a:gd name="T15" fmla="*/ 8 h 105"/>
                <a:gd name="T16" fmla="*/ 56 w 56"/>
                <a:gd name="T17" fmla="*/ 26 h 105"/>
                <a:gd name="T18" fmla="*/ 47 w 56"/>
                <a:gd name="T19" fmla="*/ 66 h 105"/>
                <a:gd name="T20" fmla="*/ 8 w 56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105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9" name="Freeform 130"/>
            <p:cNvSpPr>
              <a:spLocks/>
            </p:cNvSpPr>
            <p:nvPr/>
          </p:nvSpPr>
          <p:spPr bwMode="auto">
            <a:xfrm>
              <a:off x="5790" y="3308"/>
              <a:ext cx="37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0" name="Freeform 131"/>
            <p:cNvSpPr>
              <a:spLocks noEditPoints="1"/>
            </p:cNvSpPr>
            <p:nvPr/>
          </p:nvSpPr>
          <p:spPr bwMode="auto">
            <a:xfrm>
              <a:off x="5828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2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2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1" name="Freeform 132"/>
            <p:cNvSpPr>
              <a:spLocks/>
            </p:cNvSpPr>
            <p:nvPr/>
          </p:nvSpPr>
          <p:spPr bwMode="auto">
            <a:xfrm>
              <a:off x="5865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2" name="Freeform 133"/>
            <p:cNvSpPr>
              <a:spLocks noEditPoints="1"/>
            </p:cNvSpPr>
            <p:nvPr/>
          </p:nvSpPr>
          <p:spPr bwMode="auto">
            <a:xfrm>
              <a:off x="5905" y="3307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79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7 w 159"/>
                <a:gd name="T11" fmla="*/ 158 h 183"/>
                <a:gd name="T12" fmla="*/ 79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2 w 159"/>
                <a:gd name="T19" fmla="*/ 91 h 183"/>
                <a:gd name="T20" fmla="*/ 79 w 159"/>
                <a:gd name="T21" fmla="*/ 157 h 183"/>
                <a:gd name="T22" fmla="*/ 113 w 159"/>
                <a:gd name="T23" fmla="*/ 140 h 183"/>
                <a:gd name="T24" fmla="*/ 126 w 159"/>
                <a:gd name="T25" fmla="*/ 91 h 183"/>
                <a:gd name="T26" fmla="*/ 79 w 159"/>
                <a:gd name="T27" fmla="*/ 26 h 183"/>
                <a:gd name="T28" fmla="*/ 45 w 159"/>
                <a:gd name="T29" fmla="*/ 43 h 183"/>
                <a:gd name="T30" fmla="*/ 32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3" name="Freeform 134"/>
            <p:cNvSpPr>
              <a:spLocks noEditPoints="1"/>
            </p:cNvSpPr>
            <p:nvPr/>
          </p:nvSpPr>
          <p:spPr bwMode="auto">
            <a:xfrm>
              <a:off x="5943" y="3292"/>
              <a:ext cx="21" cy="73"/>
            </a:xfrm>
            <a:custGeom>
              <a:avLst/>
              <a:gdLst>
                <a:gd name="T0" fmla="*/ 68 w 88"/>
                <a:gd name="T1" fmla="*/ 0 h 311"/>
                <a:gd name="T2" fmla="*/ 81 w 88"/>
                <a:gd name="T3" fmla="*/ 6 h 311"/>
                <a:gd name="T4" fmla="*/ 87 w 88"/>
                <a:gd name="T5" fmla="*/ 19 h 311"/>
                <a:gd name="T6" fmla="*/ 81 w 88"/>
                <a:gd name="T7" fmla="*/ 33 h 311"/>
                <a:gd name="T8" fmla="*/ 68 w 88"/>
                <a:gd name="T9" fmla="*/ 39 h 311"/>
                <a:gd name="T10" fmla="*/ 54 w 88"/>
                <a:gd name="T11" fmla="*/ 33 h 311"/>
                <a:gd name="T12" fmla="*/ 49 w 88"/>
                <a:gd name="T13" fmla="*/ 19 h 311"/>
                <a:gd name="T14" fmla="*/ 54 w 88"/>
                <a:gd name="T15" fmla="*/ 6 h 311"/>
                <a:gd name="T16" fmla="*/ 68 w 88"/>
                <a:gd name="T17" fmla="*/ 0 h 311"/>
                <a:gd name="T18" fmla="*/ 0 w 88"/>
                <a:gd name="T19" fmla="*/ 311 h 311"/>
                <a:gd name="T20" fmla="*/ 0 w 88"/>
                <a:gd name="T21" fmla="*/ 284 h 311"/>
                <a:gd name="T22" fmla="*/ 44 w 88"/>
                <a:gd name="T23" fmla="*/ 274 h 311"/>
                <a:gd name="T24" fmla="*/ 56 w 88"/>
                <a:gd name="T25" fmla="*/ 242 h 311"/>
                <a:gd name="T26" fmla="*/ 56 w 88"/>
                <a:gd name="T27" fmla="*/ 93 h 311"/>
                <a:gd name="T28" fmla="*/ 21 w 88"/>
                <a:gd name="T29" fmla="*/ 93 h 311"/>
                <a:gd name="T30" fmla="*/ 21 w 88"/>
                <a:gd name="T31" fmla="*/ 67 h 311"/>
                <a:gd name="T32" fmla="*/ 88 w 88"/>
                <a:gd name="T33" fmla="*/ 67 h 311"/>
                <a:gd name="T34" fmla="*/ 88 w 88"/>
                <a:gd name="T35" fmla="*/ 241 h 311"/>
                <a:gd name="T36" fmla="*/ 66 w 88"/>
                <a:gd name="T37" fmla="*/ 294 h 311"/>
                <a:gd name="T38" fmla="*/ 0 w 88"/>
                <a:gd name="T39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311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4" name="Freeform 135"/>
            <p:cNvSpPr>
              <a:spLocks noEditPoints="1"/>
            </p:cNvSpPr>
            <p:nvPr/>
          </p:nvSpPr>
          <p:spPr bwMode="auto">
            <a:xfrm>
              <a:off x="5986" y="3307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19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5" name="Freeform 136"/>
            <p:cNvSpPr>
              <a:spLocks/>
            </p:cNvSpPr>
            <p:nvPr/>
          </p:nvSpPr>
          <p:spPr bwMode="auto">
            <a:xfrm>
              <a:off x="6047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5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6" name="Freeform 137"/>
            <p:cNvSpPr>
              <a:spLocks/>
            </p:cNvSpPr>
            <p:nvPr/>
          </p:nvSpPr>
          <p:spPr bwMode="auto">
            <a:xfrm>
              <a:off x="6085" y="3308"/>
              <a:ext cx="34" cy="41"/>
            </a:xfrm>
            <a:custGeom>
              <a:avLst/>
              <a:gdLst>
                <a:gd name="T0" fmla="*/ 49 w 147"/>
                <a:gd name="T1" fmla="*/ 148 h 176"/>
                <a:gd name="T2" fmla="*/ 147 w 147"/>
                <a:gd name="T3" fmla="*/ 148 h 176"/>
                <a:gd name="T4" fmla="*/ 147 w 147"/>
                <a:gd name="T5" fmla="*/ 176 h 176"/>
                <a:gd name="T6" fmla="*/ 0 w 147"/>
                <a:gd name="T7" fmla="*/ 176 h 176"/>
                <a:gd name="T8" fmla="*/ 0 w 147"/>
                <a:gd name="T9" fmla="*/ 167 h 176"/>
                <a:gd name="T10" fmla="*/ 100 w 147"/>
                <a:gd name="T11" fmla="*/ 28 h 176"/>
                <a:gd name="T12" fmla="*/ 2 w 147"/>
                <a:gd name="T13" fmla="*/ 28 h 176"/>
                <a:gd name="T14" fmla="*/ 2 w 147"/>
                <a:gd name="T15" fmla="*/ 0 h 176"/>
                <a:gd name="T16" fmla="*/ 146 w 147"/>
                <a:gd name="T17" fmla="*/ 0 h 176"/>
                <a:gd name="T18" fmla="*/ 146 w 147"/>
                <a:gd name="T19" fmla="*/ 9 h 176"/>
                <a:gd name="T20" fmla="*/ 49 w 147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" h="176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7" name="Freeform 138"/>
            <p:cNvSpPr>
              <a:spLocks noEditPoints="1"/>
            </p:cNvSpPr>
            <p:nvPr/>
          </p:nvSpPr>
          <p:spPr bwMode="auto">
            <a:xfrm>
              <a:off x="6123" y="3291"/>
              <a:ext cx="34" cy="59"/>
            </a:xfrm>
            <a:custGeom>
              <a:avLst/>
              <a:gdLst>
                <a:gd name="T0" fmla="*/ 121 w 152"/>
                <a:gd name="T1" fmla="*/ 247 h 251"/>
                <a:gd name="T2" fmla="*/ 121 w 152"/>
                <a:gd name="T3" fmla="*/ 234 h 251"/>
                <a:gd name="T4" fmla="*/ 74 w 152"/>
                <a:gd name="T5" fmla="*/ 251 h 251"/>
                <a:gd name="T6" fmla="*/ 20 w 152"/>
                <a:gd name="T7" fmla="*/ 227 h 251"/>
                <a:gd name="T8" fmla="*/ 0 w 152"/>
                <a:gd name="T9" fmla="*/ 164 h 251"/>
                <a:gd name="T10" fmla="*/ 23 w 152"/>
                <a:gd name="T11" fmla="*/ 96 h 251"/>
                <a:gd name="T12" fmla="*/ 80 w 152"/>
                <a:gd name="T13" fmla="*/ 68 h 251"/>
                <a:gd name="T14" fmla="*/ 121 w 152"/>
                <a:gd name="T15" fmla="*/ 81 h 251"/>
                <a:gd name="T16" fmla="*/ 121 w 152"/>
                <a:gd name="T17" fmla="*/ 0 h 251"/>
                <a:gd name="T18" fmla="*/ 152 w 152"/>
                <a:gd name="T19" fmla="*/ 0 h 251"/>
                <a:gd name="T20" fmla="*/ 152 w 152"/>
                <a:gd name="T21" fmla="*/ 247 h 251"/>
                <a:gd name="T22" fmla="*/ 121 w 152"/>
                <a:gd name="T23" fmla="*/ 247 h 251"/>
                <a:gd name="T24" fmla="*/ 121 w 152"/>
                <a:gd name="T25" fmla="*/ 112 h 251"/>
                <a:gd name="T26" fmla="*/ 89 w 152"/>
                <a:gd name="T27" fmla="*/ 95 h 251"/>
                <a:gd name="T28" fmla="*/ 48 w 152"/>
                <a:gd name="T29" fmla="*/ 113 h 251"/>
                <a:gd name="T30" fmla="*/ 33 w 152"/>
                <a:gd name="T31" fmla="*/ 161 h 251"/>
                <a:gd name="T32" fmla="*/ 90 w 152"/>
                <a:gd name="T33" fmla="*/ 225 h 251"/>
                <a:gd name="T34" fmla="*/ 108 w 152"/>
                <a:gd name="T35" fmla="*/ 220 h 251"/>
                <a:gd name="T36" fmla="*/ 121 w 152"/>
                <a:gd name="T37" fmla="*/ 210 h 251"/>
                <a:gd name="T38" fmla="*/ 121 w 152"/>
                <a:gd name="T39" fmla="*/ 11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2" h="251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8" name="Freeform 139"/>
            <p:cNvSpPr>
              <a:spLocks noEditPoints="1"/>
            </p:cNvSpPr>
            <p:nvPr/>
          </p:nvSpPr>
          <p:spPr bwMode="auto">
            <a:xfrm>
              <a:off x="6164" y="3287"/>
              <a:ext cx="38" cy="63"/>
            </a:xfrm>
            <a:custGeom>
              <a:avLst/>
              <a:gdLst>
                <a:gd name="T0" fmla="*/ 160 w 163"/>
                <a:gd name="T1" fmla="*/ 182 h 270"/>
                <a:gd name="T2" fmla="*/ 33 w 163"/>
                <a:gd name="T3" fmla="*/ 182 h 270"/>
                <a:gd name="T4" fmla="*/ 50 w 163"/>
                <a:gd name="T5" fmla="*/ 229 h 270"/>
                <a:gd name="T6" fmla="*/ 89 w 163"/>
                <a:gd name="T7" fmla="*/ 244 h 270"/>
                <a:gd name="T8" fmla="*/ 133 w 163"/>
                <a:gd name="T9" fmla="*/ 228 h 270"/>
                <a:gd name="T10" fmla="*/ 147 w 163"/>
                <a:gd name="T11" fmla="*/ 250 h 270"/>
                <a:gd name="T12" fmla="*/ 124 w 163"/>
                <a:gd name="T13" fmla="*/ 263 h 270"/>
                <a:gd name="T14" fmla="*/ 83 w 163"/>
                <a:gd name="T15" fmla="*/ 270 h 270"/>
                <a:gd name="T16" fmla="*/ 26 w 163"/>
                <a:gd name="T17" fmla="*/ 247 h 270"/>
                <a:gd name="T18" fmla="*/ 0 w 163"/>
                <a:gd name="T19" fmla="*/ 181 h 270"/>
                <a:gd name="T20" fmla="*/ 27 w 163"/>
                <a:gd name="T21" fmla="*/ 111 h 270"/>
                <a:gd name="T22" fmla="*/ 83 w 163"/>
                <a:gd name="T23" fmla="*/ 87 h 270"/>
                <a:gd name="T24" fmla="*/ 142 w 163"/>
                <a:gd name="T25" fmla="*/ 109 h 270"/>
                <a:gd name="T26" fmla="*/ 163 w 163"/>
                <a:gd name="T27" fmla="*/ 163 h 270"/>
                <a:gd name="T28" fmla="*/ 160 w 163"/>
                <a:gd name="T29" fmla="*/ 182 h 270"/>
                <a:gd name="T30" fmla="*/ 84 w 163"/>
                <a:gd name="T31" fmla="*/ 114 h 270"/>
                <a:gd name="T32" fmla="*/ 49 w 163"/>
                <a:gd name="T33" fmla="*/ 127 h 270"/>
                <a:gd name="T34" fmla="*/ 34 w 163"/>
                <a:gd name="T35" fmla="*/ 159 h 270"/>
                <a:gd name="T36" fmla="*/ 132 w 163"/>
                <a:gd name="T37" fmla="*/ 159 h 270"/>
                <a:gd name="T38" fmla="*/ 120 w 163"/>
                <a:gd name="T39" fmla="*/ 127 h 270"/>
                <a:gd name="T40" fmla="*/ 84 w 163"/>
                <a:gd name="T41" fmla="*/ 114 h 270"/>
                <a:gd name="T42" fmla="*/ 139 w 163"/>
                <a:gd name="T43" fmla="*/ 1 h 270"/>
                <a:gd name="T44" fmla="*/ 89 w 163"/>
                <a:gd name="T45" fmla="*/ 56 h 270"/>
                <a:gd name="T46" fmla="*/ 71 w 163"/>
                <a:gd name="T47" fmla="*/ 56 h 270"/>
                <a:gd name="T48" fmla="*/ 23 w 163"/>
                <a:gd name="T49" fmla="*/ 0 h 270"/>
                <a:gd name="T50" fmla="*/ 51 w 163"/>
                <a:gd name="T51" fmla="*/ 0 h 270"/>
                <a:gd name="T52" fmla="*/ 80 w 163"/>
                <a:gd name="T53" fmla="*/ 32 h 270"/>
                <a:gd name="T54" fmla="*/ 107 w 163"/>
                <a:gd name="T55" fmla="*/ 1 h 270"/>
                <a:gd name="T56" fmla="*/ 139 w 163"/>
                <a:gd name="T57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3" h="27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9" name="Freeform 140"/>
            <p:cNvSpPr>
              <a:spLocks/>
            </p:cNvSpPr>
            <p:nvPr/>
          </p:nvSpPr>
          <p:spPr bwMode="auto">
            <a:xfrm>
              <a:off x="6209" y="3291"/>
              <a:ext cx="14" cy="59"/>
            </a:xfrm>
            <a:custGeom>
              <a:avLst/>
              <a:gdLst>
                <a:gd name="T0" fmla="*/ 0 w 61"/>
                <a:gd name="T1" fmla="*/ 198 h 251"/>
                <a:gd name="T2" fmla="*/ 0 w 61"/>
                <a:gd name="T3" fmla="*/ 0 h 251"/>
                <a:gd name="T4" fmla="*/ 31 w 61"/>
                <a:gd name="T5" fmla="*/ 0 h 251"/>
                <a:gd name="T6" fmla="*/ 31 w 61"/>
                <a:gd name="T7" fmla="*/ 193 h 251"/>
                <a:gd name="T8" fmla="*/ 39 w 61"/>
                <a:gd name="T9" fmla="*/ 215 h 251"/>
                <a:gd name="T10" fmla="*/ 61 w 61"/>
                <a:gd name="T11" fmla="*/ 223 h 251"/>
                <a:gd name="T12" fmla="*/ 61 w 61"/>
                <a:gd name="T13" fmla="*/ 251 h 251"/>
                <a:gd name="T14" fmla="*/ 0 w 61"/>
                <a:gd name="T15" fmla="*/ 19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1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50" name="Freeform 141"/>
            <p:cNvSpPr>
              <a:spLocks noEditPoints="1"/>
            </p:cNvSpPr>
            <p:nvPr/>
          </p:nvSpPr>
          <p:spPr bwMode="auto">
            <a:xfrm>
              <a:off x="6229" y="3287"/>
              <a:ext cx="34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3 w 150"/>
                <a:gd name="T21" fmla="*/ 92 h 269"/>
                <a:gd name="T22" fmla="*/ 63 w 150"/>
                <a:gd name="T23" fmla="*/ 86 h 269"/>
                <a:gd name="T24" fmla="*/ 119 w 150"/>
                <a:gd name="T25" fmla="*/ 104 h 269"/>
                <a:gd name="T26" fmla="*/ 136 w 150"/>
                <a:gd name="T27" fmla="*/ 159 h 269"/>
                <a:gd name="T28" fmla="*/ 136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4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3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2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2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51" name="Freeform 142"/>
            <p:cNvSpPr>
              <a:spLocks/>
            </p:cNvSpPr>
            <p:nvPr/>
          </p:nvSpPr>
          <p:spPr bwMode="auto">
            <a:xfrm>
              <a:off x="6266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52" name="Freeform 143"/>
            <p:cNvSpPr>
              <a:spLocks noEditPoints="1"/>
            </p:cNvSpPr>
            <p:nvPr/>
          </p:nvSpPr>
          <p:spPr bwMode="auto">
            <a:xfrm>
              <a:off x="6306" y="3287"/>
              <a:ext cx="35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4 w 150"/>
                <a:gd name="T21" fmla="*/ 92 h 269"/>
                <a:gd name="T22" fmla="*/ 64 w 150"/>
                <a:gd name="T23" fmla="*/ 86 h 269"/>
                <a:gd name="T24" fmla="*/ 119 w 150"/>
                <a:gd name="T25" fmla="*/ 104 h 269"/>
                <a:gd name="T26" fmla="*/ 137 w 150"/>
                <a:gd name="T27" fmla="*/ 159 h 269"/>
                <a:gd name="T28" fmla="*/ 137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5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4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3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3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53" name="Freeform 144"/>
            <p:cNvSpPr>
              <a:spLocks/>
            </p:cNvSpPr>
            <p:nvPr/>
          </p:nvSpPr>
          <p:spPr bwMode="auto">
            <a:xfrm>
              <a:off x="6348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100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54" name="Freeform 145"/>
            <p:cNvSpPr>
              <a:spLocks noEditPoints="1"/>
            </p:cNvSpPr>
            <p:nvPr/>
          </p:nvSpPr>
          <p:spPr bwMode="auto">
            <a:xfrm>
              <a:off x="6388" y="3287"/>
              <a:ext cx="17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359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8748" y="331502"/>
            <a:ext cx="9328052" cy="840230"/>
          </a:xfrm>
        </p:spPr>
        <p:txBody>
          <a:bodyPr/>
          <a:lstStyle/>
          <a:p>
            <a:r>
              <a:rPr lang="cs-CZ" sz="54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Jídla na objednávku</a:t>
            </a:r>
            <a:endParaRPr lang="cs-CZ" sz="54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8964" y="1229740"/>
            <a:ext cx="1159974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4000" b="1" dirty="0" smtClean="0">
                <a:solidFill>
                  <a:srgbClr val="00B0F0"/>
                </a:solidFill>
              </a:rPr>
              <a:t>Odpočívání </a:t>
            </a:r>
          </a:p>
          <a:p>
            <a:r>
              <a:rPr lang="cs-CZ" altLang="cs-CZ" sz="4000" dirty="0" smtClean="0"/>
              <a:t>po tepelné úpravě musíme nechat maso odpočinout. Doba záleží na váze masa a teplotě při úpravě. Čas odpočívání se pohybuje kolem 10 minut při teplotě 100</a:t>
            </a:r>
            <a:r>
              <a:rPr lang="cs-CZ" altLang="cs-CZ" sz="4000" baseline="30000" dirty="0" smtClean="0"/>
              <a:t>0</a:t>
            </a:r>
            <a:r>
              <a:rPr lang="cs-CZ" altLang="cs-CZ" sz="4000" dirty="0" smtClean="0"/>
              <a:t>C.</a:t>
            </a:r>
          </a:p>
          <a:p>
            <a:endParaRPr lang="cs-CZ" sz="12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4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8081" y="332555"/>
            <a:ext cx="4965197" cy="1089529"/>
          </a:xfrm>
        </p:spPr>
        <p:txBody>
          <a:bodyPr/>
          <a:lstStyle/>
          <a:p>
            <a:r>
              <a:rPr lang="cs-CZ" altLang="cs-CZ" sz="3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RIB EYE </a:t>
            </a:r>
            <a:r>
              <a:rPr lang="cs-CZ" altLang="cs-CZ" sz="36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STEAK </a:t>
            </a:r>
            <a:r>
              <a:rPr lang="cs-CZ" altLang="cs-CZ" sz="3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/>
            </a:r>
            <a:br>
              <a:rPr lang="cs-CZ" altLang="cs-CZ" sz="3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cs-CZ" altLang="cs-CZ" sz="3600" cap="all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Entrecôte</a:t>
            </a:r>
            <a:endParaRPr lang="cs-CZ" sz="2800" cap="all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098" name="Picture 2" descr="C:\Users\OEM\Desktop\KÚ-Predajňova\foto steaky\DSCF19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2" y="2079581"/>
            <a:ext cx="5689950" cy="29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OEM\Desktop\KÚ-Predajňova\foto steaky\DSCF19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809" y="598454"/>
            <a:ext cx="5244935" cy="296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58034" y="1516634"/>
            <a:ext cx="2481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Český chov</a:t>
            </a:r>
            <a:endParaRPr lang="cs-CZ" sz="28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8149434" y="106571"/>
            <a:ext cx="2963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USDA BEEF PRIME </a:t>
            </a:r>
          </a:p>
        </p:txBody>
      </p:sp>
      <p:pic>
        <p:nvPicPr>
          <p:cNvPr id="7" name="Picture 2" descr="C:\Users\OEM\Desktop\KÚ-Predajňova\foto steaky\DSCF19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133" y="3764286"/>
            <a:ext cx="5404286" cy="2969021"/>
          </a:xfrm>
          <a:prstGeom prst="snip1Rect">
            <a:avLst>
              <a:gd name="adj" fmla="val 4207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184226" y="5652302"/>
            <a:ext cx="2516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Australský chov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425502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8748" y="428452"/>
            <a:ext cx="11146940" cy="646331"/>
          </a:xfrm>
        </p:spPr>
        <p:txBody>
          <a:bodyPr/>
          <a:lstStyle/>
          <a:p>
            <a:r>
              <a:rPr lang="cs-CZ" altLang="cs-CZ" sz="4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RIB EYE </a:t>
            </a:r>
            <a:r>
              <a:rPr lang="cs-CZ" altLang="cs-CZ" sz="40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STEAK,   </a:t>
            </a:r>
            <a:r>
              <a:rPr lang="cs-CZ" altLang="cs-CZ" sz="4000" cap="all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Entrecôte</a:t>
            </a:r>
            <a:endParaRPr lang="cs-CZ" sz="4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8964" y="1229740"/>
            <a:ext cx="1165550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200" dirty="0" smtClean="0"/>
          </a:p>
          <a:p>
            <a:r>
              <a:rPr lang="cs-CZ" sz="3200" b="1" dirty="0"/>
              <a:t>RIB EYE </a:t>
            </a:r>
            <a:r>
              <a:rPr lang="cs-CZ" sz="3200" b="1" dirty="0" smtClean="0"/>
              <a:t>STEAK </a:t>
            </a:r>
            <a:r>
              <a:rPr lang="cs-CZ" sz="3200" dirty="0" smtClean="0"/>
              <a:t>– šťavnatý, vláčný </a:t>
            </a:r>
            <a:r>
              <a:rPr lang="cs-CZ" sz="3200" dirty="0"/>
              <a:t>steak z vysokého </a:t>
            </a:r>
            <a:r>
              <a:rPr lang="cs-CZ" sz="3200" dirty="0" smtClean="0"/>
              <a:t>roštěnce díky vyššímu obsahu tuku. </a:t>
            </a:r>
          </a:p>
          <a:p>
            <a:r>
              <a:rPr lang="cs-CZ" sz="3200" dirty="0" smtClean="0"/>
              <a:t>Upravuje se pomalým pečením, na grilu.</a:t>
            </a:r>
          </a:p>
          <a:p>
            <a:endParaRPr lang="cs-CZ" altLang="cs-CZ" sz="3200" cap="all" dirty="0" smtClean="0"/>
          </a:p>
          <a:p>
            <a:r>
              <a:rPr lang="cs-CZ" altLang="cs-CZ" sz="3200" b="1" cap="all" dirty="0" err="1" smtClean="0"/>
              <a:t>Entrecôte</a:t>
            </a:r>
            <a:r>
              <a:rPr lang="cs-CZ" altLang="cs-CZ" sz="3200" cap="all" dirty="0" smtClean="0"/>
              <a:t> – </a:t>
            </a:r>
            <a:r>
              <a:rPr lang="cs-CZ" altLang="cs-CZ" sz="3200" dirty="0" smtClean="0"/>
              <a:t>je silnější steak z vysokého roštěnce s tukovým krytím a mramorováním.</a:t>
            </a:r>
            <a:endParaRPr lang="cs-CZ" sz="3200" dirty="0"/>
          </a:p>
          <a:p>
            <a:r>
              <a:rPr lang="cs-CZ" sz="3200" dirty="0" smtClean="0"/>
              <a:t>Upravuje </a:t>
            </a:r>
            <a:r>
              <a:rPr lang="cs-CZ" sz="3200" dirty="0"/>
              <a:t>se pomalým pečením, na grilu</a:t>
            </a:r>
            <a:r>
              <a:rPr lang="cs-CZ" sz="3200" dirty="0" smtClean="0"/>
              <a:t>.</a:t>
            </a:r>
          </a:p>
          <a:p>
            <a:endParaRPr lang="cs-CZ" sz="12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2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77094" y="601631"/>
            <a:ext cx="4273397" cy="3970318"/>
          </a:xfrm>
        </p:spPr>
        <p:txBody>
          <a:bodyPr/>
          <a:lstStyle/>
          <a:p>
            <a:pPr algn="ctr"/>
            <a:r>
              <a:rPr lang="cs-CZ" sz="40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cs-CZ" sz="4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cs-CZ" sz="4000" cap="all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t-bone</a:t>
            </a:r>
            <a:br>
              <a:rPr lang="cs-CZ" sz="4000" cap="all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cs-CZ" sz="4000" cap="all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steak </a:t>
            </a:r>
            <a:br>
              <a:rPr lang="cs-CZ" sz="4000" cap="all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cs-CZ" sz="4000" cap="all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/>
            </a:r>
            <a:br>
              <a:rPr lang="cs-CZ" sz="4000" cap="all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cs-CZ" sz="4000" cap="all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/>
            </a:r>
            <a:br>
              <a:rPr lang="cs-CZ" sz="4000" cap="all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cs-CZ" sz="4000" cap="all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Porterhouse</a:t>
            </a:r>
            <a:r>
              <a:rPr lang="cs-CZ" sz="4000" cap="all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/>
            </a:r>
            <a:br>
              <a:rPr lang="cs-CZ" sz="4000" cap="all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cs-CZ" sz="4000" cap="all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4000" cap="all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steak </a:t>
            </a:r>
            <a:r>
              <a:rPr lang="cs-CZ" sz="4000" cap="all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endParaRPr lang="cs-CZ" sz="4000" cap="all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050" name="Picture 2" descr="C:\Users\OEM\Desktop\KÚ-Predajňova\foto steaky\IMG_20190314_1037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406" y="116312"/>
            <a:ext cx="6217102" cy="663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9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77094" y="1432628"/>
            <a:ext cx="4273397" cy="2308324"/>
          </a:xfrm>
        </p:spPr>
        <p:txBody>
          <a:bodyPr/>
          <a:lstStyle/>
          <a:p>
            <a:pPr algn="ctr"/>
            <a:r>
              <a:rPr lang="cs-CZ" sz="40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cs-CZ" sz="4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cs-CZ" sz="4000" cap="all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/>
            </a:r>
            <a:br>
              <a:rPr lang="cs-CZ" sz="4000" cap="all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cs-CZ" sz="4000" cap="all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/>
            </a:r>
            <a:br>
              <a:rPr lang="cs-CZ" sz="4000" cap="all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endParaRPr lang="cs-CZ" sz="4000" cap="all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26" name="Picture 2" descr="C:\Users\OEM\Desktop\KÚ-Predajňova\foto Ampapa\20170311_115311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73" y="154379"/>
            <a:ext cx="11874778" cy="644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0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8748" y="428452"/>
            <a:ext cx="11146940" cy="646331"/>
          </a:xfrm>
        </p:spPr>
        <p:txBody>
          <a:bodyPr/>
          <a:lstStyle/>
          <a:p>
            <a:r>
              <a:rPr lang="cs-CZ" sz="4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T-bone steak </a:t>
            </a:r>
            <a:r>
              <a:rPr lang="cs-CZ" sz="40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, </a:t>
            </a:r>
            <a:r>
              <a:rPr lang="cs-CZ" sz="4000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Porterhouse</a:t>
            </a:r>
            <a:r>
              <a:rPr lang="cs-CZ" sz="4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steak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98964" y="1490998"/>
            <a:ext cx="1179303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T-bone </a:t>
            </a:r>
            <a:r>
              <a:rPr lang="cs-CZ" sz="3200" b="1" dirty="0" smtClean="0"/>
              <a:t>steak </a:t>
            </a:r>
            <a:r>
              <a:rPr lang="cs-CZ" sz="3200" dirty="0" smtClean="0"/>
              <a:t>– připravuje se </a:t>
            </a:r>
            <a:r>
              <a:rPr lang="cs-CZ" sz="3200" dirty="0"/>
              <a:t>z nízkého roštěnce </a:t>
            </a:r>
            <a:r>
              <a:rPr lang="cs-CZ" sz="3200" dirty="0" smtClean="0"/>
              <a:t>s kostí </a:t>
            </a:r>
            <a:r>
              <a:rPr lang="cs-CZ" sz="3200" dirty="0"/>
              <a:t>a svíčkové. </a:t>
            </a:r>
            <a:r>
              <a:rPr lang="cs-CZ" sz="3200" dirty="0" smtClean="0"/>
              <a:t>maso </a:t>
            </a:r>
            <a:r>
              <a:rPr lang="cs-CZ" sz="3200" dirty="0"/>
              <a:t>je díky kosti </a:t>
            </a:r>
            <a:r>
              <a:rPr lang="cs-CZ" sz="3200" dirty="0" smtClean="0"/>
              <a:t>lahodné, maso u kosti se považuje za delikatesu.</a:t>
            </a:r>
          </a:p>
          <a:p>
            <a:r>
              <a:rPr lang="cs-CZ" sz="3200" dirty="0" smtClean="0"/>
              <a:t>T-bone </a:t>
            </a:r>
            <a:r>
              <a:rPr lang="cs-CZ" sz="3200" dirty="0"/>
              <a:t>steaky </a:t>
            </a:r>
            <a:r>
              <a:rPr lang="cs-CZ" sz="3200" dirty="0" smtClean="0"/>
              <a:t>upravujeme na grilu, na roštu.</a:t>
            </a:r>
            <a:endParaRPr lang="cs-CZ" sz="3200" b="1" dirty="0" smtClean="0"/>
          </a:p>
          <a:p>
            <a:endParaRPr lang="cs-CZ" sz="3200" b="1" dirty="0" smtClean="0"/>
          </a:p>
          <a:p>
            <a:endParaRPr lang="cs-CZ" sz="3200" b="1" dirty="0" smtClean="0"/>
          </a:p>
          <a:p>
            <a:r>
              <a:rPr lang="cs-CZ" sz="3200" b="1" dirty="0" err="1" smtClean="0"/>
              <a:t>Porterhouse</a:t>
            </a:r>
            <a:r>
              <a:rPr lang="cs-CZ" sz="3200" b="1" dirty="0" smtClean="0"/>
              <a:t> </a:t>
            </a:r>
            <a:r>
              <a:rPr lang="cs-CZ" sz="3200" b="1" dirty="0"/>
              <a:t>steak</a:t>
            </a:r>
            <a:r>
              <a:rPr lang="cs-CZ" sz="3200" dirty="0"/>
              <a:t> </a:t>
            </a:r>
            <a:r>
              <a:rPr lang="cs-CZ" sz="3200" dirty="0" smtClean="0"/>
              <a:t>– připravuje se z nízkého roštěnce s kostí </a:t>
            </a:r>
            <a:r>
              <a:rPr lang="cs-CZ" sz="3200" dirty="0"/>
              <a:t>a </a:t>
            </a:r>
            <a:r>
              <a:rPr lang="cs-CZ" sz="3200" dirty="0" smtClean="0"/>
              <a:t>větší částí svíčkové. Jedná </a:t>
            </a:r>
            <a:r>
              <a:rPr lang="cs-CZ" sz="3200" dirty="0"/>
              <a:t>se o </a:t>
            </a:r>
            <a:r>
              <a:rPr lang="cs-CZ" sz="3200" dirty="0" smtClean="0"/>
              <a:t>steak </a:t>
            </a:r>
            <a:r>
              <a:rPr lang="cs-CZ" sz="3200" dirty="0"/>
              <a:t>steaků. </a:t>
            </a:r>
            <a:r>
              <a:rPr lang="cs-CZ" sz="3200" dirty="0" smtClean="0"/>
              <a:t>Bývá určen </a:t>
            </a:r>
            <a:r>
              <a:rPr lang="cs-CZ" sz="3200" dirty="0"/>
              <a:t>pro více osob.</a:t>
            </a:r>
          </a:p>
          <a:p>
            <a:endParaRPr lang="cs-CZ" sz="4000" dirty="0"/>
          </a:p>
          <a:p>
            <a:r>
              <a:rPr lang="cs-CZ" sz="4000" dirty="0"/>
              <a:t> </a:t>
            </a:r>
          </a:p>
          <a:p>
            <a:endParaRPr lang="cs-CZ" sz="12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5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65016" y="143445"/>
            <a:ext cx="4417623" cy="646331"/>
          </a:xfrm>
        </p:spPr>
        <p:txBody>
          <a:bodyPr/>
          <a:lstStyle/>
          <a:p>
            <a:r>
              <a:rPr lang="cs-CZ" sz="4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T-bone steak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98964" y="1490998"/>
            <a:ext cx="117930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4000" dirty="0"/>
          </a:p>
          <a:p>
            <a:r>
              <a:rPr lang="cs-CZ" sz="4000" dirty="0"/>
              <a:t> </a:t>
            </a:r>
          </a:p>
          <a:p>
            <a:endParaRPr lang="cs-CZ" sz="12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026" name="Picture 2" descr="C:\Users\OEM\Desktop\KÚ-Predajňova\AMPAPA\foto steaky\DSCF167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1"/>
          <a:stretch/>
        </p:blipFill>
        <p:spPr bwMode="auto">
          <a:xfrm>
            <a:off x="6032665" y="813251"/>
            <a:ext cx="6097379" cy="535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EM\Desktop\KÚ-Predajňova\AMPAPA\foto steaky\DSCF16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656" y="982612"/>
            <a:ext cx="5326295" cy="498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62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4387" y="499705"/>
            <a:ext cx="3705103" cy="646331"/>
          </a:xfrm>
        </p:spPr>
        <p:txBody>
          <a:bodyPr/>
          <a:lstStyle/>
          <a:p>
            <a:r>
              <a:rPr lang="cs-CZ" sz="4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T-bone steak </a:t>
            </a:r>
          </a:p>
        </p:txBody>
      </p:sp>
      <p:pic>
        <p:nvPicPr>
          <p:cNvPr id="2050" name="Picture 2" descr="C:\Users\OEM\Desktop\KÚ-Predajňova\AMPAPA\foto steaky\DSCF16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983" y="154379"/>
            <a:ext cx="5593423" cy="647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0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8748" y="428452"/>
            <a:ext cx="11146940" cy="646331"/>
          </a:xfrm>
        </p:spPr>
        <p:txBody>
          <a:bodyPr/>
          <a:lstStyle/>
          <a:p>
            <a:r>
              <a:rPr lang="cs-CZ" sz="4000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Fillet</a:t>
            </a:r>
            <a:r>
              <a:rPr lang="cs-CZ" sz="40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, </a:t>
            </a:r>
            <a:r>
              <a:rPr lang="cs-CZ" sz="4000" dirty="0" err="1">
                <a:solidFill>
                  <a:schemeClr val="accent5">
                    <a:lumMod val="75000"/>
                  </a:schemeClr>
                </a:solidFill>
              </a:rPr>
              <a:t>Fillet</a:t>
            </a:r>
            <a:r>
              <a:rPr lang="cs-CZ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4000" dirty="0" err="1" smtClean="0">
                <a:solidFill>
                  <a:schemeClr val="accent5">
                    <a:lumMod val="75000"/>
                  </a:schemeClr>
                </a:solidFill>
              </a:rPr>
              <a:t>mignon</a:t>
            </a:r>
            <a:r>
              <a:rPr lang="cs-CZ" sz="4000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cs-CZ" sz="4000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Tenderloin</a:t>
            </a:r>
            <a:r>
              <a:rPr lang="cs-CZ" sz="4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, </a:t>
            </a:r>
            <a:r>
              <a:rPr lang="cs-CZ" sz="4000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Tournedos</a:t>
            </a:r>
            <a:r>
              <a:rPr lang="cs-CZ" sz="4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98964" y="1229740"/>
            <a:ext cx="11655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 </a:t>
            </a:r>
            <a:r>
              <a:rPr lang="cs-CZ" sz="3600" dirty="0" smtClean="0"/>
              <a:t>česká svíčková          USDA </a:t>
            </a:r>
            <a:r>
              <a:rPr lang="cs-CZ" sz="3600" dirty="0"/>
              <a:t>BEEF </a:t>
            </a:r>
            <a:r>
              <a:rPr lang="cs-CZ" sz="3600" dirty="0" smtClean="0"/>
              <a:t>PRIME           WAGYU </a:t>
            </a:r>
            <a:r>
              <a:rPr lang="cs-CZ" sz="3600" dirty="0"/>
              <a:t>KOBE </a:t>
            </a:r>
          </a:p>
        </p:txBody>
      </p:sp>
      <p:pic>
        <p:nvPicPr>
          <p:cNvPr id="5" name="Picture 2" descr="C:\Users\OEM\Desktop\KÚ-Predajňova\foto steaky\IMG_20190314_1034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3"/>
          <a:stretch/>
        </p:blipFill>
        <p:spPr bwMode="auto">
          <a:xfrm>
            <a:off x="213755" y="1876071"/>
            <a:ext cx="3491346" cy="342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OEM\Desktop\KÚ-Predajňova\foto steaky\DSCF19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223" y="1876071"/>
            <a:ext cx="3902118" cy="342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OEM\Desktop\KÚ-Predajňova\foto steaky\DSCF19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5" r="19718" b="17751"/>
          <a:stretch/>
        </p:blipFill>
        <p:spPr bwMode="auto">
          <a:xfrm>
            <a:off x="8159594" y="1876071"/>
            <a:ext cx="3894873" cy="342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93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5907" y="700369"/>
            <a:ext cx="11142161" cy="646331"/>
          </a:xfrm>
        </p:spPr>
        <p:txBody>
          <a:bodyPr/>
          <a:lstStyle/>
          <a:p>
            <a:pPr algn="ctr"/>
            <a:r>
              <a:rPr lang="cs-CZ" sz="4000" dirty="0" err="1">
                <a:solidFill>
                  <a:schemeClr val="accent5">
                    <a:lumMod val="75000"/>
                  </a:schemeClr>
                </a:solidFill>
              </a:rPr>
              <a:t>Fillet</a:t>
            </a:r>
            <a:r>
              <a:rPr lang="cs-CZ" sz="40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cs-CZ" sz="4000" dirty="0" err="1">
                <a:solidFill>
                  <a:schemeClr val="accent5">
                    <a:lumMod val="75000"/>
                  </a:schemeClr>
                </a:solidFill>
              </a:rPr>
              <a:t>Fillet</a:t>
            </a:r>
            <a:r>
              <a:rPr lang="cs-CZ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4000" dirty="0" err="1">
                <a:solidFill>
                  <a:schemeClr val="accent5">
                    <a:lumMod val="75000"/>
                  </a:schemeClr>
                </a:solidFill>
              </a:rPr>
              <a:t>mignon</a:t>
            </a:r>
            <a:r>
              <a:rPr lang="cs-CZ" sz="40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cs-CZ" sz="4000" dirty="0" err="1">
                <a:solidFill>
                  <a:schemeClr val="accent5">
                    <a:lumMod val="75000"/>
                  </a:schemeClr>
                </a:solidFill>
              </a:rPr>
              <a:t>Tenderloin</a:t>
            </a:r>
            <a:r>
              <a:rPr lang="cs-CZ" sz="40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cs-CZ" sz="4000" dirty="0" err="1">
                <a:solidFill>
                  <a:schemeClr val="accent5">
                    <a:lumMod val="75000"/>
                  </a:schemeClr>
                </a:solidFill>
              </a:rPr>
              <a:t>Tournedos</a:t>
            </a:r>
            <a:r>
              <a:rPr lang="cs-CZ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cs-CZ" sz="4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17193" y="1885974"/>
            <a:ext cx="11817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3200" dirty="0" smtClean="0"/>
              <a:t>Kanadská svíčková            Argentinská svíčková        Australská svíčková</a:t>
            </a:r>
            <a:endParaRPr lang="cs-CZ" sz="3200" dirty="0"/>
          </a:p>
        </p:txBody>
      </p:sp>
      <p:pic>
        <p:nvPicPr>
          <p:cNvPr id="11266" name="Picture 2" descr="C:\Users\OEM\Desktop\KÚ-Predajňova\foto steaky\DSCF19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229" y="2470749"/>
            <a:ext cx="3694239" cy="361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OEM\Desktop\KÚ-Predajňova\foto steaky\DSCF19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86" y="2600696"/>
            <a:ext cx="4115005" cy="348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OEM\Desktop\KÚ-Predajňova\foto steaky\DSCF192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2" r="4521"/>
          <a:stretch/>
        </p:blipFill>
        <p:spPr bwMode="auto">
          <a:xfrm>
            <a:off x="117193" y="2600694"/>
            <a:ext cx="3837289" cy="348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00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2427331"/>
            <a:ext cx="660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rgbClr val="2BC3E1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Střední škola Brno, </a:t>
            </a:r>
            <a:endParaRPr lang="cs-CZ" sz="4000" b="1" dirty="0" smtClean="0">
              <a:solidFill>
                <a:srgbClr val="2BC3E1"/>
              </a:solidFill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cs-CZ" sz="4000" b="1" dirty="0" smtClean="0">
                <a:solidFill>
                  <a:srgbClr val="2BC3E1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Charbulova</a:t>
            </a:r>
            <a:r>
              <a:rPr lang="cs-CZ" sz="4000" b="1" dirty="0">
                <a:solidFill>
                  <a:srgbClr val="2BC3E1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, </a:t>
            </a:r>
            <a:endParaRPr lang="cs-CZ" sz="4000" b="1" dirty="0" smtClean="0">
              <a:solidFill>
                <a:srgbClr val="2BC3E1"/>
              </a:solidFill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cs-CZ" sz="4000" b="1" dirty="0" smtClean="0">
                <a:solidFill>
                  <a:srgbClr val="2BC3E1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příspěvková </a:t>
            </a:r>
            <a:r>
              <a:rPr lang="cs-CZ" sz="4000" b="1" dirty="0">
                <a:solidFill>
                  <a:srgbClr val="2BC3E1"/>
                </a:solidFill>
                <a:ea typeface="Roboto Condensed" panose="02000000000000000000" pitchFamily="2" charset="0"/>
                <a:cs typeface="Arial" panose="020B0604020202020204" pitchFamily="34" charset="0"/>
              </a:rPr>
              <a:t>organizace</a:t>
            </a:r>
            <a:endParaRPr lang="en-US" sz="4000" b="1" dirty="0">
              <a:solidFill>
                <a:srgbClr val="2BC3E1"/>
              </a:solidFill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743200" y="2565400"/>
            <a:ext cx="457200" cy="457200"/>
            <a:chOff x="6324600" y="4114799"/>
            <a:chExt cx="685800" cy="6858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rgbClr val="2BC3E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rgbClr val="2BC3E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 rot="10800000">
            <a:off x="8890000" y="3886200"/>
            <a:ext cx="457200" cy="457200"/>
            <a:chOff x="6324600" y="4114799"/>
            <a:chExt cx="685800" cy="68580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rgbClr val="2BC3E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rgbClr val="2BC3E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129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8748" y="428452"/>
            <a:ext cx="11146940" cy="646331"/>
          </a:xfrm>
        </p:spPr>
        <p:txBody>
          <a:bodyPr/>
          <a:lstStyle/>
          <a:p>
            <a:r>
              <a:rPr lang="cs-CZ" sz="4000" dirty="0" err="1">
                <a:solidFill>
                  <a:schemeClr val="accent5">
                    <a:lumMod val="75000"/>
                  </a:schemeClr>
                </a:solidFill>
              </a:rPr>
              <a:t>Fillet</a:t>
            </a:r>
            <a:r>
              <a:rPr lang="cs-CZ" sz="40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cs-CZ" sz="4000" dirty="0" err="1">
                <a:solidFill>
                  <a:schemeClr val="accent5">
                    <a:lumMod val="75000"/>
                  </a:schemeClr>
                </a:solidFill>
              </a:rPr>
              <a:t>Fillet</a:t>
            </a:r>
            <a:r>
              <a:rPr lang="cs-CZ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4000" dirty="0" err="1">
                <a:solidFill>
                  <a:schemeClr val="accent5">
                    <a:lumMod val="75000"/>
                  </a:schemeClr>
                </a:solidFill>
              </a:rPr>
              <a:t>mignon</a:t>
            </a:r>
            <a:r>
              <a:rPr lang="cs-CZ" sz="40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cs-CZ" sz="4000" dirty="0" err="1">
                <a:solidFill>
                  <a:schemeClr val="accent5">
                    <a:lumMod val="75000"/>
                  </a:schemeClr>
                </a:solidFill>
              </a:rPr>
              <a:t>Tenderloin</a:t>
            </a:r>
            <a:r>
              <a:rPr lang="cs-CZ" sz="40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cs-CZ" sz="4000" dirty="0" err="1">
                <a:solidFill>
                  <a:schemeClr val="accent5">
                    <a:lumMod val="75000"/>
                  </a:schemeClr>
                </a:solidFill>
              </a:rPr>
              <a:t>Tournedos</a:t>
            </a:r>
            <a:r>
              <a:rPr lang="cs-CZ" sz="4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cs-CZ" sz="4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8964" y="1490998"/>
            <a:ext cx="1179303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/>
              <a:t>Fillet</a:t>
            </a:r>
            <a:r>
              <a:rPr lang="cs-CZ" sz="3200" b="1" dirty="0"/>
              <a:t> (</a:t>
            </a:r>
            <a:r>
              <a:rPr lang="cs-CZ" sz="3200" b="1" dirty="0" err="1"/>
              <a:t>Tenderloin</a:t>
            </a:r>
            <a:r>
              <a:rPr lang="cs-CZ" sz="3200" b="1" dirty="0"/>
              <a:t>),</a:t>
            </a:r>
            <a:r>
              <a:rPr lang="cs-CZ" sz="3200" dirty="0"/>
              <a:t> </a:t>
            </a:r>
            <a:r>
              <a:rPr lang="cs-CZ" sz="3200" dirty="0" smtClean="0"/>
              <a:t>jemný, libový steak, nevýrazné chuti, je vhodný pro ženy. Je náročnější </a:t>
            </a:r>
            <a:r>
              <a:rPr lang="cs-CZ" sz="3200" dirty="0"/>
              <a:t>na přípravu. </a:t>
            </a:r>
            <a:endParaRPr lang="cs-CZ" sz="3200" dirty="0" smtClean="0"/>
          </a:p>
          <a:p>
            <a:r>
              <a:rPr lang="cs-CZ" sz="3200" dirty="0" smtClean="0"/>
              <a:t>Maso </a:t>
            </a:r>
            <a:r>
              <a:rPr lang="cs-CZ" sz="3200" dirty="0"/>
              <a:t>je velmi chutné, </a:t>
            </a:r>
            <a:r>
              <a:rPr lang="cs-CZ" sz="3200" dirty="0" smtClean="0"/>
              <a:t>nemusí se moc kořenit</a:t>
            </a:r>
            <a:r>
              <a:rPr lang="cs-CZ" sz="3200" dirty="0"/>
              <a:t>.</a:t>
            </a:r>
          </a:p>
          <a:p>
            <a:endParaRPr lang="cs-CZ" sz="3200" b="1" dirty="0" smtClean="0"/>
          </a:p>
          <a:p>
            <a:r>
              <a:rPr lang="cs-CZ" sz="3200" b="1" dirty="0" err="1" smtClean="0"/>
              <a:t>Fillet</a:t>
            </a:r>
            <a:r>
              <a:rPr lang="cs-CZ" sz="3200" b="1" dirty="0" smtClean="0"/>
              <a:t> </a:t>
            </a:r>
            <a:r>
              <a:rPr lang="cs-CZ" sz="3200" b="1" dirty="0" err="1"/>
              <a:t>mignon</a:t>
            </a:r>
            <a:r>
              <a:rPr lang="cs-CZ" sz="3200" b="1" dirty="0"/>
              <a:t>,</a:t>
            </a:r>
            <a:r>
              <a:rPr lang="cs-CZ" sz="3200" dirty="0"/>
              <a:t> </a:t>
            </a:r>
            <a:r>
              <a:rPr lang="cs-CZ" sz="3200" dirty="0" smtClean="0"/>
              <a:t>šťavnatý, jemný steak z prostřední </a:t>
            </a:r>
            <a:r>
              <a:rPr lang="cs-CZ" sz="3200" dirty="0"/>
              <a:t>části </a:t>
            </a:r>
            <a:r>
              <a:rPr lang="cs-CZ" sz="3200" dirty="0" smtClean="0"/>
              <a:t>svíčkové</a:t>
            </a:r>
            <a:r>
              <a:rPr lang="cs-CZ" sz="3200" dirty="0"/>
              <a:t>. </a:t>
            </a:r>
            <a:endParaRPr lang="cs-CZ" sz="3200" dirty="0" smtClean="0"/>
          </a:p>
          <a:p>
            <a:r>
              <a:rPr lang="cs-CZ" sz="3200" dirty="0" smtClean="0"/>
              <a:t>Filet </a:t>
            </a:r>
            <a:r>
              <a:rPr lang="cs-CZ" sz="3200" dirty="0"/>
              <a:t>de </a:t>
            </a:r>
            <a:r>
              <a:rPr lang="cs-CZ" sz="3200" dirty="0" err="1"/>
              <a:t>Boeuf</a:t>
            </a:r>
            <a:r>
              <a:rPr lang="cs-CZ" sz="3200" dirty="0"/>
              <a:t> je </a:t>
            </a:r>
            <a:r>
              <a:rPr lang="cs-CZ" sz="3200" dirty="0" smtClean="0"/>
              <a:t>steak </a:t>
            </a:r>
            <a:r>
              <a:rPr lang="cs-CZ" sz="3200" dirty="0"/>
              <a:t>z konce </a:t>
            </a:r>
            <a:r>
              <a:rPr lang="cs-CZ" sz="3200" dirty="0" smtClean="0"/>
              <a:t>svíčkové, maso </a:t>
            </a:r>
            <a:r>
              <a:rPr lang="cs-CZ" sz="3200" dirty="0"/>
              <a:t>je </a:t>
            </a:r>
            <a:r>
              <a:rPr lang="cs-CZ" sz="3200" dirty="0" smtClean="0"/>
              <a:t>jemné </a:t>
            </a:r>
            <a:r>
              <a:rPr lang="cs-CZ" sz="3200" dirty="0"/>
              <a:t>a křehké. </a:t>
            </a:r>
            <a:endParaRPr lang="cs-CZ" sz="4000" dirty="0"/>
          </a:p>
          <a:p>
            <a:r>
              <a:rPr lang="cs-CZ" sz="4000" dirty="0"/>
              <a:t> </a:t>
            </a:r>
          </a:p>
          <a:p>
            <a:endParaRPr lang="cs-CZ" sz="12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8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8748" y="331503"/>
            <a:ext cx="11146940" cy="840230"/>
          </a:xfrm>
        </p:spPr>
        <p:txBody>
          <a:bodyPr/>
          <a:lstStyle/>
          <a:p>
            <a:r>
              <a:rPr lang="cs-CZ" sz="5400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Fillet</a:t>
            </a:r>
            <a:r>
              <a:rPr lang="cs-CZ" sz="54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5400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mignon</a:t>
            </a:r>
            <a:r>
              <a:rPr lang="cs-CZ" sz="5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</a:p>
        </p:txBody>
      </p:sp>
      <p:pic>
        <p:nvPicPr>
          <p:cNvPr id="3074" name="Picture 2" descr="C:\Users\OEM\Desktop\KÚ-Predajňova\AMPAPA\foto steaky\DSCF166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/>
          <a:stretch/>
        </p:blipFill>
        <p:spPr bwMode="auto">
          <a:xfrm>
            <a:off x="1235034" y="1196933"/>
            <a:ext cx="10682871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17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8748" y="373053"/>
            <a:ext cx="11146940" cy="757130"/>
          </a:xfrm>
        </p:spPr>
        <p:txBody>
          <a:bodyPr/>
          <a:lstStyle/>
          <a:p>
            <a:r>
              <a:rPr lang="cs-CZ" sz="4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CHILLE BEEF </a:t>
            </a:r>
            <a:r>
              <a:rPr lang="cs-CZ" sz="4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– nízký roštěnec – </a:t>
            </a:r>
            <a:r>
              <a:rPr lang="cs-CZ" sz="4800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striploin</a:t>
            </a:r>
            <a:r>
              <a:rPr lang="cs-CZ" sz="4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   </a:t>
            </a:r>
            <a:endParaRPr lang="cs-CZ" sz="4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074" name="Picture 2" descr="C:\Users\OEM\Desktop\KÚ-Predajňova\foto steaky\DSCF19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69" y="1116281"/>
            <a:ext cx="11639091" cy="488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30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8748" y="373053"/>
            <a:ext cx="11146940" cy="757130"/>
          </a:xfrm>
        </p:spPr>
        <p:txBody>
          <a:bodyPr/>
          <a:lstStyle/>
          <a:p>
            <a:r>
              <a:rPr lang="cs-CZ" sz="4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CHILLE BEEF – nízký roštěnec – </a:t>
            </a:r>
            <a:r>
              <a:rPr lang="cs-CZ" sz="4800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striploin</a:t>
            </a:r>
            <a:r>
              <a:rPr lang="cs-CZ" sz="4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98964" y="1490998"/>
            <a:ext cx="1179303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/>
              <a:t>Striploin</a:t>
            </a:r>
            <a:r>
              <a:rPr lang="cs-CZ" sz="3200" b="1" dirty="0"/>
              <a:t> </a:t>
            </a:r>
            <a:r>
              <a:rPr lang="cs-CZ" sz="3200" b="1" dirty="0" smtClean="0"/>
              <a:t>steak </a:t>
            </a:r>
            <a:r>
              <a:rPr lang="cs-CZ" sz="3200" dirty="0" smtClean="0"/>
              <a:t>– výška steaku má být nejméně </a:t>
            </a:r>
            <a:r>
              <a:rPr lang="cs-CZ" sz="3200" dirty="0"/>
              <a:t>2,5 centimetru. </a:t>
            </a:r>
            <a:r>
              <a:rPr lang="cs-CZ" sz="3200" dirty="0" smtClean="0"/>
              <a:t>Maso je šťavnaté, má výraznější chuť, mírně prorostlý tukem, s vysokou vrstvou tuku, který dodává chuť steaku.</a:t>
            </a:r>
            <a:endParaRPr lang="cs-CZ" sz="3200" dirty="0"/>
          </a:p>
          <a:p>
            <a:r>
              <a:rPr lang="cs-CZ" sz="4000" dirty="0"/>
              <a:t> </a:t>
            </a:r>
          </a:p>
          <a:p>
            <a:endParaRPr lang="cs-CZ" sz="12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1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8748" y="152430"/>
            <a:ext cx="11146940" cy="840230"/>
          </a:xfrm>
        </p:spPr>
        <p:txBody>
          <a:bodyPr/>
          <a:lstStyle/>
          <a:p>
            <a:r>
              <a:rPr lang="cs-CZ" sz="5400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Hanger</a:t>
            </a:r>
            <a:r>
              <a:rPr lang="cs-CZ" sz="5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steak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98964" y="1490998"/>
            <a:ext cx="117930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 </a:t>
            </a:r>
          </a:p>
          <a:p>
            <a:endParaRPr lang="cs-CZ" sz="12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4098" name="Picture 2" descr="C:\Users\OEM\Desktop\KÚ-Predajňova\veverka\IMG_20190320_1138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9848" y="-1106507"/>
            <a:ext cx="5714128" cy="991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11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8748" y="331503"/>
            <a:ext cx="11146940" cy="840230"/>
          </a:xfrm>
        </p:spPr>
        <p:txBody>
          <a:bodyPr/>
          <a:lstStyle/>
          <a:p>
            <a:r>
              <a:rPr lang="cs-CZ" sz="54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Český chov – </a:t>
            </a:r>
            <a:r>
              <a:rPr lang="cs-CZ" sz="5400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Hanger</a:t>
            </a:r>
            <a:r>
              <a:rPr lang="cs-CZ" sz="54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steak – veverka </a:t>
            </a:r>
            <a:endParaRPr lang="cs-CZ" sz="54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8964" y="1490998"/>
            <a:ext cx="1179303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/>
              <a:t>Hanger</a:t>
            </a:r>
            <a:r>
              <a:rPr lang="cs-CZ" sz="3200" b="1" dirty="0"/>
              <a:t> </a:t>
            </a:r>
            <a:r>
              <a:rPr lang="cs-CZ" sz="3200" b="1" dirty="0" smtClean="0"/>
              <a:t>steak – </a:t>
            </a:r>
            <a:r>
              <a:rPr lang="cs-CZ" sz="3200" dirty="0" smtClean="0"/>
              <a:t>připravuje se </a:t>
            </a:r>
            <a:r>
              <a:rPr lang="cs-CZ" sz="3200" dirty="0"/>
              <a:t>z </a:t>
            </a:r>
            <a:r>
              <a:rPr lang="cs-CZ" sz="3200" dirty="0" smtClean="0"/>
              <a:t>bránice, je to podlouhlý kus masa, kterému se říká </a:t>
            </a:r>
            <a:r>
              <a:rPr lang="cs-CZ" sz="3200" dirty="0"/>
              <a:t>veverka nebo také řeznická panenka. </a:t>
            </a:r>
            <a:endParaRPr lang="cs-CZ" sz="3200" dirty="0" smtClean="0"/>
          </a:p>
          <a:p>
            <a:r>
              <a:rPr lang="cs-CZ" sz="3200" dirty="0" err="1" smtClean="0"/>
              <a:t>Hanger</a:t>
            </a:r>
            <a:r>
              <a:rPr lang="cs-CZ" sz="3200" dirty="0" smtClean="0"/>
              <a:t> steak je delikatesa.</a:t>
            </a:r>
            <a:r>
              <a:rPr lang="cs-CZ" sz="4000" dirty="0"/>
              <a:t> </a:t>
            </a:r>
          </a:p>
          <a:p>
            <a:endParaRPr lang="cs-CZ" sz="12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6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04997" y="246688"/>
            <a:ext cx="8835886" cy="840230"/>
          </a:xfrm>
        </p:spPr>
        <p:txBody>
          <a:bodyPr/>
          <a:lstStyle/>
          <a:p>
            <a:r>
              <a:rPr lang="cs-CZ" sz="5400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Flank</a:t>
            </a:r>
            <a:r>
              <a:rPr lang="cs-CZ" sz="54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steak</a:t>
            </a:r>
            <a:endParaRPr lang="cs-CZ" sz="54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27" name="Picture 3" descr="C:\Users\OEM\Desktop\KÚ-Predajňova\veverka-bok\IMG_20190331_164539_resized_20190331_0537432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44" y="938918"/>
            <a:ext cx="10730901" cy="569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74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8748" y="331503"/>
            <a:ext cx="11146940" cy="840230"/>
          </a:xfrm>
        </p:spPr>
        <p:txBody>
          <a:bodyPr/>
          <a:lstStyle/>
          <a:p>
            <a:r>
              <a:rPr lang="cs-CZ" sz="5400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Flank</a:t>
            </a:r>
            <a:r>
              <a:rPr lang="cs-CZ" sz="54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steak</a:t>
            </a:r>
            <a:endParaRPr lang="cs-CZ" sz="54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8964" y="1490998"/>
            <a:ext cx="117930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/>
              <a:t>Flank</a:t>
            </a:r>
            <a:r>
              <a:rPr lang="cs-CZ" sz="3200" b="1" dirty="0"/>
              <a:t> </a:t>
            </a:r>
            <a:r>
              <a:rPr lang="cs-CZ" sz="3200" b="1" dirty="0" smtClean="0"/>
              <a:t>steak – </a:t>
            </a:r>
            <a:r>
              <a:rPr lang="cs-CZ" sz="3200" dirty="0" smtClean="0"/>
              <a:t>má  výraznou chuť, je to maso ze spodní části pupku (spodní šál), je to plochý  sval, je mírně tužší, má více vláken, proto musí být dostatečně vyzrálé.</a:t>
            </a:r>
          </a:p>
          <a:p>
            <a:r>
              <a:rPr lang="cs-CZ" sz="3200" dirty="0" smtClean="0"/>
              <a:t>Můžeme jej </a:t>
            </a:r>
            <a:r>
              <a:rPr lang="cs-CZ" sz="3200" dirty="0"/>
              <a:t>připravovat </a:t>
            </a:r>
            <a:r>
              <a:rPr lang="cs-CZ" sz="3200" dirty="0" smtClean="0"/>
              <a:t>na </a:t>
            </a:r>
            <a:r>
              <a:rPr lang="cs-CZ" sz="3200" dirty="0"/>
              <a:t>grilu, </a:t>
            </a:r>
            <a:r>
              <a:rPr lang="cs-CZ" sz="3200" dirty="0" smtClean="0"/>
              <a:t>na pánvi. </a:t>
            </a:r>
          </a:p>
          <a:p>
            <a:r>
              <a:rPr lang="cs-CZ" sz="3200" dirty="0" smtClean="0"/>
              <a:t>Steak </a:t>
            </a:r>
            <a:r>
              <a:rPr lang="cs-CZ" sz="3200" dirty="0"/>
              <a:t>je nejlepší, když má jasně červenou barvu. </a:t>
            </a:r>
            <a:endParaRPr lang="cs-CZ" sz="12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8748" y="331503"/>
            <a:ext cx="11146940" cy="840230"/>
          </a:xfrm>
        </p:spPr>
        <p:txBody>
          <a:bodyPr/>
          <a:lstStyle/>
          <a:p>
            <a:r>
              <a:rPr lang="cs-CZ" sz="5400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Tomahawk</a:t>
            </a:r>
            <a:r>
              <a:rPr lang="cs-CZ" sz="54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endParaRPr lang="cs-CZ" sz="54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074" name="Picture 2" descr="C:\Users\OEM\Desktop\KÚ-Predajňova\AMPAPA\foto steaky\DSCF16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72" y="1122864"/>
            <a:ext cx="10113065" cy="540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436914" y="3827812"/>
            <a:ext cx="3930734" cy="27392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bg1">
                    <a:lumMod val="10000"/>
                  </a:schemeClr>
                </a:solidFill>
              </a:rPr>
              <a:t>Vysoká roštěná </a:t>
            </a:r>
            <a:endParaRPr lang="cs-CZ" sz="3200" dirty="0" smtClean="0">
              <a:solidFill>
                <a:schemeClr val="bg1">
                  <a:lumMod val="10000"/>
                </a:schemeClr>
              </a:solidFill>
            </a:endParaRPr>
          </a:p>
          <a:p>
            <a:r>
              <a:rPr lang="cs-CZ" sz="3200" dirty="0" smtClean="0">
                <a:solidFill>
                  <a:schemeClr val="bg1">
                    <a:lumMod val="10000"/>
                  </a:schemeClr>
                </a:solidFill>
              </a:rPr>
              <a:t>s </a:t>
            </a:r>
            <a:r>
              <a:rPr lang="cs-CZ" sz="3200" dirty="0">
                <a:solidFill>
                  <a:schemeClr val="bg1">
                    <a:lumMod val="10000"/>
                  </a:schemeClr>
                </a:solidFill>
              </a:rPr>
              <a:t>žeberní </a:t>
            </a:r>
            <a:r>
              <a:rPr lang="cs-CZ" sz="3200" dirty="0" smtClean="0">
                <a:solidFill>
                  <a:schemeClr val="bg1">
                    <a:lumMod val="10000"/>
                  </a:schemeClr>
                </a:solidFill>
              </a:rPr>
              <a:t>kostí</a:t>
            </a:r>
            <a:endParaRPr lang="cs-CZ" dirty="0">
              <a:solidFill>
                <a:schemeClr val="bg1">
                  <a:lumMod val="10000"/>
                </a:schemeClr>
              </a:solidFill>
            </a:endParaRPr>
          </a:p>
          <a:p>
            <a:endParaRPr lang="cs-CZ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cs-CZ" dirty="0">
              <a:solidFill>
                <a:schemeClr val="bg1">
                  <a:lumMod val="10000"/>
                </a:schemeClr>
              </a:solidFill>
            </a:endParaRPr>
          </a:p>
          <a:p>
            <a:endParaRPr lang="cs-CZ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cs-CZ" dirty="0">
              <a:solidFill>
                <a:schemeClr val="bg1">
                  <a:lumMod val="10000"/>
                </a:schemeClr>
              </a:solidFill>
            </a:endParaRPr>
          </a:p>
          <a:p>
            <a:endParaRPr lang="cs-CZ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cs-CZ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61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3745" y="487442"/>
            <a:ext cx="3159479" cy="757130"/>
          </a:xfrm>
        </p:spPr>
        <p:txBody>
          <a:bodyPr/>
          <a:lstStyle/>
          <a:p>
            <a:r>
              <a:rPr lang="cs-CZ" sz="4800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Tomahawk</a:t>
            </a:r>
            <a:r>
              <a:rPr lang="cs-CZ" sz="4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endParaRPr lang="cs-CZ" sz="4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098" name="Picture 2" descr="C:\Users\OEM\Desktop\KÚ-Predajňova\foto Ampapa\20170603_203213_resiz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"/>
          <a:stretch/>
        </p:blipFill>
        <p:spPr bwMode="auto">
          <a:xfrm>
            <a:off x="3788227" y="415913"/>
            <a:ext cx="8247165" cy="629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50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26"/>
          <p:cNvGrpSpPr/>
          <p:nvPr/>
        </p:nvGrpSpPr>
        <p:grpSpPr>
          <a:xfrm>
            <a:off x="2286001" y="4191000"/>
            <a:ext cx="7619999" cy="1343349"/>
            <a:chOff x="3543300" y="6896100"/>
            <a:chExt cx="11429999" cy="2015023"/>
          </a:xfrm>
        </p:grpSpPr>
        <p:grpSp>
          <p:nvGrpSpPr>
            <p:cNvPr id="18" name="Group 17"/>
            <p:cNvGrpSpPr/>
            <p:nvPr/>
          </p:nvGrpSpPr>
          <p:grpSpPr>
            <a:xfrm>
              <a:off x="3543300" y="6896100"/>
              <a:ext cx="685800" cy="685800"/>
              <a:chOff x="6324600" y="4114799"/>
              <a:chExt cx="685800" cy="685800"/>
            </a:xfrm>
          </p:grpSpPr>
          <p:cxnSp>
            <p:nvCxnSpPr>
              <p:cNvPr id="22" name="Straight Connector 18"/>
              <p:cNvCxnSpPr/>
              <p:nvPr/>
            </p:nvCxnSpPr>
            <p:spPr>
              <a:xfrm flipV="1">
                <a:off x="6324600" y="4114799"/>
                <a:ext cx="0" cy="685800"/>
              </a:xfrm>
              <a:prstGeom prst="line">
                <a:avLst/>
              </a:prstGeom>
              <a:ln w="38100" cap="sq">
                <a:solidFill>
                  <a:schemeClr val="accent1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19"/>
              <p:cNvCxnSpPr/>
              <p:nvPr/>
            </p:nvCxnSpPr>
            <p:spPr>
              <a:xfrm>
                <a:off x="6324600" y="4114799"/>
                <a:ext cx="685800" cy="0"/>
              </a:xfrm>
              <a:prstGeom prst="line">
                <a:avLst/>
              </a:prstGeom>
              <a:ln w="38100" cap="sq">
                <a:solidFill>
                  <a:schemeClr val="accent1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20"/>
            <p:cNvGrpSpPr/>
            <p:nvPr/>
          </p:nvGrpSpPr>
          <p:grpSpPr>
            <a:xfrm rot="10800000">
              <a:off x="14287499" y="8225323"/>
              <a:ext cx="685800" cy="685800"/>
              <a:chOff x="6324600" y="4114799"/>
              <a:chExt cx="685800" cy="685800"/>
            </a:xfrm>
          </p:grpSpPr>
          <p:cxnSp>
            <p:nvCxnSpPr>
              <p:cNvPr id="20" name="Straight Connector 21"/>
              <p:cNvCxnSpPr/>
              <p:nvPr/>
            </p:nvCxnSpPr>
            <p:spPr>
              <a:xfrm flipV="1">
                <a:off x="6324600" y="4114799"/>
                <a:ext cx="0" cy="685800"/>
              </a:xfrm>
              <a:prstGeom prst="line">
                <a:avLst/>
              </a:prstGeom>
              <a:ln w="38100" cap="sq">
                <a:solidFill>
                  <a:schemeClr val="accent1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2"/>
              <p:cNvCxnSpPr/>
              <p:nvPr/>
            </p:nvCxnSpPr>
            <p:spPr>
              <a:xfrm>
                <a:off x="6324600" y="4114799"/>
                <a:ext cx="685800" cy="0"/>
              </a:xfrm>
              <a:prstGeom prst="line">
                <a:avLst/>
              </a:prstGeom>
              <a:ln w="38100" cap="sq">
                <a:solidFill>
                  <a:schemeClr val="accent1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Box 25"/>
          <p:cNvSpPr txBox="1"/>
          <p:nvPr/>
        </p:nvSpPr>
        <p:spPr>
          <a:xfrm>
            <a:off x="568952" y="730735"/>
            <a:ext cx="1126968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cap="all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Příprava pokrmů na </a:t>
            </a:r>
            <a:r>
              <a:rPr lang="cs-CZ" sz="4800" b="1" cap="all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objednávku z </a:t>
            </a:r>
            <a:r>
              <a:rPr lang="cs-CZ" sz="4800" b="1" cap="all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jatečného masa</a:t>
            </a:r>
          </a:p>
          <a:p>
            <a:pPr algn="ctr"/>
            <a:r>
              <a:rPr lang="cs-CZ" sz="5400" b="1" cap="all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Hovězí </a:t>
            </a:r>
            <a:r>
              <a:rPr lang="cs-CZ" sz="5400" b="1" cap="all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maso</a:t>
            </a:r>
            <a:endParaRPr lang="cs-CZ" sz="5400" b="1" cap="all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cs-CZ" sz="5400" b="1" cap="all" dirty="0" smtClean="0">
                <a:solidFill>
                  <a:schemeClr val="accent5">
                    <a:lumMod val="75000"/>
                  </a:schemeClr>
                </a:solidFill>
              </a:rPr>
              <a:t>STEAKY</a:t>
            </a:r>
            <a:endParaRPr lang="cs-CZ" sz="5400" b="1" cap="al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TextBox 23"/>
          <p:cNvSpPr txBox="1"/>
          <p:nvPr/>
        </p:nvSpPr>
        <p:spPr>
          <a:xfrm>
            <a:off x="2546195" y="4433715"/>
            <a:ext cx="7315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i="1" dirty="0" smtClean="0">
                <a:solidFill>
                  <a:schemeClr val="tx2"/>
                </a:solidFill>
                <a:latin typeface="Arial" panose="020B0604020202020204" pitchFamily="34" charset="0"/>
              </a:rPr>
              <a:t>Podklady dodal a revizi provedl: šéfkuchař Jiří </a:t>
            </a:r>
            <a:r>
              <a:rPr lang="cs-CZ" i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Ampapa</a:t>
            </a:r>
            <a:endParaRPr lang="cs-CZ" i="1" dirty="0" smtClean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i="1" dirty="0" smtClean="0">
                <a:solidFill>
                  <a:schemeClr val="tx2"/>
                </a:solidFill>
                <a:latin typeface="Arial" panose="020B0604020202020204" pitchFamily="34" charset="0"/>
              </a:rPr>
              <a:t>Vypracovala</a:t>
            </a:r>
            <a:r>
              <a:rPr lang="cs-CZ" i="1" dirty="0">
                <a:solidFill>
                  <a:schemeClr val="tx2"/>
                </a:solidFill>
                <a:latin typeface="Arial" panose="020B0604020202020204" pitchFamily="34" charset="0"/>
              </a:rPr>
              <a:t>: Mgr. Zdeňka </a:t>
            </a:r>
            <a:r>
              <a:rPr lang="cs-CZ" i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Predajňová</a:t>
            </a:r>
            <a:endParaRPr lang="uk-UA" i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72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3745" y="487442"/>
            <a:ext cx="3159479" cy="757130"/>
          </a:xfrm>
        </p:spPr>
        <p:txBody>
          <a:bodyPr/>
          <a:lstStyle/>
          <a:p>
            <a:r>
              <a:rPr lang="cs-CZ" sz="4800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Tomahawk</a:t>
            </a:r>
            <a:r>
              <a:rPr lang="cs-CZ" sz="4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endParaRPr lang="cs-CZ" sz="4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146" name="Picture 2" descr="C:\Users\OEM\Desktop\KÚ-Predajňova\foto Ampapa\DSC_0100_resiz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92"/>
          <a:stretch/>
        </p:blipFill>
        <p:spPr bwMode="auto">
          <a:xfrm>
            <a:off x="3075709" y="1289198"/>
            <a:ext cx="8965871" cy="534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59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3745" y="487442"/>
            <a:ext cx="3159479" cy="757130"/>
          </a:xfrm>
        </p:spPr>
        <p:txBody>
          <a:bodyPr/>
          <a:lstStyle/>
          <a:p>
            <a:r>
              <a:rPr lang="cs-CZ" sz="4800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Tomahawk</a:t>
            </a:r>
            <a:r>
              <a:rPr lang="cs-CZ" sz="4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endParaRPr lang="cs-CZ" sz="4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122" name="Picture 2" descr="C:\Users\OEM\Desktop\KÚ-Predajňova\AMPAPA\foto steaky\DSCF16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724" y="1175657"/>
            <a:ext cx="10866276" cy="530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58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04997" y="-127260"/>
            <a:ext cx="5728464" cy="1588127"/>
          </a:xfrm>
        </p:spPr>
        <p:txBody>
          <a:bodyPr/>
          <a:lstStyle/>
          <a:p>
            <a:r>
              <a:rPr lang="cs-CZ" sz="54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KVĚTOVÁ ŠPIČKA</a:t>
            </a:r>
            <a:endParaRPr lang="cs-CZ" sz="54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074" name="Picture 2" descr="C:\Users\OEM\Desktop\KÚ-Predajňova\foto Ampapa\20181019_190414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5" y="1068780"/>
            <a:ext cx="11526452" cy="499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0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1259560"/>
            <a:ext cx="3004457" cy="2086725"/>
          </a:xfrm>
        </p:spPr>
        <p:txBody>
          <a:bodyPr/>
          <a:lstStyle/>
          <a:p>
            <a:pPr algn="ctr"/>
            <a:r>
              <a:rPr lang="cs-CZ" sz="4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Steak </a:t>
            </a:r>
            <a:br>
              <a:rPr lang="cs-CZ" sz="4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cs-CZ" sz="4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z kýty </a:t>
            </a:r>
            <a:br>
              <a:rPr lang="cs-CZ" sz="4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cs-CZ" sz="4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s kostí </a:t>
            </a:r>
            <a:endParaRPr lang="cs-CZ" sz="4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1266" name="Picture 2" descr="C:\Users\OEM\Desktop\KÚ-Predajňova\foto Ampapa\20170615_111934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17" y="101765"/>
            <a:ext cx="8688779" cy="661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69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1591958"/>
            <a:ext cx="5272644" cy="1421928"/>
          </a:xfrm>
        </p:spPr>
        <p:txBody>
          <a:bodyPr/>
          <a:lstStyle/>
          <a:p>
            <a:pPr algn="ctr"/>
            <a:r>
              <a:rPr lang="cs-CZ" sz="4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Steak z kýty </a:t>
            </a:r>
            <a:br>
              <a:rPr lang="cs-CZ" sz="4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cs-CZ" sz="4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s kostí </a:t>
            </a:r>
            <a:endParaRPr lang="cs-CZ" sz="4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2290" name="Picture 2" descr="C:\Users\OEM\Desktop\KÚ-Predajňova\foto Ampapa\20170622_184653_resiz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3"/>
          <a:stretch/>
        </p:blipFill>
        <p:spPr bwMode="auto">
          <a:xfrm>
            <a:off x="5427023" y="84674"/>
            <a:ext cx="6497159" cy="655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7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31273" y="2868459"/>
            <a:ext cx="10189028" cy="840230"/>
          </a:xfrm>
        </p:spPr>
        <p:txBody>
          <a:bodyPr/>
          <a:lstStyle/>
          <a:p>
            <a:pPr algn="ctr"/>
            <a:r>
              <a:rPr lang="cs-CZ" sz="54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Příklady využití v teplé kuchyni</a:t>
            </a:r>
            <a:endParaRPr lang="cs-CZ" sz="54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903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21870" y="1358133"/>
            <a:ext cx="2872028" cy="3416320"/>
          </a:xfrm>
        </p:spPr>
        <p:txBody>
          <a:bodyPr/>
          <a:lstStyle/>
          <a:p>
            <a:r>
              <a:rPr lang="cs-CZ" sz="4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MALÁ SVÍČKOVÁ</a:t>
            </a:r>
            <a:br>
              <a:rPr lang="cs-CZ" sz="4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cs-CZ" sz="4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/>
            </a:r>
            <a:br>
              <a:rPr lang="cs-CZ" sz="4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cs-CZ" sz="4800" dirty="0"/>
              <a:t>Filet </a:t>
            </a:r>
            <a:r>
              <a:rPr lang="cs-CZ" sz="4800" dirty="0" err="1" smtClean="0"/>
              <a:t>mignon</a:t>
            </a:r>
            <a:endParaRPr lang="cs-CZ" sz="4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170" name="Picture 2" descr="C:\Users\OEM\Desktop\KÚ-Predajňova\foto Ampapa\20170926_161752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898" y="204787"/>
            <a:ext cx="8711263" cy="601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58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09995" y="1464679"/>
            <a:ext cx="3016977" cy="1421928"/>
          </a:xfrm>
        </p:spPr>
        <p:txBody>
          <a:bodyPr/>
          <a:lstStyle/>
          <a:p>
            <a:pPr algn="ctr"/>
            <a:r>
              <a:rPr lang="cs-CZ" sz="4800" dirty="0">
                <a:solidFill>
                  <a:schemeClr val="accent5">
                    <a:lumMod val="75000"/>
                  </a:schemeClr>
                </a:solidFill>
              </a:rPr>
              <a:t>Filet </a:t>
            </a:r>
            <a:r>
              <a:rPr lang="cs-CZ" sz="4800" dirty="0" err="1">
                <a:solidFill>
                  <a:schemeClr val="accent5">
                    <a:lumMod val="75000"/>
                  </a:schemeClr>
                </a:solidFill>
              </a:rPr>
              <a:t>mignon</a:t>
            </a:r>
            <a:endParaRPr lang="cs-CZ" sz="4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194" name="Picture 2" descr="C:\Users\OEM\Desktop\KÚ-Predajňova\foto Ampapa\20180214_121021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361" y="151223"/>
            <a:ext cx="8360174" cy="653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6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OEM\Desktop\KÚ-Predajňova\foto Ampapa\20180214_121120_resiz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3"/>
          <a:stretch/>
        </p:blipFill>
        <p:spPr bwMode="auto">
          <a:xfrm>
            <a:off x="6519553" y="90164"/>
            <a:ext cx="5359976" cy="663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3"/>
          <p:cNvSpPr txBox="1">
            <a:spLocks/>
          </p:cNvSpPr>
          <p:nvPr/>
        </p:nvSpPr>
        <p:spPr>
          <a:xfrm>
            <a:off x="1139247" y="1429053"/>
            <a:ext cx="2755720" cy="142192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2667" b="1" kern="1200">
                <a:solidFill>
                  <a:srgbClr val="2BC3E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+mn-cs"/>
              </a:defRPr>
            </a:lvl1pPr>
          </a:lstStyle>
          <a:p>
            <a:pPr algn="ctr"/>
            <a:r>
              <a:rPr lang="cs-CZ" sz="4800" smtClean="0">
                <a:solidFill>
                  <a:schemeClr val="accent5">
                    <a:lumMod val="75000"/>
                  </a:schemeClr>
                </a:solidFill>
              </a:rPr>
              <a:t>Filet mignon</a:t>
            </a:r>
            <a:endParaRPr lang="cs-CZ" sz="4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539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17969" y="1250923"/>
            <a:ext cx="2755720" cy="1421928"/>
          </a:xfrm>
        </p:spPr>
        <p:txBody>
          <a:bodyPr/>
          <a:lstStyle/>
          <a:p>
            <a:pPr algn="ctr"/>
            <a:r>
              <a:rPr lang="cs-CZ" sz="4800" dirty="0">
                <a:solidFill>
                  <a:schemeClr val="accent5">
                    <a:lumMod val="75000"/>
                  </a:schemeClr>
                </a:solidFill>
              </a:rPr>
              <a:t>Filet </a:t>
            </a:r>
            <a:r>
              <a:rPr lang="cs-CZ" sz="4800" dirty="0" err="1">
                <a:solidFill>
                  <a:schemeClr val="accent5">
                    <a:lumMod val="75000"/>
                  </a:schemeClr>
                </a:solidFill>
              </a:rPr>
              <a:t>mignon</a:t>
            </a:r>
            <a:endParaRPr lang="cs-CZ" sz="4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242" name="Picture 2" descr="C:\Users\OEM\Desktop\KÚ-Predajňova\foto Ampapa\20180328_165841_resiz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7" r="17198"/>
          <a:stretch/>
        </p:blipFill>
        <p:spPr bwMode="auto">
          <a:xfrm>
            <a:off x="2873689" y="439388"/>
            <a:ext cx="9167891" cy="605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66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26"/>
          <p:cNvGrpSpPr/>
          <p:nvPr/>
        </p:nvGrpSpPr>
        <p:grpSpPr>
          <a:xfrm>
            <a:off x="2286001" y="4191000"/>
            <a:ext cx="7619999" cy="1343349"/>
            <a:chOff x="3543300" y="6896100"/>
            <a:chExt cx="11429999" cy="2015023"/>
          </a:xfrm>
        </p:grpSpPr>
        <p:grpSp>
          <p:nvGrpSpPr>
            <p:cNvPr id="18" name="Group 17"/>
            <p:cNvGrpSpPr/>
            <p:nvPr/>
          </p:nvGrpSpPr>
          <p:grpSpPr>
            <a:xfrm>
              <a:off x="3543300" y="6896100"/>
              <a:ext cx="685800" cy="685800"/>
              <a:chOff x="6324600" y="4114799"/>
              <a:chExt cx="685800" cy="685800"/>
            </a:xfrm>
          </p:grpSpPr>
          <p:cxnSp>
            <p:nvCxnSpPr>
              <p:cNvPr id="22" name="Straight Connector 18"/>
              <p:cNvCxnSpPr/>
              <p:nvPr/>
            </p:nvCxnSpPr>
            <p:spPr>
              <a:xfrm flipV="1">
                <a:off x="6324600" y="4114799"/>
                <a:ext cx="0" cy="685800"/>
              </a:xfrm>
              <a:prstGeom prst="line">
                <a:avLst/>
              </a:prstGeom>
              <a:ln w="38100" cap="sq">
                <a:solidFill>
                  <a:schemeClr val="accent1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19"/>
              <p:cNvCxnSpPr/>
              <p:nvPr/>
            </p:nvCxnSpPr>
            <p:spPr>
              <a:xfrm>
                <a:off x="6324600" y="4114799"/>
                <a:ext cx="685800" cy="0"/>
              </a:xfrm>
              <a:prstGeom prst="line">
                <a:avLst/>
              </a:prstGeom>
              <a:ln w="38100" cap="sq">
                <a:solidFill>
                  <a:schemeClr val="accent1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20"/>
            <p:cNvGrpSpPr/>
            <p:nvPr/>
          </p:nvGrpSpPr>
          <p:grpSpPr>
            <a:xfrm rot="10800000">
              <a:off x="14287499" y="8225323"/>
              <a:ext cx="685800" cy="685800"/>
              <a:chOff x="6324600" y="4114799"/>
              <a:chExt cx="685800" cy="685800"/>
            </a:xfrm>
          </p:grpSpPr>
          <p:cxnSp>
            <p:nvCxnSpPr>
              <p:cNvPr id="20" name="Straight Connector 21"/>
              <p:cNvCxnSpPr/>
              <p:nvPr/>
            </p:nvCxnSpPr>
            <p:spPr>
              <a:xfrm flipV="1">
                <a:off x="6324600" y="4114799"/>
                <a:ext cx="0" cy="685800"/>
              </a:xfrm>
              <a:prstGeom prst="line">
                <a:avLst/>
              </a:prstGeom>
              <a:ln w="38100" cap="sq">
                <a:solidFill>
                  <a:schemeClr val="accent1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2"/>
              <p:cNvCxnSpPr/>
              <p:nvPr/>
            </p:nvCxnSpPr>
            <p:spPr>
              <a:xfrm>
                <a:off x="6324600" y="4114799"/>
                <a:ext cx="685800" cy="0"/>
              </a:xfrm>
              <a:prstGeom prst="line">
                <a:avLst/>
              </a:prstGeom>
              <a:ln w="38100" cap="sq">
                <a:solidFill>
                  <a:schemeClr val="accent1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Box 25"/>
          <p:cNvSpPr txBox="1"/>
          <p:nvPr/>
        </p:nvSpPr>
        <p:spPr>
          <a:xfrm>
            <a:off x="1470754" y="1759565"/>
            <a:ext cx="923321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cap="all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Poděkování </a:t>
            </a:r>
          </a:p>
          <a:p>
            <a:pPr algn="ctr"/>
            <a:r>
              <a:rPr lang="cs-CZ" sz="3200" b="1" cap="all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panu šéfkuchaři Jiřímu </a:t>
            </a:r>
            <a:r>
              <a:rPr lang="cs-CZ" sz="3200" b="1" cap="all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Ampapovi</a:t>
            </a:r>
            <a:r>
              <a:rPr lang="cs-CZ" sz="3200" b="1" cap="all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cs-CZ" sz="3200" b="1" cap="all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za spolupráci při tvorbě materiálů pro výuku</a:t>
            </a:r>
            <a:endParaRPr lang="cs-CZ" sz="3200" b="1" cap="all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ctr"/>
            <a:endParaRPr lang="uk-UA" sz="2400" dirty="0">
              <a:latin typeface="Arial" panose="020B0604020202020204" pitchFamily="34" charset="0"/>
            </a:endParaRPr>
          </a:p>
        </p:txBody>
      </p:sp>
      <p:sp>
        <p:nvSpPr>
          <p:cNvPr id="25" name="TextBox 23"/>
          <p:cNvSpPr txBox="1"/>
          <p:nvPr/>
        </p:nvSpPr>
        <p:spPr>
          <a:xfrm>
            <a:off x="2546195" y="4433715"/>
            <a:ext cx="7315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i="1" dirty="0" smtClean="0">
                <a:solidFill>
                  <a:schemeClr val="tx2"/>
                </a:solidFill>
                <a:latin typeface="Arial" panose="020B0604020202020204" pitchFamily="34" charset="0"/>
              </a:rPr>
              <a:t>Podklady dodal a </a:t>
            </a:r>
            <a:r>
              <a:rPr lang="cs-CZ" i="1" dirty="0">
                <a:solidFill>
                  <a:schemeClr val="tx2"/>
                </a:solidFill>
                <a:latin typeface="Arial" panose="020B0604020202020204" pitchFamily="34" charset="0"/>
              </a:rPr>
              <a:t>revizi </a:t>
            </a:r>
            <a:r>
              <a:rPr lang="cs-CZ" i="1" dirty="0" smtClean="0">
                <a:solidFill>
                  <a:schemeClr val="tx2"/>
                </a:solidFill>
                <a:latin typeface="Arial" panose="020B0604020202020204" pitchFamily="34" charset="0"/>
              </a:rPr>
              <a:t>provedl: šéfkuchař Jiří </a:t>
            </a:r>
            <a:r>
              <a:rPr lang="cs-CZ" i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Ampapa</a:t>
            </a:r>
            <a:endParaRPr lang="cs-CZ" i="1" dirty="0" smtClean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i="1" dirty="0" smtClean="0">
                <a:solidFill>
                  <a:schemeClr val="tx2"/>
                </a:solidFill>
                <a:latin typeface="Arial" panose="020B0604020202020204" pitchFamily="34" charset="0"/>
              </a:rPr>
              <a:t>Vypracovala</a:t>
            </a:r>
            <a:r>
              <a:rPr lang="cs-CZ" i="1" dirty="0">
                <a:solidFill>
                  <a:schemeClr val="tx2"/>
                </a:solidFill>
                <a:latin typeface="Arial" panose="020B0604020202020204" pitchFamily="34" charset="0"/>
              </a:rPr>
              <a:t>: Mgr. Zdeňka </a:t>
            </a:r>
            <a:r>
              <a:rPr lang="cs-CZ" i="1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Predajňová</a:t>
            </a:r>
            <a:endParaRPr lang="uk-UA" i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69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31273" y="2868459"/>
            <a:ext cx="10189028" cy="840230"/>
          </a:xfrm>
        </p:spPr>
        <p:txBody>
          <a:bodyPr/>
          <a:lstStyle/>
          <a:p>
            <a:pPr algn="ctr"/>
            <a:r>
              <a:rPr lang="cs-CZ" sz="54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Příklady využití v studené kuchyni</a:t>
            </a:r>
            <a:endParaRPr lang="cs-CZ" sz="54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216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3745" y="1453135"/>
            <a:ext cx="2411335" cy="3416320"/>
          </a:xfrm>
        </p:spPr>
        <p:txBody>
          <a:bodyPr/>
          <a:lstStyle/>
          <a:p>
            <a:pPr algn="ctr"/>
            <a:r>
              <a:rPr lang="cs-CZ" sz="4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Tatarský biftek</a:t>
            </a:r>
            <a:br>
              <a:rPr lang="cs-CZ" sz="4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cs-CZ" sz="4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/>
            </a:r>
            <a:br>
              <a:rPr lang="cs-CZ" sz="4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cs-CZ" sz="4800" b="0" dirty="0">
                <a:solidFill>
                  <a:schemeClr val="accent5">
                    <a:lumMod val="75000"/>
                  </a:schemeClr>
                </a:solidFill>
              </a:rPr>
              <a:t>úprava </a:t>
            </a:r>
            <a:r>
              <a:rPr lang="cs-CZ" sz="4800" b="0" dirty="0" err="1">
                <a:solidFill>
                  <a:schemeClr val="accent5">
                    <a:lumMod val="75000"/>
                  </a:schemeClr>
                </a:solidFill>
              </a:rPr>
              <a:t>raw</a:t>
            </a:r>
            <a:endParaRPr lang="cs-CZ" sz="4800" b="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Picture 2" descr="E:\svratka\IMG_E1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671" y="63447"/>
            <a:ext cx="8845647" cy="663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57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57496" y="954031"/>
            <a:ext cx="2340083" cy="3416320"/>
          </a:xfrm>
        </p:spPr>
        <p:txBody>
          <a:bodyPr/>
          <a:lstStyle/>
          <a:p>
            <a:pPr algn="ctr"/>
            <a:r>
              <a:rPr lang="cs-CZ" sz="4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Tatarský biftek</a:t>
            </a:r>
            <a:br>
              <a:rPr lang="cs-CZ" sz="4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cs-CZ" sz="4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/>
            </a:r>
            <a:br>
              <a:rPr lang="cs-CZ" sz="4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cs-CZ" sz="4800" b="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úprava </a:t>
            </a:r>
            <a:r>
              <a:rPr lang="cs-CZ" sz="4800" b="0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raw</a:t>
            </a:r>
            <a:endParaRPr lang="cs-CZ" sz="4800" b="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050" name="Picture 2" descr="C:\Users\OEM\Desktop\KÚ-Predajňova\foto Ampapa\20170926_154912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971" y="104386"/>
            <a:ext cx="8506939" cy="665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75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EM\Desktop\KÚ-Predajňova\foto Ampapa\studená Ampapa\20171119_172407_resiz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1" r="20934"/>
          <a:stretch/>
        </p:blipFill>
        <p:spPr bwMode="auto">
          <a:xfrm>
            <a:off x="3182587" y="135686"/>
            <a:ext cx="8716489" cy="654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15636" y="1845310"/>
            <a:ext cx="260789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solidFill>
                  <a:schemeClr val="accent5">
                    <a:lumMod val="75000"/>
                  </a:schemeClr>
                </a:solidFill>
              </a:rPr>
              <a:t>Carpaccio</a:t>
            </a:r>
          </a:p>
          <a:p>
            <a:endParaRPr lang="cs-CZ" sz="40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cs-CZ" sz="4000" dirty="0">
                <a:solidFill>
                  <a:schemeClr val="accent5">
                    <a:lumMod val="75000"/>
                  </a:schemeClr>
                </a:solidFill>
              </a:rPr>
              <a:t>úprava </a:t>
            </a:r>
            <a:r>
              <a:rPr lang="cs-CZ" sz="4000" dirty="0" err="1">
                <a:solidFill>
                  <a:schemeClr val="accent5">
                    <a:lumMod val="75000"/>
                  </a:schemeClr>
                </a:solidFill>
              </a:rPr>
              <a:t>raw</a:t>
            </a:r>
            <a:r>
              <a:rPr lang="cs-CZ" sz="4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cs-CZ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0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EM\Desktop\KÚ-Predajňova\AMPAPA\foto steaky\DSCF16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 r="15997"/>
          <a:stretch/>
        </p:blipFill>
        <p:spPr bwMode="auto">
          <a:xfrm>
            <a:off x="2641054" y="113321"/>
            <a:ext cx="9388649" cy="650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18753" y="1239668"/>
            <a:ext cx="260789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solidFill>
                  <a:schemeClr val="accent5">
                    <a:lumMod val="75000"/>
                  </a:schemeClr>
                </a:solidFill>
              </a:rPr>
              <a:t>Carpaccio</a:t>
            </a:r>
          </a:p>
          <a:p>
            <a:endParaRPr lang="cs-CZ" sz="40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cs-CZ" sz="4000" dirty="0">
                <a:solidFill>
                  <a:schemeClr val="accent5">
                    <a:lumMod val="75000"/>
                  </a:schemeClr>
                </a:solidFill>
              </a:rPr>
              <a:t>úprava </a:t>
            </a:r>
            <a:r>
              <a:rPr lang="cs-CZ" sz="4000" dirty="0" err="1">
                <a:solidFill>
                  <a:schemeClr val="accent5">
                    <a:lumMod val="75000"/>
                  </a:schemeClr>
                </a:solidFill>
              </a:rPr>
              <a:t>raw</a:t>
            </a:r>
            <a:r>
              <a:rPr lang="cs-CZ" sz="4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cs-CZ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748" y="289952"/>
            <a:ext cx="11004452" cy="923330"/>
          </a:xfrm>
        </p:spPr>
        <p:txBody>
          <a:bodyPr/>
          <a:lstStyle/>
          <a:p>
            <a:r>
              <a:rPr lang="cs-CZ" sz="6000" dirty="0" smtClean="0"/>
              <a:t>Zdroje</a:t>
            </a:r>
            <a:endParaRPr lang="cs-CZ" sz="60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628747" y="1244600"/>
            <a:ext cx="110131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Fotografie a podklady pro text věnoval šéfkuchař Jiří </a:t>
            </a:r>
            <a:r>
              <a:rPr lang="cs-CZ" sz="2400" b="1" dirty="0" err="1" smtClean="0">
                <a:solidFill>
                  <a:srgbClr val="FF0000"/>
                </a:solidFill>
              </a:rPr>
              <a:t>Ampapa</a:t>
            </a:r>
            <a:r>
              <a:rPr lang="cs-CZ" sz="2400" b="1" dirty="0" smtClean="0">
                <a:solidFill>
                  <a:srgbClr val="FF0000"/>
                </a:solidFill>
              </a:rPr>
              <a:t> restaurace Monte-</a:t>
            </a:r>
            <a:r>
              <a:rPr lang="cs-CZ" sz="2400" b="1" dirty="0" err="1" smtClean="0">
                <a:solidFill>
                  <a:srgbClr val="FF0000"/>
                </a:solidFill>
              </a:rPr>
              <a:t>Bu</a:t>
            </a:r>
            <a:r>
              <a:rPr lang="cs-CZ" sz="2400" b="1" dirty="0" smtClean="0">
                <a:solidFill>
                  <a:srgbClr val="FF0000"/>
                </a:solidFill>
              </a:rPr>
              <a:t>, Brno </a:t>
            </a:r>
          </a:p>
          <a:p>
            <a:r>
              <a:rPr lang="cs-CZ" sz="2400" b="1" dirty="0" smtClean="0"/>
              <a:t>Knihy:</a:t>
            </a:r>
          </a:p>
          <a:p>
            <a:r>
              <a:rPr lang="cs-CZ" sz="2400" b="1" dirty="0" smtClean="0"/>
              <a:t>PETERSON</a:t>
            </a:r>
            <a:r>
              <a:rPr lang="cs-CZ" sz="2400" b="1" dirty="0"/>
              <a:t>, JAMES. </a:t>
            </a:r>
            <a:r>
              <a:rPr lang="cs-CZ" sz="2400" dirty="0"/>
              <a:t>Co by měl vědět správný kuchař. Praha vyd. 2. </a:t>
            </a:r>
            <a:r>
              <a:rPr lang="cs-CZ" sz="2400" dirty="0" err="1" smtClean="0"/>
              <a:t>Euromedia</a:t>
            </a:r>
            <a:r>
              <a:rPr lang="cs-CZ" sz="2400" dirty="0" smtClean="0"/>
              <a:t> </a:t>
            </a:r>
            <a:r>
              <a:rPr lang="cs-CZ" sz="2400" dirty="0"/>
              <a:t>Group, k. s. – </a:t>
            </a:r>
            <a:r>
              <a:rPr lang="cs-CZ" sz="2400" dirty="0" err="1"/>
              <a:t>Ikar</a:t>
            </a:r>
            <a:r>
              <a:rPr lang="cs-CZ" sz="2400" dirty="0"/>
              <a:t>. 432 s. ISBN 978-80-249-2147-1.</a:t>
            </a:r>
            <a:endParaRPr lang="cs-CZ" sz="2400" b="1" dirty="0"/>
          </a:p>
          <a:p>
            <a:endParaRPr lang="cs-CZ" sz="2400" b="1" dirty="0" smtClean="0"/>
          </a:p>
          <a:p>
            <a:endParaRPr lang="cs-CZ" sz="2400" dirty="0"/>
          </a:p>
          <a:p>
            <a:r>
              <a:rPr lang="cs-CZ" sz="2400" b="1" dirty="0" smtClean="0"/>
              <a:t>Ostatní fotografie:</a:t>
            </a:r>
            <a:endParaRPr lang="cs-CZ" sz="2400" b="1" dirty="0"/>
          </a:p>
          <a:p>
            <a:r>
              <a:rPr lang="cs-CZ" sz="2400" smtClean="0"/>
              <a:t>Mgr</a:t>
            </a:r>
            <a:r>
              <a:rPr lang="cs-CZ" sz="2400" dirty="0"/>
              <a:t>. Zdeňka </a:t>
            </a:r>
            <a:r>
              <a:rPr lang="cs-CZ" sz="2400" dirty="0" err="1" smtClean="0"/>
              <a:t>Predajňová</a:t>
            </a:r>
            <a:endParaRPr lang="cs-CZ" sz="2400" dirty="0"/>
          </a:p>
          <a:p>
            <a:endParaRPr lang="cs-CZ" sz="2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52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/>
          <p:nvPr/>
        </p:nvSpPr>
        <p:spPr>
          <a:xfrm>
            <a:off x="7061200" y="5282968"/>
            <a:ext cx="4216400" cy="70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46"/>
            <a:r>
              <a:rPr lang="cs-CZ" sz="1333" b="1" dirty="0">
                <a:solidFill>
                  <a:srgbClr val="85859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Národní pedagogický institut České republiky </a:t>
            </a:r>
            <a:r>
              <a:rPr lang="cs-CZ" sz="1333" dirty="0">
                <a:solidFill>
                  <a:srgbClr val="85859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333" dirty="0">
                <a:solidFill>
                  <a:srgbClr val="85859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333" dirty="0">
                <a:solidFill>
                  <a:srgbClr val="858591"/>
                </a:solidFill>
                <a:latin typeface="Arial"/>
              </a:rPr>
              <a:t>modernizace </a:t>
            </a:r>
            <a:r>
              <a:rPr lang="cs-CZ" sz="1333" dirty="0">
                <a:solidFill>
                  <a:srgbClr val="858591"/>
                </a:solidFill>
                <a:latin typeface="Arial"/>
              </a:rPr>
              <a:t>odborného vzdělávání </a:t>
            </a:r>
            <a:endParaRPr lang="cs-CZ" sz="1333" dirty="0">
              <a:solidFill>
                <a:srgbClr val="858591"/>
              </a:solidFill>
              <a:latin typeface="Arial"/>
              <a:cs typeface="Arial" panose="020B0604020202020204" pitchFamily="34" charset="0"/>
            </a:endParaRPr>
          </a:p>
          <a:p>
            <a:pPr defTabSz="914446"/>
            <a:r>
              <a:rPr lang="cs-CZ" sz="1333" b="1" dirty="0">
                <a:solidFill>
                  <a:srgbClr val="858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www.projektmov.cz</a:t>
            </a:r>
            <a:endParaRPr lang="cs-CZ" sz="1333" b="1" dirty="0">
              <a:solidFill>
                <a:srgbClr val="8585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34" y="4902200"/>
            <a:ext cx="1334569" cy="133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49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1649496" y="2667000"/>
            <a:ext cx="8994609" cy="1203137"/>
            <a:chOff x="4205" y="3032"/>
            <a:chExt cx="3110" cy="416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6783" y="3049"/>
              <a:ext cx="366" cy="252"/>
            </a:xfrm>
            <a:custGeom>
              <a:avLst/>
              <a:gdLst>
                <a:gd name="T0" fmla="*/ 1108 w 1597"/>
                <a:gd name="T1" fmla="*/ 588 h 1077"/>
                <a:gd name="T2" fmla="*/ 1108 w 1597"/>
                <a:gd name="T3" fmla="*/ 479 h 1077"/>
                <a:gd name="T4" fmla="*/ 992 w 1597"/>
                <a:gd name="T5" fmla="*/ 479 h 1077"/>
                <a:gd name="T6" fmla="*/ 897 w 1597"/>
                <a:gd name="T7" fmla="*/ 603 h 1077"/>
                <a:gd name="T8" fmla="*/ 795 w 1597"/>
                <a:gd name="T9" fmla="*/ 548 h 1077"/>
                <a:gd name="T10" fmla="*/ 747 w 1597"/>
                <a:gd name="T11" fmla="*/ 566 h 1077"/>
                <a:gd name="T12" fmla="*/ 878 w 1597"/>
                <a:gd name="T13" fmla="*/ 626 h 1077"/>
                <a:gd name="T14" fmla="*/ 695 w 1597"/>
                <a:gd name="T15" fmla="*/ 864 h 1077"/>
                <a:gd name="T16" fmla="*/ 692 w 1597"/>
                <a:gd name="T17" fmla="*/ 864 h 1077"/>
                <a:gd name="T18" fmla="*/ 394 w 1597"/>
                <a:gd name="T19" fmla="*/ 484 h 1077"/>
                <a:gd name="T20" fmla="*/ 732 w 1597"/>
                <a:gd name="T21" fmla="*/ 54 h 1077"/>
                <a:gd name="T22" fmla="*/ 732 w 1597"/>
                <a:gd name="T23" fmla="*/ 471 h 1077"/>
                <a:gd name="T24" fmla="*/ 831 w 1597"/>
                <a:gd name="T25" fmla="*/ 471 h 1077"/>
                <a:gd name="T26" fmla="*/ 831 w 1597"/>
                <a:gd name="T27" fmla="*/ 357 h 1077"/>
                <a:gd name="T28" fmla="*/ 1029 w 1597"/>
                <a:gd name="T29" fmla="*/ 408 h 1077"/>
                <a:gd name="T30" fmla="*/ 1169 w 1597"/>
                <a:gd name="T31" fmla="*/ 512 h 1077"/>
                <a:gd name="T32" fmla="*/ 1108 w 1597"/>
                <a:gd name="T33" fmla="*/ 588 h 1077"/>
                <a:gd name="T34" fmla="*/ 1146 w 1597"/>
                <a:gd name="T35" fmla="*/ 615 h 1077"/>
                <a:gd name="T36" fmla="*/ 1277 w 1597"/>
                <a:gd name="T37" fmla="*/ 497 h 1077"/>
                <a:gd name="T38" fmla="*/ 1094 w 1597"/>
                <a:gd name="T39" fmla="*/ 368 h 1077"/>
                <a:gd name="T40" fmla="*/ 855 w 1597"/>
                <a:gd name="T41" fmla="*/ 263 h 1077"/>
                <a:gd name="T42" fmla="*/ 852 w 1597"/>
                <a:gd name="T43" fmla="*/ 245 h 1077"/>
                <a:gd name="T44" fmla="*/ 1020 w 1597"/>
                <a:gd name="T45" fmla="*/ 146 h 1077"/>
                <a:gd name="T46" fmla="*/ 1202 w 1597"/>
                <a:gd name="T47" fmla="*/ 204 h 1077"/>
                <a:gd name="T48" fmla="*/ 1246 w 1597"/>
                <a:gd name="T49" fmla="*/ 190 h 1077"/>
                <a:gd name="T50" fmla="*/ 1020 w 1597"/>
                <a:gd name="T51" fmla="*/ 126 h 1077"/>
                <a:gd name="T52" fmla="*/ 831 w 1597"/>
                <a:gd name="T53" fmla="*/ 162 h 1077"/>
                <a:gd name="T54" fmla="*/ 831 w 1597"/>
                <a:gd name="T55" fmla="*/ 0 h 1077"/>
                <a:gd name="T56" fmla="*/ 715 w 1597"/>
                <a:gd name="T57" fmla="*/ 0 h 1077"/>
                <a:gd name="T58" fmla="*/ 418 w 1597"/>
                <a:gd name="T59" fmla="*/ 385 h 1077"/>
                <a:gd name="T60" fmla="*/ 416 w 1597"/>
                <a:gd name="T61" fmla="*/ 385 h 1077"/>
                <a:gd name="T62" fmla="*/ 113 w 1597"/>
                <a:gd name="T63" fmla="*/ 0 h 1077"/>
                <a:gd name="T64" fmla="*/ 0 w 1597"/>
                <a:gd name="T65" fmla="*/ 0 h 1077"/>
                <a:gd name="T66" fmla="*/ 0 w 1597"/>
                <a:gd name="T67" fmla="*/ 471 h 1077"/>
                <a:gd name="T68" fmla="*/ 55 w 1597"/>
                <a:gd name="T69" fmla="*/ 471 h 1077"/>
                <a:gd name="T70" fmla="*/ 55 w 1597"/>
                <a:gd name="T71" fmla="*/ 60 h 1077"/>
                <a:gd name="T72" fmla="*/ 387 w 1597"/>
                <a:gd name="T73" fmla="*/ 479 h 1077"/>
                <a:gd name="T74" fmla="*/ 285 w 1597"/>
                <a:gd name="T75" fmla="*/ 479 h 1077"/>
                <a:gd name="T76" fmla="*/ 285 w 1597"/>
                <a:gd name="T77" fmla="*/ 951 h 1077"/>
                <a:gd name="T78" fmla="*/ 332 w 1597"/>
                <a:gd name="T79" fmla="*/ 951 h 1077"/>
                <a:gd name="T80" fmla="*/ 332 w 1597"/>
                <a:gd name="T81" fmla="*/ 539 h 1077"/>
                <a:gd name="T82" fmla="*/ 668 w 1597"/>
                <a:gd name="T83" fmla="*/ 964 h 1077"/>
                <a:gd name="T84" fmla="*/ 670 w 1597"/>
                <a:gd name="T85" fmla="*/ 964 h 1077"/>
                <a:gd name="T86" fmla="*/ 1009 w 1597"/>
                <a:gd name="T87" fmla="*/ 533 h 1077"/>
                <a:gd name="T88" fmla="*/ 1009 w 1597"/>
                <a:gd name="T89" fmla="*/ 951 h 1077"/>
                <a:gd name="T90" fmla="*/ 1108 w 1597"/>
                <a:gd name="T91" fmla="*/ 951 h 1077"/>
                <a:gd name="T92" fmla="*/ 1108 w 1597"/>
                <a:gd name="T93" fmla="*/ 637 h 1077"/>
                <a:gd name="T94" fmla="*/ 1284 w 1597"/>
                <a:gd name="T95" fmla="*/ 637 h 1077"/>
                <a:gd name="T96" fmla="*/ 1284 w 1597"/>
                <a:gd name="T97" fmla="*/ 1077 h 1077"/>
                <a:gd name="T98" fmla="*/ 1386 w 1597"/>
                <a:gd name="T99" fmla="*/ 1077 h 1077"/>
                <a:gd name="T100" fmla="*/ 1386 w 1597"/>
                <a:gd name="T101" fmla="*/ 637 h 1077"/>
                <a:gd name="T102" fmla="*/ 1597 w 1597"/>
                <a:gd name="T103" fmla="*/ 637 h 1077"/>
                <a:gd name="T104" fmla="*/ 1597 w 1597"/>
                <a:gd name="T105" fmla="*/ 615 h 1077"/>
                <a:gd name="T106" fmla="*/ 1146 w 1597"/>
                <a:gd name="T107" fmla="*/ 615 h 1077"/>
                <a:gd name="T108" fmla="*/ 1068 w 1597"/>
                <a:gd name="T109" fmla="*/ 96 h 1077"/>
                <a:gd name="T110" fmla="*/ 1229 w 1597"/>
                <a:gd name="T111" fmla="*/ 0 h 1077"/>
                <a:gd name="T112" fmla="*/ 1178 w 1597"/>
                <a:gd name="T113" fmla="*/ 0 h 1077"/>
                <a:gd name="T114" fmla="*/ 1030 w 1597"/>
                <a:gd name="T115" fmla="*/ 67 h 1077"/>
                <a:gd name="T116" fmla="*/ 879 w 1597"/>
                <a:gd name="T117" fmla="*/ 0 h 1077"/>
                <a:gd name="T118" fmla="*/ 831 w 1597"/>
                <a:gd name="T119" fmla="*/ 0 h 1077"/>
                <a:gd name="T120" fmla="*/ 994 w 1597"/>
                <a:gd name="T121" fmla="*/ 96 h 1077"/>
                <a:gd name="T122" fmla="*/ 1068 w 1597"/>
                <a:gd name="T123" fmla="*/ 96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97" h="1077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6588" y="3329"/>
              <a:ext cx="39" cy="35"/>
            </a:xfrm>
            <a:custGeom>
              <a:avLst/>
              <a:gdLst>
                <a:gd name="T0" fmla="*/ 0 w 172"/>
                <a:gd name="T1" fmla="*/ 0 h 149"/>
                <a:gd name="T2" fmla="*/ 23 w 172"/>
                <a:gd name="T3" fmla="*/ 0 h 149"/>
                <a:gd name="T4" fmla="*/ 86 w 172"/>
                <a:gd name="T5" fmla="*/ 135 h 149"/>
                <a:gd name="T6" fmla="*/ 150 w 172"/>
                <a:gd name="T7" fmla="*/ 0 h 149"/>
                <a:gd name="T8" fmla="*/ 172 w 172"/>
                <a:gd name="T9" fmla="*/ 0 h 149"/>
                <a:gd name="T10" fmla="*/ 172 w 172"/>
                <a:gd name="T11" fmla="*/ 149 h 149"/>
                <a:gd name="T12" fmla="*/ 157 w 172"/>
                <a:gd name="T13" fmla="*/ 149 h 149"/>
                <a:gd name="T14" fmla="*/ 158 w 172"/>
                <a:gd name="T15" fmla="*/ 13 h 149"/>
                <a:gd name="T16" fmla="*/ 95 w 172"/>
                <a:gd name="T17" fmla="*/ 149 h 149"/>
                <a:gd name="T18" fmla="*/ 78 w 172"/>
                <a:gd name="T19" fmla="*/ 149 h 149"/>
                <a:gd name="T20" fmla="*/ 13 w 172"/>
                <a:gd name="T21" fmla="*/ 13 h 149"/>
                <a:gd name="T22" fmla="*/ 14 w 172"/>
                <a:gd name="T23" fmla="*/ 149 h 149"/>
                <a:gd name="T24" fmla="*/ 0 w 172"/>
                <a:gd name="T25" fmla="*/ 149 h 149"/>
                <a:gd name="T26" fmla="*/ 0 w 172"/>
                <a:gd name="T2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49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6657" y="3329"/>
              <a:ext cx="31" cy="35"/>
            </a:xfrm>
            <a:custGeom>
              <a:avLst/>
              <a:gdLst>
                <a:gd name="T0" fmla="*/ 0 w 138"/>
                <a:gd name="T1" fmla="*/ 0 h 149"/>
                <a:gd name="T2" fmla="*/ 19 w 138"/>
                <a:gd name="T3" fmla="*/ 0 h 149"/>
                <a:gd name="T4" fmla="*/ 123 w 138"/>
                <a:gd name="T5" fmla="*/ 134 h 149"/>
                <a:gd name="T6" fmla="*/ 123 w 138"/>
                <a:gd name="T7" fmla="*/ 0 h 149"/>
                <a:gd name="T8" fmla="*/ 138 w 138"/>
                <a:gd name="T9" fmla="*/ 0 h 149"/>
                <a:gd name="T10" fmla="*/ 138 w 138"/>
                <a:gd name="T11" fmla="*/ 149 h 149"/>
                <a:gd name="T12" fmla="*/ 118 w 138"/>
                <a:gd name="T13" fmla="*/ 149 h 149"/>
                <a:gd name="T14" fmla="*/ 15 w 138"/>
                <a:gd name="T15" fmla="*/ 16 h 149"/>
                <a:gd name="T16" fmla="*/ 15 w 138"/>
                <a:gd name="T17" fmla="*/ 149 h 149"/>
                <a:gd name="T18" fmla="*/ 0 w 138"/>
                <a:gd name="T19" fmla="*/ 149 h 149"/>
                <a:gd name="T20" fmla="*/ 0 w 138"/>
                <a:gd name="T2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49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6716" y="3328"/>
              <a:ext cx="29" cy="37"/>
            </a:xfrm>
            <a:custGeom>
              <a:avLst/>
              <a:gdLst>
                <a:gd name="T0" fmla="*/ 16 w 125"/>
                <a:gd name="T1" fmla="*/ 103 h 156"/>
                <a:gd name="T2" fmla="*/ 16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2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6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6752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6791" y="3329"/>
              <a:ext cx="26" cy="35"/>
            </a:xfrm>
            <a:custGeom>
              <a:avLst/>
              <a:gdLst>
                <a:gd name="T0" fmla="*/ 0 w 115"/>
                <a:gd name="T1" fmla="*/ 0 h 149"/>
                <a:gd name="T2" fmla="*/ 115 w 115"/>
                <a:gd name="T3" fmla="*/ 0 h 149"/>
                <a:gd name="T4" fmla="*/ 115 w 115"/>
                <a:gd name="T5" fmla="*/ 14 h 149"/>
                <a:gd name="T6" fmla="*/ 15 w 115"/>
                <a:gd name="T7" fmla="*/ 14 h 149"/>
                <a:gd name="T8" fmla="*/ 15 w 115"/>
                <a:gd name="T9" fmla="*/ 66 h 149"/>
                <a:gd name="T10" fmla="*/ 107 w 115"/>
                <a:gd name="T11" fmla="*/ 66 h 149"/>
                <a:gd name="T12" fmla="*/ 107 w 115"/>
                <a:gd name="T13" fmla="*/ 80 h 149"/>
                <a:gd name="T14" fmla="*/ 15 w 115"/>
                <a:gd name="T15" fmla="*/ 80 h 149"/>
                <a:gd name="T16" fmla="*/ 15 w 115"/>
                <a:gd name="T17" fmla="*/ 135 h 149"/>
                <a:gd name="T18" fmla="*/ 115 w 115"/>
                <a:gd name="T19" fmla="*/ 135 h 149"/>
                <a:gd name="T20" fmla="*/ 115 w 115"/>
                <a:gd name="T21" fmla="*/ 149 h 149"/>
                <a:gd name="T22" fmla="*/ 0 w 115"/>
                <a:gd name="T23" fmla="*/ 149 h 149"/>
                <a:gd name="T24" fmla="*/ 0 w 115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149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6828" y="3329"/>
              <a:ext cx="30" cy="35"/>
            </a:xfrm>
            <a:custGeom>
              <a:avLst/>
              <a:gdLst>
                <a:gd name="T0" fmla="*/ 15 w 129"/>
                <a:gd name="T1" fmla="*/ 14 h 149"/>
                <a:gd name="T2" fmla="*/ 15 w 129"/>
                <a:gd name="T3" fmla="*/ 71 h 149"/>
                <a:gd name="T4" fmla="*/ 70 w 129"/>
                <a:gd name="T5" fmla="*/ 71 h 149"/>
                <a:gd name="T6" fmla="*/ 110 w 129"/>
                <a:gd name="T7" fmla="*/ 43 h 149"/>
                <a:gd name="T8" fmla="*/ 68 w 129"/>
                <a:gd name="T9" fmla="*/ 14 h 149"/>
                <a:gd name="T10" fmla="*/ 15 w 129"/>
                <a:gd name="T11" fmla="*/ 14 h 149"/>
                <a:gd name="T12" fmla="*/ 0 w 129"/>
                <a:gd name="T13" fmla="*/ 0 h 149"/>
                <a:gd name="T14" fmla="*/ 72 w 129"/>
                <a:gd name="T15" fmla="*/ 0 h 149"/>
                <a:gd name="T16" fmla="*/ 125 w 129"/>
                <a:gd name="T17" fmla="*/ 40 h 149"/>
                <a:gd name="T18" fmla="*/ 99 w 129"/>
                <a:gd name="T19" fmla="*/ 78 h 149"/>
                <a:gd name="T20" fmla="*/ 122 w 129"/>
                <a:gd name="T21" fmla="*/ 106 h 149"/>
                <a:gd name="T22" fmla="*/ 129 w 129"/>
                <a:gd name="T23" fmla="*/ 149 h 149"/>
                <a:gd name="T24" fmla="*/ 112 w 129"/>
                <a:gd name="T25" fmla="*/ 149 h 149"/>
                <a:gd name="T26" fmla="*/ 107 w 129"/>
                <a:gd name="T27" fmla="*/ 106 h 149"/>
                <a:gd name="T28" fmla="*/ 78 w 129"/>
                <a:gd name="T29" fmla="*/ 85 h 149"/>
                <a:gd name="T30" fmla="*/ 15 w 129"/>
                <a:gd name="T31" fmla="*/ 85 h 149"/>
                <a:gd name="T32" fmla="*/ 15 w 129"/>
                <a:gd name="T33" fmla="*/ 149 h 149"/>
                <a:gd name="T34" fmla="*/ 0 w 129"/>
                <a:gd name="T35" fmla="*/ 149 h 149"/>
                <a:gd name="T36" fmla="*/ 0 w 129"/>
                <a:gd name="T3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49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6867" y="3328"/>
              <a:ext cx="29" cy="37"/>
            </a:xfrm>
            <a:custGeom>
              <a:avLst/>
              <a:gdLst>
                <a:gd name="T0" fmla="*/ 15 w 125"/>
                <a:gd name="T1" fmla="*/ 103 h 156"/>
                <a:gd name="T2" fmla="*/ 15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1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5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6903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6938" y="3329"/>
              <a:ext cx="35" cy="35"/>
            </a:xfrm>
            <a:custGeom>
              <a:avLst/>
              <a:gdLst>
                <a:gd name="T0" fmla="*/ 0 w 152"/>
                <a:gd name="T1" fmla="*/ 0 h 149"/>
                <a:gd name="T2" fmla="*/ 16 w 152"/>
                <a:gd name="T3" fmla="*/ 0 h 149"/>
                <a:gd name="T4" fmla="*/ 76 w 152"/>
                <a:gd name="T5" fmla="*/ 136 h 149"/>
                <a:gd name="T6" fmla="*/ 135 w 152"/>
                <a:gd name="T7" fmla="*/ 0 h 149"/>
                <a:gd name="T8" fmla="*/ 152 w 152"/>
                <a:gd name="T9" fmla="*/ 0 h 149"/>
                <a:gd name="T10" fmla="*/ 85 w 152"/>
                <a:gd name="T11" fmla="*/ 149 h 149"/>
                <a:gd name="T12" fmla="*/ 66 w 152"/>
                <a:gd name="T13" fmla="*/ 149 h 149"/>
                <a:gd name="T14" fmla="*/ 0 w 152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49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6979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7045" y="3318"/>
              <a:ext cx="29" cy="47"/>
            </a:xfrm>
            <a:custGeom>
              <a:avLst/>
              <a:gdLst>
                <a:gd name="T0" fmla="*/ 83 w 125"/>
                <a:gd name="T1" fmla="*/ 0 h 198"/>
                <a:gd name="T2" fmla="*/ 99 w 125"/>
                <a:gd name="T3" fmla="*/ 0 h 198"/>
                <a:gd name="T4" fmla="*/ 70 w 125"/>
                <a:gd name="T5" fmla="*/ 30 h 198"/>
                <a:gd name="T6" fmla="*/ 53 w 125"/>
                <a:gd name="T7" fmla="*/ 30 h 198"/>
                <a:gd name="T8" fmla="*/ 25 w 125"/>
                <a:gd name="T9" fmla="*/ 0 h 198"/>
                <a:gd name="T10" fmla="*/ 40 w 125"/>
                <a:gd name="T11" fmla="*/ 0 h 198"/>
                <a:gd name="T12" fmla="*/ 62 w 125"/>
                <a:gd name="T13" fmla="*/ 22 h 198"/>
                <a:gd name="T14" fmla="*/ 83 w 125"/>
                <a:gd name="T15" fmla="*/ 0 h 198"/>
                <a:gd name="T16" fmla="*/ 16 w 125"/>
                <a:gd name="T17" fmla="*/ 145 h 198"/>
                <a:gd name="T18" fmla="*/ 16 w 125"/>
                <a:gd name="T19" fmla="*/ 146 h 198"/>
                <a:gd name="T20" fmla="*/ 63 w 125"/>
                <a:gd name="T21" fmla="*/ 184 h 198"/>
                <a:gd name="T22" fmla="*/ 109 w 125"/>
                <a:gd name="T23" fmla="*/ 153 h 198"/>
                <a:gd name="T24" fmla="*/ 72 w 125"/>
                <a:gd name="T25" fmla="*/ 127 h 198"/>
                <a:gd name="T26" fmla="*/ 40 w 125"/>
                <a:gd name="T27" fmla="*/ 122 h 198"/>
                <a:gd name="T28" fmla="*/ 5 w 125"/>
                <a:gd name="T29" fmla="*/ 85 h 198"/>
                <a:gd name="T30" fmla="*/ 61 w 125"/>
                <a:gd name="T31" fmla="*/ 42 h 198"/>
                <a:gd name="T32" fmla="*/ 120 w 125"/>
                <a:gd name="T33" fmla="*/ 87 h 198"/>
                <a:gd name="T34" fmla="*/ 105 w 125"/>
                <a:gd name="T35" fmla="*/ 87 h 198"/>
                <a:gd name="T36" fmla="*/ 62 w 125"/>
                <a:gd name="T37" fmla="*/ 55 h 198"/>
                <a:gd name="T38" fmla="*/ 20 w 125"/>
                <a:gd name="T39" fmla="*/ 84 h 198"/>
                <a:gd name="T40" fmla="*/ 57 w 125"/>
                <a:gd name="T41" fmla="*/ 109 h 198"/>
                <a:gd name="T42" fmla="*/ 85 w 125"/>
                <a:gd name="T43" fmla="*/ 114 h 198"/>
                <a:gd name="T44" fmla="*/ 125 w 125"/>
                <a:gd name="T45" fmla="*/ 152 h 198"/>
                <a:gd name="T46" fmla="*/ 64 w 125"/>
                <a:gd name="T47" fmla="*/ 198 h 198"/>
                <a:gd name="T48" fmla="*/ 0 w 125"/>
                <a:gd name="T49" fmla="*/ 147 h 198"/>
                <a:gd name="T50" fmla="*/ 0 w 125"/>
                <a:gd name="T51" fmla="*/ 145 h 198"/>
                <a:gd name="T52" fmla="*/ 16 w 125"/>
                <a:gd name="T53" fmla="*/ 1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5" h="198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7085" y="3329"/>
              <a:ext cx="29" cy="35"/>
            </a:xfrm>
            <a:custGeom>
              <a:avLst/>
              <a:gdLst>
                <a:gd name="T0" fmla="*/ 0 w 127"/>
                <a:gd name="T1" fmla="*/ 0 h 149"/>
                <a:gd name="T2" fmla="*/ 15 w 127"/>
                <a:gd name="T3" fmla="*/ 0 h 149"/>
                <a:gd name="T4" fmla="*/ 15 w 127"/>
                <a:gd name="T5" fmla="*/ 82 h 149"/>
                <a:gd name="T6" fmla="*/ 107 w 127"/>
                <a:gd name="T7" fmla="*/ 0 h 149"/>
                <a:gd name="T8" fmla="*/ 127 w 127"/>
                <a:gd name="T9" fmla="*/ 0 h 149"/>
                <a:gd name="T10" fmla="*/ 57 w 127"/>
                <a:gd name="T11" fmla="*/ 63 h 149"/>
                <a:gd name="T12" fmla="*/ 127 w 127"/>
                <a:gd name="T13" fmla="*/ 149 h 149"/>
                <a:gd name="T14" fmla="*/ 108 w 127"/>
                <a:gd name="T15" fmla="*/ 149 h 149"/>
                <a:gd name="T16" fmla="*/ 46 w 127"/>
                <a:gd name="T17" fmla="*/ 72 h 149"/>
                <a:gd name="T18" fmla="*/ 15 w 127"/>
                <a:gd name="T19" fmla="*/ 100 h 149"/>
                <a:gd name="T20" fmla="*/ 15 w 127"/>
                <a:gd name="T21" fmla="*/ 149 h 149"/>
                <a:gd name="T22" fmla="*/ 0 w 127"/>
                <a:gd name="T23" fmla="*/ 149 h 149"/>
                <a:gd name="T24" fmla="*/ 0 w 127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49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7120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7167" y="3329"/>
              <a:ext cx="25" cy="35"/>
            </a:xfrm>
            <a:custGeom>
              <a:avLst/>
              <a:gdLst>
                <a:gd name="T0" fmla="*/ 0 w 109"/>
                <a:gd name="T1" fmla="*/ 0 h 149"/>
                <a:gd name="T2" fmla="*/ 15 w 109"/>
                <a:gd name="T3" fmla="*/ 0 h 149"/>
                <a:gd name="T4" fmla="*/ 15 w 109"/>
                <a:gd name="T5" fmla="*/ 135 h 149"/>
                <a:gd name="T6" fmla="*/ 109 w 109"/>
                <a:gd name="T7" fmla="*/ 135 h 149"/>
                <a:gd name="T8" fmla="*/ 109 w 109"/>
                <a:gd name="T9" fmla="*/ 149 h 149"/>
                <a:gd name="T10" fmla="*/ 0 w 109"/>
                <a:gd name="T11" fmla="*/ 149 h 149"/>
                <a:gd name="T12" fmla="*/ 0 w 109"/>
                <a:gd name="T1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149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7200" y="3328"/>
              <a:ext cx="29" cy="37"/>
            </a:xfrm>
            <a:custGeom>
              <a:avLst/>
              <a:gdLst>
                <a:gd name="T0" fmla="*/ 15 w 124"/>
                <a:gd name="T1" fmla="*/ 103 h 156"/>
                <a:gd name="T2" fmla="*/ 15 w 124"/>
                <a:gd name="T3" fmla="*/ 104 h 156"/>
                <a:gd name="T4" fmla="*/ 63 w 124"/>
                <a:gd name="T5" fmla="*/ 142 h 156"/>
                <a:gd name="T6" fmla="*/ 109 w 124"/>
                <a:gd name="T7" fmla="*/ 111 h 156"/>
                <a:gd name="T8" fmla="*/ 72 w 124"/>
                <a:gd name="T9" fmla="*/ 85 h 156"/>
                <a:gd name="T10" fmla="*/ 40 w 124"/>
                <a:gd name="T11" fmla="*/ 80 h 156"/>
                <a:gd name="T12" fmla="*/ 5 w 124"/>
                <a:gd name="T13" fmla="*/ 43 h 156"/>
                <a:gd name="T14" fmla="*/ 61 w 124"/>
                <a:gd name="T15" fmla="*/ 0 h 156"/>
                <a:gd name="T16" fmla="*/ 120 w 124"/>
                <a:gd name="T17" fmla="*/ 45 h 156"/>
                <a:gd name="T18" fmla="*/ 105 w 124"/>
                <a:gd name="T19" fmla="*/ 45 h 156"/>
                <a:gd name="T20" fmla="*/ 62 w 124"/>
                <a:gd name="T21" fmla="*/ 13 h 156"/>
                <a:gd name="T22" fmla="*/ 20 w 124"/>
                <a:gd name="T23" fmla="*/ 42 h 156"/>
                <a:gd name="T24" fmla="*/ 57 w 124"/>
                <a:gd name="T25" fmla="*/ 67 h 156"/>
                <a:gd name="T26" fmla="*/ 85 w 124"/>
                <a:gd name="T27" fmla="*/ 72 h 156"/>
                <a:gd name="T28" fmla="*/ 124 w 124"/>
                <a:gd name="T29" fmla="*/ 110 h 156"/>
                <a:gd name="T30" fmla="*/ 64 w 124"/>
                <a:gd name="T31" fmla="*/ 156 h 156"/>
                <a:gd name="T32" fmla="*/ 0 w 124"/>
                <a:gd name="T33" fmla="*/ 105 h 156"/>
                <a:gd name="T34" fmla="*/ 0 w 124"/>
                <a:gd name="T35" fmla="*/ 103 h 156"/>
                <a:gd name="T36" fmla="*/ 15 w 124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4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7237" y="3329"/>
              <a:ext cx="29" cy="35"/>
            </a:xfrm>
            <a:custGeom>
              <a:avLst/>
              <a:gdLst>
                <a:gd name="T0" fmla="*/ 57 w 129"/>
                <a:gd name="T1" fmla="*/ 14 h 149"/>
                <a:gd name="T2" fmla="*/ 0 w 129"/>
                <a:gd name="T3" fmla="*/ 14 h 149"/>
                <a:gd name="T4" fmla="*/ 0 w 129"/>
                <a:gd name="T5" fmla="*/ 0 h 149"/>
                <a:gd name="T6" fmla="*/ 129 w 129"/>
                <a:gd name="T7" fmla="*/ 0 h 149"/>
                <a:gd name="T8" fmla="*/ 129 w 129"/>
                <a:gd name="T9" fmla="*/ 14 h 149"/>
                <a:gd name="T10" fmla="*/ 72 w 129"/>
                <a:gd name="T11" fmla="*/ 14 h 149"/>
                <a:gd name="T12" fmla="*/ 72 w 129"/>
                <a:gd name="T13" fmla="*/ 149 h 149"/>
                <a:gd name="T14" fmla="*/ 57 w 129"/>
                <a:gd name="T15" fmla="*/ 149 h 149"/>
                <a:gd name="T16" fmla="*/ 57 w 129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24"/>
            <p:cNvSpPr>
              <a:spLocks/>
            </p:cNvSpPr>
            <p:nvPr/>
          </p:nvSpPr>
          <p:spPr bwMode="auto">
            <a:xfrm>
              <a:off x="7271" y="3329"/>
              <a:ext cx="35" cy="35"/>
            </a:xfrm>
            <a:custGeom>
              <a:avLst/>
              <a:gdLst>
                <a:gd name="T0" fmla="*/ 0 w 153"/>
                <a:gd name="T1" fmla="*/ 0 h 149"/>
                <a:gd name="T2" fmla="*/ 17 w 153"/>
                <a:gd name="T3" fmla="*/ 0 h 149"/>
                <a:gd name="T4" fmla="*/ 77 w 153"/>
                <a:gd name="T5" fmla="*/ 136 h 149"/>
                <a:gd name="T6" fmla="*/ 136 w 153"/>
                <a:gd name="T7" fmla="*/ 0 h 149"/>
                <a:gd name="T8" fmla="*/ 153 w 153"/>
                <a:gd name="T9" fmla="*/ 0 h 149"/>
                <a:gd name="T10" fmla="*/ 86 w 153"/>
                <a:gd name="T11" fmla="*/ 149 h 149"/>
                <a:gd name="T12" fmla="*/ 67 w 153"/>
                <a:gd name="T13" fmla="*/ 149 h 149"/>
                <a:gd name="T14" fmla="*/ 0 w 153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149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25"/>
            <p:cNvSpPr>
              <a:spLocks noEditPoints="1"/>
            </p:cNvSpPr>
            <p:nvPr/>
          </p:nvSpPr>
          <p:spPr bwMode="auto">
            <a:xfrm>
              <a:off x="7315" y="3318"/>
              <a:ext cx="9" cy="46"/>
            </a:xfrm>
            <a:custGeom>
              <a:avLst/>
              <a:gdLst>
                <a:gd name="T0" fmla="*/ 19 w 38"/>
                <a:gd name="T1" fmla="*/ 0 h 194"/>
                <a:gd name="T2" fmla="*/ 38 w 38"/>
                <a:gd name="T3" fmla="*/ 0 h 194"/>
                <a:gd name="T4" fmla="*/ 14 w 38"/>
                <a:gd name="T5" fmla="*/ 30 h 194"/>
                <a:gd name="T6" fmla="*/ 1 w 38"/>
                <a:gd name="T7" fmla="*/ 30 h 194"/>
                <a:gd name="T8" fmla="*/ 19 w 38"/>
                <a:gd name="T9" fmla="*/ 0 h 194"/>
                <a:gd name="T10" fmla="*/ 0 w 38"/>
                <a:gd name="T11" fmla="*/ 45 h 194"/>
                <a:gd name="T12" fmla="*/ 15 w 38"/>
                <a:gd name="T13" fmla="*/ 45 h 194"/>
                <a:gd name="T14" fmla="*/ 15 w 38"/>
                <a:gd name="T15" fmla="*/ 194 h 194"/>
                <a:gd name="T16" fmla="*/ 0 w 38"/>
                <a:gd name="T17" fmla="*/ 194 h 194"/>
                <a:gd name="T18" fmla="*/ 0 w 38"/>
                <a:gd name="T19" fmla="*/ 4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94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7334" y="3359"/>
              <a:ext cx="3" cy="12"/>
            </a:xfrm>
            <a:custGeom>
              <a:avLst/>
              <a:gdLst>
                <a:gd name="T0" fmla="*/ 0 w 17"/>
                <a:gd name="T1" fmla="*/ 0 h 50"/>
                <a:gd name="T2" fmla="*/ 17 w 17"/>
                <a:gd name="T3" fmla="*/ 0 h 50"/>
                <a:gd name="T4" fmla="*/ 17 w 17"/>
                <a:gd name="T5" fmla="*/ 27 h 50"/>
                <a:gd name="T6" fmla="*/ 0 w 17"/>
                <a:gd name="T7" fmla="*/ 50 h 50"/>
                <a:gd name="T8" fmla="*/ 0 w 17"/>
                <a:gd name="T9" fmla="*/ 41 h 50"/>
                <a:gd name="T10" fmla="*/ 7 w 17"/>
                <a:gd name="T11" fmla="*/ 27 h 50"/>
                <a:gd name="T12" fmla="*/ 7 w 17"/>
                <a:gd name="T13" fmla="*/ 18 h 50"/>
                <a:gd name="T14" fmla="*/ 0 w 17"/>
                <a:gd name="T15" fmla="*/ 18 h 50"/>
                <a:gd name="T16" fmla="*/ 0 w 17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27"/>
            <p:cNvSpPr>
              <a:spLocks/>
            </p:cNvSpPr>
            <p:nvPr/>
          </p:nvSpPr>
          <p:spPr bwMode="auto">
            <a:xfrm>
              <a:off x="6646" y="3383"/>
              <a:ext cx="32" cy="29"/>
            </a:xfrm>
            <a:custGeom>
              <a:avLst/>
              <a:gdLst>
                <a:gd name="T0" fmla="*/ 0 w 142"/>
                <a:gd name="T1" fmla="*/ 0 h 123"/>
                <a:gd name="T2" fmla="*/ 19 w 142"/>
                <a:gd name="T3" fmla="*/ 0 h 123"/>
                <a:gd name="T4" fmla="*/ 71 w 142"/>
                <a:gd name="T5" fmla="*/ 112 h 123"/>
                <a:gd name="T6" fmla="*/ 124 w 142"/>
                <a:gd name="T7" fmla="*/ 0 h 123"/>
                <a:gd name="T8" fmla="*/ 142 w 142"/>
                <a:gd name="T9" fmla="*/ 0 h 123"/>
                <a:gd name="T10" fmla="*/ 142 w 142"/>
                <a:gd name="T11" fmla="*/ 123 h 123"/>
                <a:gd name="T12" fmla="*/ 130 w 142"/>
                <a:gd name="T13" fmla="*/ 123 h 123"/>
                <a:gd name="T14" fmla="*/ 131 w 142"/>
                <a:gd name="T15" fmla="*/ 10 h 123"/>
                <a:gd name="T16" fmla="*/ 78 w 142"/>
                <a:gd name="T17" fmla="*/ 123 h 123"/>
                <a:gd name="T18" fmla="*/ 64 w 142"/>
                <a:gd name="T19" fmla="*/ 123 h 123"/>
                <a:gd name="T20" fmla="*/ 10 w 142"/>
                <a:gd name="T21" fmla="*/ 10 h 123"/>
                <a:gd name="T22" fmla="*/ 12 w 142"/>
                <a:gd name="T23" fmla="*/ 123 h 123"/>
                <a:gd name="T24" fmla="*/ 0 w 142"/>
                <a:gd name="T25" fmla="*/ 123 h 123"/>
                <a:gd name="T26" fmla="*/ 0 w 142"/>
                <a:gd name="T2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2" h="123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6688" y="3383"/>
              <a:ext cx="21" cy="29"/>
            </a:xfrm>
            <a:custGeom>
              <a:avLst/>
              <a:gdLst>
                <a:gd name="T0" fmla="*/ 0 w 90"/>
                <a:gd name="T1" fmla="*/ 0 h 123"/>
                <a:gd name="T2" fmla="*/ 13 w 90"/>
                <a:gd name="T3" fmla="*/ 0 h 123"/>
                <a:gd name="T4" fmla="*/ 13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29"/>
            <p:cNvSpPr>
              <a:spLocks noEditPoints="1"/>
            </p:cNvSpPr>
            <p:nvPr/>
          </p:nvSpPr>
          <p:spPr bwMode="auto">
            <a:xfrm>
              <a:off x="6713" y="3374"/>
              <a:ext cx="30" cy="38"/>
            </a:xfrm>
            <a:custGeom>
              <a:avLst/>
              <a:gdLst>
                <a:gd name="T0" fmla="*/ 74 w 128"/>
                <a:gd name="T1" fmla="*/ 0 h 161"/>
                <a:gd name="T2" fmla="*/ 89 w 128"/>
                <a:gd name="T3" fmla="*/ 0 h 161"/>
                <a:gd name="T4" fmla="*/ 69 w 128"/>
                <a:gd name="T5" fmla="*/ 25 h 161"/>
                <a:gd name="T6" fmla="*/ 59 w 128"/>
                <a:gd name="T7" fmla="*/ 25 h 161"/>
                <a:gd name="T8" fmla="*/ 74 w 128"/>
                <a:gd name="T9" fmla="*/ 0 h 161"/>
                <a:gd name="T10" fmla="*/ 92 w 128"/>
                <a:gd name="T11" fmla="*/ 111 h 161"/>
                <a:gd name="T12" fmla="*/ 64 w 128"/>
                <a:gd name="T13" fmla="*/ 48 h 161"/>
                <a:gd name="T14" fmla="*/ 36 w 128"/>
                <a:gd name="T15" fmla="*/ 111 h 161"/>
                <a:gd name="T16" fmla="*/ 92 w 128"/>
                <a:gd name="T17" fmla="*/ 111 h 161"/>
                <a:gd name="T18" fmla="*/ 57 w 128"/>
                <a:gd name="T19" fmla="*/ 38 h 161"/>
                <a:gd name="T20" fmla="*/ 71 w 128"/>
                <a:gd name="T21" fmla="*/ 38 h 161"/>
                <a:gd name="T22" fmla="*/ 128 w 128"/>
                <a:gd name="T23" fmla="*/ 161 h 161"/>
                <a:gd name="T24" fmla="*/ 115 w 128"/>
                <a:gd name="T25" fmla="*/ 161 h 161"/>
                <a:gd name="T26" fmla="*/ 98 w 128"/>
                <a:gd name="T27" fmla="*/ 123 h 161"/>
                <a:gd name="T28" fmla="*/ 30 w 128"/>
                <a:gd name="T29" fmla="*/ 123 h 161"/>
                <a:gd name="T30" fmla="*/ 13 w 128"/>
                <a:gd name="T31" fmla="*/ 161 h 161"/>
                <a:gd name="T32" fmla="*/ 0 w 128"/>
                <a:gd name="T33" fmla="*/ 161 h 161"/>
                <a:gd name="T34" fmla="*/ 57 w 128"/>
                <a:gd name="T35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161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30"/>
            <p:cNvSpPr>
              <a:spLocks noEditPoints="1"/>
            </p:cNvSpPr>
            <p:nvPr/>
          </p:nvSpPr>
          <p:spPr bwMode="auto">
            <a:xfrm>
              <a:off x="6749" y="3383"/>
              <a:ext cx="27" cy="29"/>
            </a:xfrm>
            <a:custGeom>
              <a:avLst/>
              <a:gdLst>
                <a:gd name="T0" fmla="*/ 13 w 116"/>
                <a:gd name="T1" fmla="*/ 11 h 123"/>
                <a:gd name="T2" fmla="*/ 13 w 116"/>
                <a:gd name="T3" fmla="*/ 111 h 123"/>
                <a:gd name="T4" fmla="*/ 45 w 116"/>
                <a:gd name="T5" fmla="*/ 111 h 123"/>
                <a:gd name="T6" fmla="*/ 86 w 116"/>
                <a:gd name="T7" fmla="*/ 103 h 123"/>
                <a:gd name="T8" fmla="*/ 103 w 116"/>
                <a:gd name="T9" fmla="*/ 60 h 123"/>
                <a:gd name="T10" fmla="*/ 86 w 116"/>
                <a:gd name="T11" fmla="*/ 18 h 123"/>
                <a:gd name="T12" fmla="*/ 43 w 116"/>
                <a:gd name="T13" fmla="*/ 11 h 123"/>
                <a:gd name="T14" fmla="*/ 13 w 116"/>
                <a:gd name="T15" fmla="*/ 11 h 123"/>
                <a:gd name="T16" fmla="*/ 96 w 116"/>
                <a:gd name="T17" fmla="*/ 11 h 123"/>
                <a:gd name="T18" fmla="*/ 116 w 116"/>
                <a:gd name="T19" fmla="*/ 61 h 123"/>
                <a:gd name="T20" fmla="*/ 96 w 116"/>
                <a:gd name="T21" fmla="*/ 112 h 123"/>
                <a:gd name="T22" fmla="*/ 45 w 116"/>
                <a:gd name="T23" fmla="*/ 123 h 123"/>
                <a:gd name="T24" fmla="*/ 0 w 116"/>
                <a:gd name="T25" fmla="*/ 123 h 123"/>
                <a:gd name="T26" fmla="*/ 0 w 116"/>
                <a:gd name="T27" fmla="*/ 0 h 123"/>
                <a:gd name="T28" fmla="*/ 45 w 116"/>
                <a:gd name="T29" fmla="*/ 0 h 123"/>
                <a:gd name="T30" fmla="*/ 96 w 116"/>
                <a:gd name="T31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" h="123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6784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32"/>
            <p:cNvSpPr>
              <a:spLocks noEditPoints="1"/>
            </p:cNvSpPr>
            <p:nvPr/>
          </p:nvSpPr>
          <p:spPr bwMode="auto">
            <a:xfrm>
              <a:off x="6812" y="3374"/>
              <a:ext cx="25" cy="38"/>
            </a:xfrm>
            <a:custGeom>
              <a:avLst/>
              <a:gdLst>
                <a:gd name="T0" fmla="*/ 78 w 108"/>
                <a:gd name="T1" fmla="*/ 0 h 161"/>
                <a:gd name="T2" fmla="*/ 92 w 108"/>
                <a:gd name="T3" fmla="*/ 0 h 161"/>
                <a:gd name="T4" fmla="*/ 68 w 108"/>
                <a:gd name="T5" fmla="*/ 25 h 161"/>
                <a:gd name="T6" fmla="*/ 54 w 108"/>
                <a:gd name="T7" fmla="*/ 25 h 161"/>
                <a:gd name="T8" fmla="*/ 30 w 108"/>
                <a:gd name="T9" fmla="*/ 0 h 161"/>
                <a:gd name="T10" fmla="*/ 43 w 108"/>
                <a:gd name="T11" fmla="*/ 0 h 161"/>
                <a:gd name="T12" fmla="*/ 61 w 108"/>
                <a:gd name="T13" fmla="*/ 18 h 161"/>
                <a:gd name="T14" fmla="*/ 78 w 108"/>
                <a:gd name="T15" fmla="*/ 0 h 161"/>
                <a:gd name="T16" fmla="*/ 0 w 108"/>
                <a:gd name="T17" fmla="*/ 149 h 161"/>
                <a:gd name="T18" fmla="*/ 91 w 108"/>
                <a:gd name="T19" fmla="*/ 49 h 161"/>
                <a:gd name="T20" fmla="*/ 4 w 108"/>
                <a:gd name="T21" fmla="*/ 49 h 161"/>
                <a:gd name="T22" fmla="*/ 4 w 108"/>
                <a:gd name="T23" fmla="*/ 38 h 161"/>
                <a:gd name="T24" fmla="*/ 108 w 108"/>
                <a:gd name="T25" fmla="*/ 38 h 161"/>
                <a:gd name="T26" fmla="*/ 108 w 108"/>
                <a:gd name="T27" fmla="*/ 49 h 161"/>
                <a:gd name="T28" fmla="*/ 15 w 108"/>
                <a:gd name="T29" fmla="*/ 149 h 161"/>
                <a:gd name="T30" fmla="*/ 108 w 108"/>
                <a:gd name="T31" fmla="*/ 149 h 161"/>
                <a:gd name="T32" fmla="*/ 108 w 108"/>
                <a:gd name="T33" fmla="*/ 161 h 161"/>
                <a:gd name="T34" fmla="*/ 0 w 108"/>
                <a:gd name="T35" fmla="*/ 161 h 161"/>
                <a:gd name="T36" fmla="*/ 0 w 108"/>
                <a:gd name="T37" fmla="*/ 14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161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3"/>
            <p:cNvSpPr>
              <a:spLocks/>
            </p:cNvSpPr>
            <p:nvPr/>
          </p:nvSpPr>
          <p:spPr bwMode="auto">
            <a:xfrm>
              <a:off x="6845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6888" y="3383"/>
              <a:ext cx="29" cy="29"/>
            </a:xfrm>
            <a:custGeom>
              <a:avLst/>
              <a:gdLst>
                <a:gd name="T0" fmla="*/ 92 w 127"/>
                <a:gd name="T1" fmla="*/ 73 h 123"/>
                <a:gd name="T2" fmla="*/ 64 w 127"/>
                <a:gd name="T3" fmla="*/ 10 h 123"/>
                <a:gd name="T4" fmla="*/ 35 w 127"/>
                <a:gd name="T5" fmla="*/ 73 h 123"/>
                <a:gd name="T6" fmla="*/ 92 w 127"/>
                <a:gd name="T7" fmla="*/ 73 h 123"/>
                <a:gd name="T8" fmla="*/ 57 w 127"/>
                <a:gd name="T9" fmla="*/ 0 h 123"/>
                <a:gd name="T10" fmla="*/ 71 w 127"/>
                <a:gd name="T11" fmla="*/ 0 h 123"/>
                <a:gd name="T12" fmla="*/ 127 w 127"/>
                <a:gd name="T13" fmla="*/ 123 h 123"/>
                <a:gd name="T14" fmla="*/ 115 w 127"/>
                <a:gd name="T15" fmla="*/ 123 h 123"/>
                <a:gd name="T16" fmla="*/ 98 w 127"/>
                <a:gd name="T17" fmla="*/ 85 h 123"/>
                <a:gd name="T18" fmla="*/ 30 w 127"/>
                <a:gd name="T19" fmla="*/ 85 h 123"/>
                <a:gd name="T20" fmla="*/ 13 w 127"/>
                <a:gd name="T21" fmla="*/ 123 h 123"/>
                <a:gd name="T22" fmla="*/ 0 w 127"/>
                <a:gd name="T23" fmla="*/ 123 h 123"/>
                <a:gd name="T24" fmla="*/ 57 w 127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23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6936" y="3383"/>
              <a:ext cx="25" cy="29"/>
            </a:xfrm>
            <a:custGeom>
              <a:avLst/>
              <a:gdLst>
                <a:gd name="T0" fmla="*/ 48 w 108"/>
                <a:gd name="T1" fmla="*/ 11 h 123"/>
                <a:gd name="T2" fmla="*/ 0 w 108"/>
                <a:gd name="T3" fmla="*/ 11 h 123"/>
                <a:gd name="T4" fmla="*/ 0 w 108"/>
                <a:gd name="T5" fmla="*/ 0 h 123"/>
                <a:gd name="T6" fmla="*/ 108 w 108"/>
                <a:gd name="T7" fmla="*/ 0 h 123"/>
                <a:gd name="T8" fmla="*/ 108 w 108"/>
                <a:gd name="T9" fmla="*/ 11 h 123"/>
                <a:gd name="T10" fmla="*/ 60 w 108"/>
                <a:gd name="T11" fmla="*/ 11 h 123"/>
                <a:gd name="T12" fmla="*/ 60 w 108"/>
                <a:gd name="T13" fmla="*/ 123 h 123"/>
                <a:gd name="T14" fmla="*/ 48 w 108"/>
                <a:gd name="T15" fmla="*/ 123 h 123"/>
                <a:gd name="T16" fmla="*/ 48 w 108"/>
                <a:gd name="T17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123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36"/>
            <p:cNvSpPr>
              <a:spLocks noEditPoints="1"/>
            </p:cNvSpPr>
            <p:nvPr/>
          </p:nvSpPr>
          <p:spPr bwMode="auto">
            <a:xfrm>
              <a:off x="6967" y="3374"/>
              <a:ext cx="22" cy="38"/>
            </a:xfrm>
            <a:custGeom>
              <a:avLst/>
              <a:gdLst>
                <a:gd name="T0" fmla="*/ 66 w 95"/>
                <a:gd name="T1" fmla="*/ 0 h 161"/>
                <a:gd name="T2" fmla="*/ 80 w 95"/>
                <a:gd name="T3" fmla="*/ 0 h 161"/>
                <a:gd name="T4" fmla="*/ 56 w 95"/>
                <a:gd name="T5" fmla="*/ 25 h 161"/>
                <a:gd name="T6" fmla="*/ 42 w 95"/>
                <a:gd name="T7" fmla="*/ 25 h 161"/>
                <a:gd name="T8" fmla="*/ 18 w 95"/>
                <a:gd name="T9" fmla="*/ 0 h 161"/>
                <a:gd name="T10" fmla="*/ 31 w 95"/>
                <a:gd name="T11" fmla="*/ 0 h 161"/>
                <a:gd name="T12" fmla="*/ 49 w 95"/>
                <a:gd name="T13" fmla="*/ 18 h 161"/>
                <a:gd name="T14" fmla="*/ 66 w 95"/>
                <a:gd name="T15" fmla="*/ 0 h 161"/>
                <a:gd name="T16" fmla="*/ 0 w 95"/>
                <a:gd name="T17" fmla="*/ 38 h 161"/>
                <a:gd name="T18" fmla="*/ 95 w 95"/>
                <a:gd name="T19" fmla="*/ 38 h 161"/>
                <a:gd name="T20" fmla="*/ 95 w 95"/>
                <a:gd name="T21" fmla="*/ 49 h 161"/>
                <a:gd name="T22" fmla="*/ 13 w 95"/>
                <a:gd name="T23" fmla="*/ 49 h 161"/>
                <a:gd name="T24" fmla="*/ 13 w 95"/>
                <a:gd name="T25" fmla="*/ 92 h 161"/>
                <a:gd name="T26" fmla="*/ 89 w 95"/>
                <a:gd name="T27" fmla="*/ 92 h 161"/>
                <a:gd name="T28" fmla="*/ 89 w 95"/>
                <a:gd name="T29" fmla="*/ 104 h 161"/>
                <a:gd name="T30" fmla="*/ 13 w 95"/>
                <a:gd name="T31" fmla="*/ 104 h 161"/>
                <a:gd name="T32" fmla="*/ 13 w 95"/>
                <a:gd name="T33" fmla="*/ 149 h 161"/>
                <a:gd name="T34" fmla="*/ 95 w 95"/>
                <a:gd name="T35" fmla="*/ 149 h 161"/>
                <a:gd name="T36" fmla="*/ 95 w 95"/>
                <a:gd name="T37" fmla="*/ 161 h 161"/>
                <a:gd name="T38" fmla="*/ 0 w 95"/>
                <a:gd name="T39" fmla="*/ 161 h 161"/>
                <a:gd name="T40" fmla="*/ 0 w 95"/>
                <a:gd name="T41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5" h="161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37"/>
            <p:cNvSpPr>
              <a:spLocks/>
            </p:cNvSpPr>
            <p:nvPr/>
          </p:nvSpPr>
          <p:spPr bwMode="auto">
            <a:xfrm>
              <a:off x="6998" y="3383"/>
              <a:ext cx="20" cy="29"/>
            </a:xfrm>
            <a:custGeom>
              <a:avLst/>
              <a:gdLst>
                <a:gd name="T0" fmla="*/ 0 w 90"/>
                <a:gd name="T1" fmla="*/ 0 h 123"/>
                <a:gd name="T2" fmla="*/ 12 w 90"/>
                <a:gd name="T3" fmla="*/ 0 h 123"/>
                <a:gd name="T4" fmla="*/ 12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38"/>
            <p:cNvSpPr>
              <a:spLocks noEditPoints="1"/>
            </p:cNvSpPr>
            <p:nvPr/>
          </p:nvSpPr>
          <p:spPr bwMode="auto">
            <a:xfrm>
              <a:off x="7021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9"/>
            <p:cNvSpPr>
              <a:spLocks/>
            </p:cNvSpPr>
            <p:nvPr/>
          </p:nvSpPr>
          <p:spPr bwMode="auto">
            <a:xfrm>
              <a:off x="7056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2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40"/>
            <p:cNvSpPr>
              <a:spLocks noEditPoints="1"/>
            </p:cNvSpPr>
            <p:nvPr/>
          </p:nvSpPr>
          <p:spPr bwMode="auto">
            <a:xfrm>
              <a:off x="7088" y="3374"/>
              <a:ext cx="27" cy="38"/>
            </a:xfrm>
            <a:custGeom>
              <a:avLst/>
              <a:gdLst>
                <a:gd name="T0" fmla="*/ 71 w 118"/>
                <a:gd name="T1" fmla="*/ 0 h 161"/>
                <a:gd name="T2" fmla="*/ 86 w 118"/>
                <a:gd name="T3" fmla="*/ 0 h 161"/>
                <a:gd name="T4" fmla="*/ 66 w 118"/>
                <a:gd name="T5" fmla="*/ 25 h 161"/>
                <a:gd name="T6" fmla="*/ 56 w 118"/>
                <a:gd name="T7" fmla="*/ 25 h 161"/>
                <a:gd name="T8" fmla="*/ 71 w 118"/>
                <a:gd name="T9" fmla="*/ 0 h 161"/>
                <a:gd name="T10" fmla="*/ 53 w 118"/>
                <a:gd name="T11" fmla="*/ 108 h 161"/>
                <a:gd name="T12" fmla="*/ 0 w 118"/>
                <a:gd name="T13" fmla="*/ 38 h 161"/>
                <a:gd name="T14" fmla="*/ 15 w 118"/>
                <a:gd name="T15" fmla="*/ 38 h 161"/>
                <a:gd name="T16" fmla="*/ 59 w 118"/>
                <a:gd name="T17" fmla="*/ 98 h 161"/>
                <a:gd name="T18" fmla="*/ 103 w 118"/>
                <a:gd name="T19" fmla="*/ 38 h 161"/>
                <a:gd name="T20" fmla="*/ 118 w 118"/>
                <a:gd name="T21" fmla="*/ 38 h 161"/>
                <a:gd name="T22" fmla="*/ 65 w 118"/>
                <a:gd name="T23" fmla="*/ 108 h 161"/>
                <a:gd name="T24" fmla="*/ 65 w 118"/>
                <a:gd name="T25" fmla="*/ 161 h 161"/>
                <a:gd name="T26" fmla="*/ 53 w 118"/>
                <a:gd name="T27" fmla="*/ 161 h 161"/>
                <a:gd name="T28" fmla="*/ 53 w 118"/>
                <a:gd name="T29" fmla="*/ 10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" h="161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41"/>
            <p:cNvSpPr>
              <a:spLocks/>
            </p:cNvSpPr>
            <p:nvPr/>
          </p:nvSpPr>
          <p:spPr bwMode="auto">
            <a:xfrm>
              <a:off x="7121" y="3382"/>
              <a:ext cx="29" cy="31"/>
            </a:xfrm>
            <a:custGeom>
              <a:avLst/>
              <a:gdLst>
                <a:gd name="T0" fmla="*/ 64 w 124"/>
                <a:gd name="T1" fmla="*/ 12 h 130"/>
                <a:gd name="T2" fmla="*/ 12 w 124"/>
                <a:gd name="T3" fmla="*/ 65 h 130"/>
                <a:gd name="T4" fmla="*/ 62 w 124"/>
                <a:gd name="T5" fmla="*/ 118 h 130"/>
                <a:gd name="T6" fmla="*/ 111 w 124"/>
                <a:gd name="T7" fmla="*/ 81 h 130"/>
                <a:gd name="T8" fmla="*/ 124 w 124"/>
                <a:gd name="T9" fmla="*/ 81 h 130"/>
                <a:gd name="T10" fmla="*/ 62 w 124"/>
                <a:gd name="T11" fmla="*/ 130 h 130"/>
                <a:gd name="T12" fmla="*/ 0 w 124"/>
                <a:gd name="T13" fmla="*/ 65 h 130"/>
                <a:gd name="T14" fmla="*/ 65 w 124"/>
                <a:gd name="T15" fmla="*/ 0 h 130"/>
                <a:gd name="T16" fmla="*/ 122 w 124"/>
                <a:gd name="T17" fmla="*/ 44 h 130"/>
                <a:gd name="T18" fmla="*/ 109 w 124"/>
                <a:gd name="T19" fmla="*/ 44 h 130"/>
                <a:gd name="T20" fmla="*/ 64 w 124"/>
                <a:gd name="T21" fmla="*/ 1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13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42"/>
            <p:cNvSpPr>
              <a:spLocks/>
            </p:cNvSpPr>
            <p:nvPr/>
          </p:nvSpPr>
          <p:spPr bwMode="auto">
            <a:xfrm>
              <a:off x="7157" y="3383"/>
              <a:ext cx="24" cy="29"/>
            </a:xfrm>
            <a:custGeom>
              <a:avLst/>
              <a:gdLst>
                <a:gd name="T0" fmla="*/ 0 w 105"/>
                <a:gd name="T1" fmla="*/ 0 h 123"/>
                <a:gd name="T2" fmla="*/ 12 w 105"/>
                <a:gd name="T3" fmla="*/ 0 h 123"/>
                <a:gd name="T4" fmla="*/ 12 w 105"/>
                <a:gd name="T5" fmla="*/ 51 h 123"/>
                <a:gd name="T6" fmla="*/ 93 w 105"/>
                <a:gd name="T7" fmla="*/ 51 h 123"/>
                <a:gd name="T8" fmla="*/ 93 w 105"/>
                <a:gd name="T9" fmla="*/ 0 h 123"/>
                <a:gd name="T10" fmla="*/ 105 w 105"/>
                <a:gd name="T11" fmla="*/ 0 h 123"/>
                <a:gd name="T12" fmla="*/ 105 w 105"/>
                <a:gd name="T13" fmla="*/ 123 h 123"/>
                <a:gd name="T14" fmla="*/ 93 w 105"/>
                <a:gd name="T15" fmla="*/ 123 h 123"/>
                <a:gd name="T16" fmla="*/ 93 w 105"/>
                <a:gd name="T17" fmla="*/ 63 h 123"/>
                <a:gd name="T18" fmla="*/ 12 w 105"/>
                <a:gd name="T19" fmla="*/ 63 h 123"/>
                <a:gd name="T20" fmla="*/ 12 w 105"/>
                <a:gd name="T21" fmla="*/ 123 h 123"/>
                <a:gd name="T22" fmla="*/ 0 w 105"/>
                <a:gd name="T23" fmla="*/ 123 h 123"/>
                <a:gd name="T24" fmla="*/ 0 w 10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23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43"/>
            <p:cNvSpPr>
              <a:spLocks noEditPoints="1"/>
            </p:cNvSpPr>
            <p:nvPr/>
          </p:nvSpPr>
          <p:spPr bwMode="auto">
            <a:xfrm>
              <a:off x="7190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44"/>
            <p:cNvSpPr>
              <a:spLocks/>
            </p:cNvSpPr>
            <p:nvPr/>
          </p:nvSpPr>
          <p:spPr bwMode="auto">
            <a:xfrm>
              <a:off x="7224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3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45"/>
            <p:cNvSpPr>
              <a:spLocks/>
            </p:cNvSpPr>
            <p:nvPr/>
          </p:nvSpPr>
          <p:spPr bwMode="auto">
            <a:xfrm>
              <a:off x="7257" y="3383"/>
              <a:ext cx="27" cy="29"/>
            </a:xfrm>
            <a:custGeom>
              <a:avLst/>
              <a:gdLst>
                <a:gd name="T0" fmla="*/ 53 w 118"/>
                <a:gd name="T1" fmla="*/ 70 h 123"/>
                <a:gd name="T2" fmla="*/ 0 w 118"/>
                <a:gd name="T3" fmla="*/ 0 h 123"/>
                <a:gd name="T4" fmla="*/ 15 w 118"/>
                <a:gd name="T5" fmla="*/ 0 h 123"/>
                <a:gd name="T6" fmla="*/ 59 w 118"/>
                <a:gd name="T7" fmla="*/ 60 h 123"/>
                <a:gd name="T8" fmla="*/ 103 w 118"/>
                <a:gd name="T9" fmla="*/ 0 h 123"/>
                <a:gd name="T10" fmla="*/ 118 w 118"/>
                <a:gd name="T11" fmla="*/ 0 h 123"/>
                <a:gd name="T12" fmla="*/ 65 w 118"/>
                <a:gd name="T13" fmla="*/ 70 h 123"/>
                <a:gd name="T14" fmla="*/ 65 w 118"/>
                <a:gd name="T15" fmla="*/ 123 h 123"/>
                <a:gd name="T16" fmla="*/ 53 w 118"/>
                <a:gd name="T17" fmla="*/ 123 h 123"/>
                <a:gd name="T18" fmla="*/ 53 w 118"/>
                <a:gd name="T19" fmla="*/ 7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23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46"/>
            <p:cNvSpPr>
              <a:spLocks noChangeArrowheads="1"/>
            </p:cNvSpPr>
            <p:nvPr/>
          </p:nvSpPr>
          <p:spPr bwMode="auto"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47"/>
            <p:cNvSpPr>
              <a:spLocks noChangeArrowheads="1"/>
            </p:cNvSpPr>
            <p:nvPr/>
          </p:nvSpPr>
          <p:spPr bwMode="auto"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48"/>
            <p:cNvSpPr>
              <a:spLocks/>
            </p:cNvSpPr>
            <p:nvPr/>
          </p:nvSpPr>
          <p:spPr bwMode="auto">
            <a:xfrm>
              <a:off x="4487" y="3091"/>
              <a:ext cx="40" cy="39"/>
            </a:xfrm>
            <a:custGeom>
              <a:avLst/>
              <a:gdLst>
                <a:gd name="T0" fmla="*/ 33 w 174"/>
                <a:gd name="T1" fmla="*/ 166 h 166"/>
                <a:gd name="T2" fmla="*/ 87 w 174"/>
                <a:gd name="T3" fmla="*/ 127 h 166"/>
                <a:gd name="T4" fmla="*/ 140 w 174"/>
                <a:gd name="T5" fmla="*/ 166 h 166"/>
                <a:gd name="T6" fmla="*/ 120 w 174"/>
                <a:gd name="T7" fmla="*/ 103 h 166"/>
                <a:gd name="T8" fmla="*/ 174 w 174"/>
                <a:gd name="T9" fmla="*/ 64 h 166"/>
                <a:gd name="T10" fmla="*/ 107 w 174"/>
                <a:gd name="T11" fmla="*/ 64 h 166"/>
                <a:gd name="T12" fmla="*/ 87 w 174"/>
                <a:gd name="T13" fmla="*/ 0 h 166"/>
                <a:gd name="T14" fmla="*/ 66 w 174"/>
                <a:gd name="T15" fmla="*/ 64 h 166"/>
                <a:gd name="T16" fmla="*/ 0 w 174"/>
                <a:gd name="T17" fmla="*/ 64 h 166"/>
                <a:gd name="T18" fmla="*/ 54 w 174"/>
                <a:gd name="T19" fmla="*/ 103 h 166"/>
                <a:gd name="T20" fmla="*/ 33 w 174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49"/>
            <p:cNvSpPr>
              <a:spLocks/>
            </p:cNvSpPr>
            <p:nvPr/>
          </p:nvSpPr>
          <p:spPr bwMode="auto">
            <a:xfrm>
              <a:off x="4423" y="3108"/>
              <a:ext cx="40" cy="39"/>
            </a:xfrm>
            <a:custGeom>
              <a:avLst/>
              <a:gdLst>
                <a:gd name="T0" fmla="*/ 34 w 175"/>
                <a:gd name="T1" fmla="*/ 166 h 166"/>
                <a:gd name="T2" fmla="*/ 87 w 175"/>
                <a:gd name="T3" fmla="*/ 127 h 166"/>
                <a:gd name="T4" fmla="*/ 141 w 175"/>
                <a:gd name="T5" fmla="*/ 166 h 166"/>
                <a:gd name="T6" fmla="*/ 120 w 175"/>
                <a:gd name="T7" fmla="*/ 103 h 166"/>
                <a:gd name="T8" fmla="*/ 175 w 175"/>
                <a:gd name="T9" fmla="*/ 64 h 166"/>
                <a:gd name="T10" fmla="*/ 108 w 175"/>
                <a:gd name="T11" fmla="*/ 64 h 166"/>
                <a:gd name="T12" fmla="*/ 87 w 175"/>
                <a:gd name="T13" fmla="*/ 0 h 166"/>
                <a:gd name="T14" fmla="*/ 67 w 175"/>
                <a:gd name="T15" fmla="*/ 64 h 166"/>
                <a:gd name="T16" fmla="*/ 0 w 175"/>
                <a:gd name="T17" fmla="*/ 64 h 166"/>
                <a:gd name="T18" fmla="*/ 54 w 175"/>
                <a:gd name="T19" fmla="*/ 103 h 166"/>
                <a:gd name="T20" fmla="*/ 34 w 175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50"/>
            <p:cNvSpPr>
              <a:spLocks/>
            </p:cNvSpPr>
            <p:nvPr/>
          </p:nvSpPr>
          <p:spPr bwMode="auto">
            <a:xfrm>
              <a:off x="4377" y="3156"/>
              <a:ext cx="40" cy="39"/>
            </a:xfrm>
            <a:custGeom>
              <a:avLst/>
              <a:gdLst>
                <a:gd name="T0" fmla="*/ 88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5 w 175"/>
                <a:gd name="T7" fmla="*/ 103 h 166"/>
                <a:gd name="T8" fmla="*/ 34 w 175"/>
                <a:gd name="T9" fmla="*/ 166 h 166"/>
                <a:gd name="T10" fmla="*/ 88 w 175"/>
                <a:gd name="T11" fmla="*/ 127 h 166"/>
                <a:gd name="T12" fmla="*/ 141 w 175"/>
                <a:gd name="T13" fmla="*/ 166 h 166"/>
                <a:gd name="T14" fmla="*/ 121 w 175"/>
                <a:gd name="T15" fmla="*/ 103 h 166"/>
                <a:gd name="T16" fmla="*/ 175 w 175"/>
                <a:gd name="T17" fmla="*/ 64 h 166"/>
                <a:gd name="T18" fmla="*/ 108 w 175"/>
                <a:gd name="T19" fmla="*/ 64 h 166"/>
                <a:gd name="T20" fmla="*/ 88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51"/>
            <p:cNvSpPr>
              <a:spLocks/>
            </p:cNvSpPr>
            <p:nvPr/>
          </p:nvSpPr>
          <p:spPr bwMode="auto">
            <a:xfrm>
              <a:off x="4360" y="3221"/>
              <a:ext cx="40" cy="38"/>
            </a:xfrm>
            <a:custGeom>
              <a:avLst/>
              <a:gdLst>
                <a:gd name="T0" fmla="*/ 88 w 175"/>
                <a:gd name="T1" fmla="*/ 127 h 166"/>
                <a:gd name="T2" fmla="*/ 141 w 175"/>
                <a:gd name="T3" fmla="*/ 166 h 166"/>
                <a:gd name="T4" fmla="*/ 121 w 175"/>
                <a:gd name="T5" fmla="*/ 102 h 166"/>
                <a:gd name="T6" fmla="*/ 175 w 175"/>
                <a:gd name="T7" fmla="*/ 63 h 166"/>
                <a:gd name="T8" fmla="*/ 108 w 175"/>
                <a:gd name="T9" fmla="*/ 63 h 166"/>
                <a:gd name="T10" fmla="*/ 88 w 175"/>
                <a:gd name="T11" fmla="*/ 0 h 166"/>
                <a:gd name="T12" fmla="*/ 67 w 175"/>
                <a:gd name="T13" fmla="*/ 64 h 166"/>
                <a:gd name="T14" fmla="*/ 0 w 175"/>
                <a:gd name="T15" fmla="*/ 63 h 166"/>
                <a:gd name="T16" fmla="*/ 54 w 175"/>
                <a:gd name="T17" fmla="*/ 102 h 166"/>
                <a:gd name="T18" fmla="*/ 34 w 175"/>
                <a:gd name="T19" fmla="*/ 166 h 166"/>
                <a:gd name="T20" fmla="*/ 88 w 175"/>
                <a:gd name="T21" fmla="*/ 12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4377" y="3285"/>
              <a:ext cx="40" cy="39"/>
            </a:xfrm>
            <a:custGeom>
              <a:avLst/>
              <a:gdLst>
                <a:gd name="T0" fmla="*/ 108 w 175"/>
                <a:gd name="T1" fmla="*/ 64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4 h 166"/>
                <a:gd name="T8" fmla="*/ 55 w 175"/>
                <a:gd name="T9" fmla="*/ 103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3 h 166"/>
                <a:gd name="T18" fmla="*/ 175 w 175"/>
                <a:gd name="T19" fmla="*/ 64 h 166"/>
                <a:gd name="T20" fmla="*/ 108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53"/>
            <p:cNvSpPr>
              <a:spLocks/>
            </p:cNvSpPr>
            <p:nvPr/>
          </p:nvSpPr>
          <p:spPr bwMode="auto">
            <a:xfrm>
              <a:off x="4423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5 w 175"/>
                <a:gd name="T9" fmla="*/ 102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54"/>
            <p:cNvSpPr>
              <a:spLocks/>
            </p:cNvSpPr>
            <p:nvPr/>
          </p:nvSpPr>
          <p:spPr bwMode="auto">
            <a:xfrm>
              <a:off x="4487" y="3350"/>
              <a:ext cx="40" cy="39"/>
            </a:xfrm>
            <a:custGeom>
              <a:avLst/>
              <a:gdLst>
                <a:gd name="T0" fmla="*/ 107 w 174"/>
                <a:gd name="T1" fmla="*/ 64 h 166"/>
                <a:gd name="T2" fmla="*/ 87 w 174"/>
                <a:gd name="T3" fmla="*/ 0 h 166"/>
                <a:gd name="T4" fmla="*/ 66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0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7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55"/>
            <p:cNvSpPr>
              <a:spLocks/>
            </p:cNvSpPr>
            <p:nvPr/>
          </p:nvSpPr>
          <p:spPr bwMode="auto">
            <a:xfrm>
              <a:off x="4550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7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4 w 175"/>
                <a:gd name="T9" fmla="*/ 102 h 166"/>
                <a:gd name="T10" fmla="*/ 34 w 175"/>
                <a:gd name="T11" fmla="*/ 166 h 166"/>
                <a:gd name="T12" fmla="*/ 87 w 175"/>
                <a:gd name="T13" fmla="*/ 127 h 166"/>
                <a:gd name="T14" fmla="*/ 141 w 175"/>
                <a:gd name="T15" fmla="*/ 166 h 166"/>
                <a:gd name="T16" fmla="*/ 120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56"/>
            <p:cNvSpPr>
              <a:spLocks/>
            </p:cNvSpPr>
            <p:nvPr/>
          </p:nvSpPr>
          <p:spPr bwMode="auto">
            <a:xfrm>
              <a:off x="4596" y="3285"/>
              <a:ext cx="40" cy="39"/>
            </a:xfrm>
            <a:custGeom>
              <a:avLst/>
              <a:gdLst>
                <a:gd name="T0" fmla="*/ 108 w 174"/>
                <a:gd name="T1" fmla="*/ 64 h 166"/>
                <a:gd name="T2" fmla="*/ 87 w 174"/>
                <a:gd name="T3" fmla="*/ 0 h 166"/>
                <a:gd name="T4" fmla="*/ 67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1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8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57"/>
            <p:cNvSpPr>
              <a:spLocks/>
            </p:cNvSpPr>
            <p:nvPr/>
          </p:nvSpPr>
          <p:spPr bwMode="auto">
            <a:xfrm>
              <a:off x="4613" y="3220"/>
              <a:ext cx="40" cy="39"/>
            </a:xfrm>
            <a:custGeom>
              <a:avLst/>
              <a:gdLst>
                <a:gd name="T0" fmla="*/ 175 w 175"/>
                <a:gd name="T1" fmla="*/ 64 h 166"/>
                <a:gd name="T2" fmla="*/ 108 w 175"/>
                <a:gd name="T3" fmla="*/ 64 h 166"/>
                <a:gd name="T4" fmla="*/ 88 w 175"/>
                <a:gd name="T5" fmla="*/ 0 h 166"/>
                <a:gd name="T6" fmla="*/ 67 w 175"/>
                <a:gd name="T7" fmla="*/ 64 h 166"/>
                <a:gd name="T8" fmla="*/ 0 w 175"/>
                <a:gd name="T9" fmla="*/ 64 h 166"/>
                <a:gd name="T10" fmla="*/ 54 w 175"/>
                <a:gd name="T11" fmla="*/ 103 h 166"/>
                <a:gd name="T12" fmla="*/ 34 w 175"/>
                <a:gd name="T13" fmla="*/ 166 h 166"/>
                <a:gd name="T14" fmla="*/ 88 w 175"/>
                <a:gd name="T15" fmla="*/ 127 h 166"/>
                <a:gd name="T16" fmla="*/ 141 w 175"/>
                <a:gd name="T17" fmla="*/ 166 h 166"/>
                <a:gd name="T18" fmla="*/ 121 w 175"/>
                <a:gd name="T19" fmla="*/ 103 h 166"/>
                <a:gd name="T20" fmla="*/ 175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58"/>
            <p:cNvSpPr>
              <a:spLocks/>
            </p:cNvSpPr>
            <p:nvPr/>
          </p:nvSpPr>
          <p:spPr bwMode="auto">
            <a:xfrm>
              <a:off x="4596" y="3156"/>
              <a:ext cx="40" cy="38"/>
            </a:xfrm>
            <a:custGeom>
              <a:avLst/>
              <a:gdLst>
                <a:gd name="T0" fmla="*/ 34 w 174"/>
                <a:gd name="T1" fmla="*/ 165 h 165"/>
                <a:gd name="T2" fmla="*/ 87 w 174"/>
                <a:gd name="T3" fmla="*/ 126 h 165"/>
                <a:gd name="T4" fmla="*/ 141 w 174"/>
                <a:gd name="T5" fmla="*/ 165 h 165"/>
                <a:gd name="T6" fmla="*/ 120 w 174"/>
                <a:gd name="T7" fmla="*/ 102 h 165"/>
                <a:gd name="T8" fmla="*/ 174 w 174"/>
                <a:gd name="T9" fmla="*/ 63 h 165"/>
                <a:gd name="T10" fmla="*/ 108 w 174"/>
                <a:gd name="T11" fmla="*/ 63 h 165"/>
                <a:gd name="T12" fmla="*/ 87 w 174"/>
                <a:gd name="T13" fmla="*/ 0 h 165"/>
                <a:gd name="T14" fmla="*/ 67 w 174"/>
                <a:gd name="T15" fmla="*/ 64 h 165"/>
                <a:gd name="T16" fmla="*/ 0 w 174"/>
                <a:gd name="T17" fmla="*/ 63 h 165"/>
                <a:gd name="T18" fmla="*/ 54 w 174"/>
                <a:gd name="T19" fmla="*/ 102 h 165"/>
                <a:gd name="T20" fmla="*/ 34 w 174"/>
                <a:gd name="T21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5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59"/>
            <p:cNvSpPr>
              <a:spLocks/>
            </p:cNvSpPr>
            <p:nvPr/>
          </p:nvSpPr>
          <p:spPr bwMode="auto">
            <a:xfrm>
              <a:off x="4550" y="3108"/>
              <a:ext cx="40" cy="39"/>
            </a:xfrm>
            <a:custGeom>
              <a:avLst/>
              <a:gdLst>
                <a:gd name="T0" fmla="*/ 87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4 w 175"/>
                <a:gd name="T7" fmla="*/ 103 h 166"/>
                <a:gd name="T8" fmla="*/ 34 w 175"/>
                <a:gd name="T9" fmla="*/ 166 h 166"/>
                <a:gd name="T10" fmla="*/ 87 w 175"/>
                <a:gd name="T11" fmla="*/ 127 h 166"/>
                <a:gd name="T12" fmla="*/ 141 w 175"/>
                <a:gd name="T13" fmla="*/ 166 h 166"/>
                <a:gd name="T14" fmla="*/ 120 w 175"/>
                <a:gd name="T15" fmla="*/ 103 h 166"/>
                <a:gd name="T16" fmla="*/ 175 w 175"/>
                <a:gd name="T17" fmla="*/ 64 h 166"/>
                <a:gd name="T18" fmla="*/ 107 w 175"/>
                <a:gd name="T19" fmla="*/ 64 h 166"/>
                <a:gd name="T20" fmla="*/ 87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60"/>
            <p:cNvSpPr>
              <a:spLocks/>
            </p:cNvSpPr>
            <p:nvPr/>
          </p:nvSpPr>
          <p:spPr bwMode="auto">
            <a:xfrm>
              <a:off x="4859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30 w 166"/>
                <a:gd name="T5" fmla="*/ 96 h 240"/>
                <a:gd name="T6" fmla="*/ 130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61"/>
            <p:cNvSpPr>
              <a:spLocks/>
            </p:cNvSpPr>
            <p:nvPr/>
          </p:nvSpPr>
          <p:spPr bwMode="auto">
            <a:xfrm>
              <a:off x="4901" y="3103"/>
              <a:ext cx="51" cy="57"/>
            </a:xfrm>
            <a:custGeom>
              <a:avLst/>
              <a:gdLst>
                <a:gd name="T0" fmla="*/ 123 w 223"/>
                <a:gd name="T1" fmla="*/ 244 h 244"/>
                <a:gd name="T2" fmla="*/ 104 w 223"/>
                <a:gd name="T3" fmla="*/ 244 h 244"/>
                <a:gd name="T4" fmla="*/ 0 w 223"/>
                <a:gd name="T5" fmla="*/ 0 h 244"/>
                <a:gd name="T6" fmla="*/ 42 w 223"/>
                <a:gd name="T7" fmla="*/ 0 h 244"/>
                <a:gd name="T8" fmla="*/ 114 w 223"/>
                <a:gd name="T9" fmla="*/ 177 h 244"/>
                <a:gd name="T10" fmla="*/ 183 w 223"/>
                <a:gd name="T11" fmla="*/ 0 h 244"/>
                <a:gd name="T12" fmla="*/ 223 w 223"/>
                <a:gd name="T13" fmla="*/ 0 h 244"/>
                <a:gd name="T14" fmla="*/ 123 w 22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3" h="244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62"/>
            <p:cNvSpPr>
              <a:spLocks noEditPoints="1"/>
            </p:cNvSpPr>
            <p:nvPr/>
          </p:nvSpPr>
          <p:spPr bwMode="auto">
            <a:xfrm>
              <a:off x="4960" y="3102"/>
              <a:ext cx="45" cy="57"/>
            </a:xfrm>
            <a:custGeom>
              <a:avLst/>
              <a:gdLst>
                <a:gd name="T0" fmla="*/ 152 w 196"/>
                <a:gd name="T1" fmla="*/ 243 h 243"/>
                <a:gd name="T2" fmla="*/ 78 w 196"/>
                <a:gd name="T3" fmla="*/ 140 h 243"/>
                <a:gd name="T4" fmla="*/ 38 w 196"/>
                <a:gd name="T5" fmla="*/ 138 h 243"/>
                <a:gd name="T6" fmla="*/ 38 w 196"/>
                <a:gd name="T7" fmla="*/ 243 h 243"/>
                <a:gd name="T8" fmla="*/ 0 w 196"/>
                <a:gd name="T9" fmla="*/ 243 h 243"/>
                <a:gd name="T10" fmla="*/ 0 w 196"/>
                <a:gd name="T11" fmla="*/ 3 h 243"/>
                <a:gd name="T12" fmla="*/ 30 w 196"/>
                <a:gd name="T13" fmla="*/ 2 h 243"/>
                <a:gd name="T14" fmla="*/ 69 w 196"/>
                <a:gd name="T15" fmla="*/ 0 h 243"/>
                <a:gd name="T16" fmla="*/ 169 w 196"/>
                <a:gd name="T17" fmla="*/ 69 h 243"/>
                <a:gd name="T18" fmla="*/ 153 w 196"/>
                <a:gd name="T19" fmla="*/ 110 h 243"/>
                <a:gd name="T20" fmla="*/ 115 w 196"/>
                <a:gd name="T21" fmla="*/ 133 h 243"/>
                <a:gd name="T22" fmla="*/ 196 w 196"/>
                <a:gd name="T23" fmla="*/ 243 h 243"/>
                <a:gd name="T24" fmla="*/ 152 w 196"/>
                <a:gd name="T25" fmla="*/ 243 h 243"/>
                <a:gd name="T26" fmla="*/ 38 w 196"/>
                <a:gd name="T27" fmla="*/ 32 h 243"/>
                <a:gd name="T28" fmla="*/ 38 w 196"/>
                <a:gd name="T29" fmla="*/ 111 h 243"/>
                <a:gd name="T30" fmla="*/ 65 w 196"/>
                <a:gd name="T31" fmla="*/ 112 h 243"/>
                <a:gd name="T32" fmla="*/ 114 w 196"/>
                <a:gd name="T33" fmla="*/ 103 h 243"/>
                <a:gd name="T34" fmla="*/ 130 w 196"/>
                <a:gd name="T35" fmla="*/ 69 h 243"/>
                <a:gd name="T36" fmla="*/ 113 w 196"/>
                <a:gd name="T37" fmla="*/ 40 h 243"/>
                <a:gd name="T38" fmla="*/ 60 w 196"/>
                <a:gd name="T39" fmla="*/ 31 h 243"/>
                <a:gd name="T40" fmla="*/ 38 w 196"/>
                <a:gd name="T41" fmla="*/ 3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6" h="243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63"/>
            <p:cNvSpPr>
              <a:spLocks noEditPoints="1"/>
            </p:cNvSpPr>
            <p:nvPr/>
          </p:nvSpPr>
          <p:spPr bwMode="auto">
            <a:xfrm>
              <a:off x="5008" y="3102"/>
              <a:ext cx="53" cy="58"/>
            </a:xfrm>
            <a:custGeom>
              <a:avLst/>
              <a:gdLst>
                <a:gd name="T0" fmla="*/ 0 w 231"/>
                <a:gd name="T1" fmla="*/ 122 h 248"/>
                <a:gd name="T2" fmla="*/ 30 w 231"/>
                <a:gd name="T3" fmla="*/ 35 h 248"/>
                <a:gd name="T4" fmla="*/ 112 w 231"/>
                <a:gd name="T5" fmla="*/ 0 h 248"/>
                <a:gd name="T6" fmla="*/ 200 w 231"/>
                <a:gd name="T7" fmla="*/ 32 h 248"/>
                <a:gd name="T8" fmla="*/ 231 w 231"/>
                <a:gd name="T9" fmla="*/ 122 h 248"/>
                <a:gd name="T10" fmla="*/ 200 w 231"/>
                <a:gd name="T11" fmla="*/ 215 h 248"/>
                <a:gd name="T12" fmla="*/ 112 w 231"/>
                <a:gd name="T13" fmla="*/ 248 h 248"/>
                <a:gd name="T14" fmla="*/ 29 w 231"/>
                <a:gd name="T15" fmla="*/ 213 h 248"/>
                <a:gd name="T16" fmla="*/ 0 w 231"/>
                <a:gd name="T17" fmla="*/ 122 h 248"/>
                <a:gd name="T18" fmla="*/ 40 w 231"/>
                <a:gd name="T19" fmla="*/ 122 h 248"/>
                <a:gd name="T20" fmla="*/ 58 w 231"/>
                <a:gd name="T21" fmla="*/ 191 h 248"/>
                <a:gd name="T22" fmla="*/ 112 w 231"/>
                <a:gd name="T23" fmla="*/ 219 h 248"/>
                <a:gd name="T24" fmla="*/ 171 w 231"/>
                <a:gd name="T25" fmla="*/ 193 h 248"/>
                <a:gd name="T26" fmla="*/ 191 w 231"/>
                <a:gd name="T27" fmla="*/ 122 h 248"/>
                <a:gd name="T28" fmla="*/ 112 w 231"/>
                <a:gd name="T29" fmla="*/ 29 h 248"/>
                <a:gd name="T30" fmla="*/ 58 w 231"/>
                <a:gd name="T31" fmla="*/ 54 h 248"/>
                <a:gd name="T32" fmla="*/ 40 w 231"/>
                <a:gd name="T33" fmla="*/ 12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1" h="248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64"/>
            <p:cNvSpPr>
              <a:spLocks noEditPoints="1"/>
            </p:cNvSpPr>
            <p:nvPr/>
          </p:nvSpPr>
          <p:spPr bwMode="auto">
            <a:xfrm>
              <a:off x="5071" y="3103"/>
              <a:ext cx="39" cy="56"/>
            </a:xfrm>
            <a:custGeom>
              <a:avLst/>
              <a:gdLst>
                <a:gd name="T0" fmla="*/ 38 w 173"/>
                <a:gd name="T1" fmla="*/ 150 h 242"/>
                <a:gd name="T2" fmla="*/ 38 w 173"/>
                <a:gd name="T3" fmla="*/ 242 h 242"/>
                <a:gd name="T4" fmla="*/ 0 w 173"/>
                <a:gd name="T5" fmla="*/ 242 h 242"/>
                <a:gd name="T6" fmla="*/ 0 w 173"/>
                <a:gd name="T7" fmla="*/ 2 h 242"/>
                <a:gd name="T8" fmla="*/ 52 w 173"/>
                <a:gd name="T9" fmla="*/ 0 h 242"/>
                <a:gd name="T10" fmla="*/ 173 w 173"/>
                <a:gd name="T11" fmla="*/ 70 h 242"/>
                <a:gd name="T12" fmla="*/ 66 w 173"/>
                <a:gd name="T13" fmla="*/ 151 h 242"/>
                <a:gd name="T14" fmla="*/ 38 w 173"/>
                <a:gd name="T15" fmla="*/ 150 h 242"/>
                <a:gd name="T16" fmla="*/ 38 w 173"/>
                <a:gd name="T17" fmla="*/ 31 h 242"/>
                <a:gd name="T18" fmla="*/ 38 w 173"/>
                <a:gd name="T19" fmla="*/ 120 h 242"/>
                <a:gd name="T20" fmla="*/ 64 w 173"/>
                <a:gd name="T21" fmla="*/ 122 h 242"/>
                <a:gd name="T22" fmla="*/ 134 w 173"/>
                <a:gd name="T23" fmla="*/ 74 h 242"/>
                <a:gd name="T24" fmla="*/ 59 w 173"/>
                <a:gd name="T25" fmla="*/ 30 h 242"/>
                <a:gd name="T26" fmla="*/ 38 w 173"/>
                <a:gd name="T27" fmla="*/ 3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" h="242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65"/>
            <p:cNvSpPr>
              <a:spLocks/>
            </p:cNvSpPr>
            <p:nvPr/>
          </p:nvSpPr>
          <p:spPr bwMode="auto">
            <a:xfrm>
              <a:off x="5118" y="3102"/>
              <a:ext cx="35" cy="58"/>
            </a:xfrm>
            <a:custGeom>
              <a:avLst/>
              <a:gdLst>
                <a:gd name="T0" fmla="*/ 0 w 156"/>
                <a:gd name="T1" fmla="*/ 233 h 248"/>
                <a:gd name="T2" fmla="*/ 14 w 156"/>
                <a:gd name="T3" fmla="*/ 203 h 248"/>
                <a:gd name="T4" fmla="*/ 41 w 156"/>
                <a:gd name="T5" fmla="*/ 214 h 248"/>
                <a:gd name="T6" fmla="*/ 69 w 156"/>
                <a:gd name="T7" fmla="*/ 219 h 248"/>
                <a:gd name="T8" fmla="*/ 105 w 156"/>
                <a:gd name="T9" fmla="*/ 208 h 248"/>
                <a:gd name="T10" fmla="*/ 118 w 156"/>
                <a:gd name="T11" fmla="*/ 182 h 248"/>
                <a:gd name="T12" fmla="*/ 111 w 156"/>
                <a:gd name="T13" fmla="*/ 159 h 248"/>
                <a:gd name="T14" fmla="*/ 73 w 156"/>
                <a:gd name="T15" fmla="*/ 136 h 248"/>
                <a:gd name="T16" fmla="*/ 51 w 156"/>
                <a:gd name="T17" fmla="*/ 127 h 248"/>
                <a:gd name="T18" fmla="*/ 11 w 156"/>
                <a:gd name="T19" fmla="*/ 100 h 248"/>
                <a:gd name="T20" fmla="*/ 0 w 156"/>
                <a:gd name="T21" fmla="*/ 62 h 248"/>
                <a:gd name="T22" fmla="*/ 22 w 156"/>
                <a:gd name="T23" fmla="*/ 17 h 248"/>
                <a:gd name="T24" fmla="*/ 78 w 156"/>
                <a:gd name="T25" fmla="*/ 0 h 248"/>
                <a:gd name="T26" fmla="*/ 142 w 156"/>
                <a:gd name="T27" fmla="*/ 13 h 248"/>
                <a:gd name="T28" fmla="*/ 131 w 156"/>
                <a:gd name="T29" fmla="*/ 41 h 248"/>
                <a:gd name="T30" fmla="*/ 108 w 156"/>
                <a:gd name="T31" fmla="*/ 32 h 248"/>
                <a:gd name="T32" fmla="*/ 79 w 156"/>
                <a:gd name="T33" fmla="*/ 28 h 248"/>
                <a:gd name="T34" fmla="*/ 49 w 156"/>
                <a:gd name="T35" fmla="*/ 37 h 248"/>
                <a:gd name="T36" fmla="*/ 37 w 156"/>
                <a:gd name="T37" fmla="*/ 62 h 248"/>
                <a:gd name="T38" fmla="*/ 41 w 156"/>
                <a:gd name="T39" fmla="*/ 78 h 248"/>
                <a:gd name="T40" fmla="*/ 53 w 156"/>
                <a:gd name="T41" fmla="*/ 91 h 248"/>
                <a:gd name="T42" fmla="*/ 82 w 156"/>
                <a:gd name="T43" fmla="*/ 105 h 248"/>
                <a:gd name="T44" fmla="*/ 104 w 156"/>
                <a:gd name="T45" fmla="*/ 115 h 248"/>
                <a:gd name="T46" fmla="*/ 144 w 156"/>
                <a:gd name="T47" fmla="*/ 142 h 248"/>
                <a:gd name="T48" fmla="*/ 156 w 156"/>
                <a:gd name="T49" fmla="*/ 184 h 248"/>
                <a:gd name="T50" fmla="*/ 131 w 156"/>
                <a:gd name="T51" fmla="*/ 230 h 248"/>
                <a:gd name="T52" fmla="*/ 63 w 156"/>
                <a:gd name="T53" fmla="*/ 248 h 248"/>
                <a:gd name="T54" fmla="*/ 0 w 156"/>
                <a:gd name="T55" fmla="*/ 23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48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66"/>
            <p:cNvSpPr>
              <a:spLocks/>
            </p:cNvSpPr>
            <p:nvPr/>
          </p:nvSpPr>
          <p:spPr bwMode="auto">
            <a:xfrm>
              <a:off x="5163" y="3103"/>
              <a:ext cx="45" cy="56"/>
            </a:xfrm>
            <a:custGeom>
              <a:avLst/>
              <a:gdLst>
                <a:gd name="T0" fmla="*/ 154 w 195"/>
                <a:gd name="T1" fmla="*/ 240 h 240"/>
                <a:gd name="T2" fmla="*/ 75 w 195"/>
                <a:gd name="T3" fmla="*/ 130 h 240"/>
                <a:gd name="T4" fmla="*/ 38 w 195"/>
                <a:gd name="T5" fmla="*/ 175 h 240"/>
                <a:gd name="T6" fmla="*/ 38 w 195"/>
                <a:gd name="T7" fmla="*/ 240 h 240"/>
                <a:gd name="T8" fmla="*/ 0 w 195"/>
                <a:gd name="T9" fmla="*/ 240 h 240"/>
                <a:gd name="T10" fmla="*/ 0 w 195"/>
                <a:gd name="T11" fmla="*/ 0 h 240"/>
                <a:gd name="T12" fmla="*/ 38 w 195"/>
                <a:gd name="T13" fmla="*/ 0 h 240"/>
                <a:gd name="T14" fmla="*/ 38 w 195"/>
                <a:gd name="T15" fmla="*/ 131 h 240"/>
                <a:gd name="T16" fmla="*/ 141 w 195"/>
                <a:gd name="T17" fmla="*/ 0 h 240"/>
                <a:gd name="T18" fmla="*/ 184 w 195"/>
                <a:gd name="T19" fmla="*/ 0 h 240"/>
                <a:gd name="T20" fmla="*/ 101 w 195"/>
                <a:gd name="T21" fmla="*/ 104 h 240"/>
                <a:gd name="T22" fmla="*/ 195 w 195"/>
                <a:gd name="T23" fmla="*/ 240 h 240"/>
                <a:gd name="T24" fmla="*/ 154 w 195"/>
                <a:gd name="T2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5" h="24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67"/>
            <p:cNvSpPr>
              <a:spLocks noEditPoints="1"/>
            </p:cNvSpPr>
            <p:nvPr/>
          </p:nvSpPr>
          <p:spPr bwMode="auto">
            <a:xfrm>
              <a:off x="5208" y="3086"/>
              <a:ext cx="52" cy="73"/>
            </a:xfrm>
            <a:custGeom>
              <a:avLst/>
              <a:gdLst>
                <a:gd name="T0" fmla="*/ 185 w 228"/>
                <a:gd name="T1" fmla="*/ 315 h 315"/>
                <a:gd name="T2" fmla="*/ 166 w 228"/>
                <a:gd name="T3" fmla="*/ 265 h 315"/>
                <a:gd name="T4" fmla="*/ 63 w 228"/>
                <a:gd name="T5" fmla="*/ 265 h 315"/>
                <a:gd name="T6" fmla="*/ 43 w 228"/>
                <a:gd name="T7" fmla="*/ 315 h 315"/>
                <a:gd name="T8" fmla="*/ 0 w 228"/>
                <a:gd name="T9" fmla="*/ 315 h 315"/>
                <a:gd name="T10" fmla="*/ 113 w 228"/>
                <a:gd name="T11" fmla="*/ 72 h 315"/>
                <a:gd name="T12" fmla="*/ 123 w 228"/>
                <a:gd name="T13" fmla="*/ 72 h 315"/>
                <a:gd name="T14" fmla="*/ 228 w 228"/>
                <a:gd name="T15" fmla="*/ 315 h 315"/>
                <a:gd name="T16" fmla="*/ 185 w 228"/>
                <a:gd name="T17" fmla="*/ 315 h 315"/>
                <a:gd name="T18" fmla="*/ 116 w 228"/>
                <a:gd name="T19" fmla="*/ 135 h 315"/>
                <a:gd name="T20" fmla="*/ 73 w 228"/>
                <a:gd name="T21" fmla="*/ 240 h 315"/>
                <a:gd name="T22" fmla="*/ 156 w 228"/>
                <a:gd name="T23" fmla="*/ 240 h 315"/>
                <a:gd name="T24" fmla="*/ 116 w 228"/>
                <a:gd name="T25" fmla="*/ 135 h 315"/>
                <a:gd name="T26" fmla="*/ 162 w 228"/>
                <a:gd name="T27" fmla="*/ 0 h 315"/>
                <a:gd name="T28" fmla="*/ 119 w 228"/>
                <a:gd name="T29" fmla="*/ 55 h 315"/>
                <a:gd name="T30" fmla="*/ 93 w 228"/>
                <a:gd name="T31" fmla="*/ 55 h 315"/>
                <a:gd name="T32" fmla="*/ 125 w 228"/>
                <a:gd name="T33" fmla="*/ 0 h 315"/>
                <a:gd name="T34" fmla="*/ 162 w 228"/>
                <a:gd name="T3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315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68"/>
            <p:cNvSpPr>
              <a:spLocks/>
            </p:cNvSpPr>
            <p:nvPr/>
          </p:nvSpPr>
          <p:spPr bwMode="auto">
            <a:xfrm>
              <a:off x="5294" y="3103"/>
              <a:ext cx="44" cy="57"/>
            </a:xfrm>
            <a:custGeom>
              <a:avLst/>
              <a:gdLst>
                <a:gd name="T0" fmla="*/ 0 w 194"/>
                <a:gd name="T1" fmla="*/ 0 h 244"/>
                <a:gd name="T2" fmla="*/ 38 w 194"/>
                <a:gd name="T3" fmla="*/ 0 h 244"/>
                <a:gd name="T4" fmla="*/ 38 w 194"/>
                <a:gd name="T5" fmla="*/ 164 h 244"/>
                <a:gd name="T6" fmla="*/ 54 w 194"/>
                <a:gd name="T7" fmla="*/ 201 h 244"/>
                <a:gd name="T8" fmla="*/ 96 w 194"/>
                <a:gd name="T9" fmla="*/ 215 h 244"/>
                <a:gd name="T10" fmla="*/ 140 w 194"/>
                <a:gd name="T11" fmla="*/ 201 h 244"/>
                <a:gd name="T12" fmla="*/ 156 w 194"/>
                <a:gd name="T13" fmla="*/ 164 h 244"/>
                <a:gd name="T14" fmla="*/ 156 w 194"/>
                <a:gd name="T15" fmla="*/ 0 h 244"/>
                <a:gd name="T16" fmla="*/ 194 w 194"/>
                <a:gd name="T17" fmla="*/ 0 h 244"/>
                <a:gd name="T18" fmla="*/ 194 w 194"/>
                <a:gd name="T19" fmla="*/ 167 h 244"/>
                <a:gd name="T20" fmla="*/ 168 w 194"/>
                <a:gd name="T21" fmla="*/ 224 h 244"/>
                <a:gd name="T22" fmla="*/ 97 w 194"/>
                <a:gd name="T23" fmla="*/ 244 h 244"/>
                <a:gd name="T24" fmla="*/ 25 w 194"/>
                <a:gd name="T25" fmla="*/ 224 h 244"/>
                <a:gd name="T26" fmla="*/ 0 w 194"/>
                <a:gd name="T27" fmla="*/ 167 h 244"/>
                <a:gd name="T28" fmla="*/ 0 w 194"/>
                <a:gd name="T2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4" h="244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69"/>
            <p:cNvSpPr>
              <a:spLocks/>
            </p:cNvSpPr>
            <p:nvPr/>
          </p:nvSpPr>
          <p:spPr bwMode="auto">
            <a:xfrm>
              <a:off x="5351" y="3103"/>
              <a:ext cx="44" cy="57"/>
            </a:xfrm>
            <a:custGeom>
              <a:avLst/>
              <a:gdLst>
                <a:gd name="T0" fmla="*/ 180 w 191"/>
                <a:gd name="T1" fmla="*/ 244 h 244"/>
                <a:gd name="T2" fmla="*/ 36 w 191"/>
                <a:gd name="T3" fmla="*/ 68 h 244"/>
                <a:gd name="T4" fmla="*/ 36 w 191"/>
                <a:gd name="T5" fmla="*/ 240 h 244"/>
                <a:gd name="T6" fmla="*/ 0 w 191"/>
                <a:gd name="T7" fmla="*/ 240 h 244"/>
                <a:gd name="T8" fmla="*/ 0 w 191"/>
                <a:gd name="T9" fmla="*/ 0 h 244"/>
                <a:gd name="T10" fmla="*/ 15 w 191"/>
                <a:gd name="T11" fmla="*/ 0 h 244"/>
                <a:gd name="T12" fmla="*/ 155 w 191"/>
                <a:gd name="T13" fmla="*/ 166 h 244"/>
                <a:gd name="T14" fmla="*/ 155 w 191"/>
                <a:gd name="T15" fmla="*/ 0 h 244"/>
                <a:gd name="T16" fmla="*/ 191 w 191"/>
                <a:gd name="T17" fmla="*/ 0 h 244"/>
                <a:gd name="T18" fmla="*/ 191 w 191"/>
                <a:gd name="T19" fmla="*/ 244 h 244"/>
                <a:gd name="T20" fmla="*/ 180 w 191"/>
                <a:gd name="T21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244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0"/>
            <p:cNvSpPr>
              <a:spLocks noChangeArrowheads="1"/>
            </p:cNvSpPr>
            <p:nvPr/>
          </p:nvSpPr>
          <p:spPr bwMode="auto"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71"/>
            <p:cNvSpPr>
              <a:spLocks/>
            </p:cNvSpPr>
            <p:nvPr/>
          </p:nvSpPr>
          <p:spPr bwMode="auto">
            <a:xfrm>
              <a:off x="5433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29 w 166"/>
                <a:gd name="T5" fmla="*/ 96 h 240"/>
                <a:gd name="T6" fmla="*/ 129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72"/>
            <p:cNvSpPr>
              <a:spLocks/>
            </p:cNvSpPr>
            <p:nvPr/>
          </p:nvSpPr>
          <p:spPr bwMode="auto">
            <a:xfrm>
              <a:off x="4859" y="3198"/>
              <a:ext cx="32" cy="56"/>
            </a:xfrm>
            <a:custGeom>
              <a:avLst/>
              <a:gdLst>
                <a:gd name="T0" fmla="*/ 33 w 143"/>
                <a:gd name="T1" fmla="*/ 29 h 240"/>
                <a:gd name="T2" fmla="*/ 33 w 143"/>
                <a:gd name="T3" fmla="*/ 96 h 240"/>
                <a:gd name="T4" fmla="*/ 112 w 143"/>
                <a:gd name="T5" fmla="*/ 96 h 240"/>
                <a:gd name="T6" fmla="*/ 112 w 143"/>
                <a:gd name="T7" fmla="*/ 124 h 240"/>
                <a:gd name="T8" fmla="*/ 33 w 143"/>
                <a:gd name="T9" fmla="*/ 124 h 240"/>
                <a:gd name="T10" fmla="*/ 33 w 143"/>
                <a:gd name="T11" fmla="*/ 211 h 240"/>
                <a:gd name="T12" fmla="*/ 142 w 143"/>
                <a:gd name="T13" fmla="*/ 211 h 240"/>
                <a:gd name="T14" fmla="*/ 142 w 143"/>
                <a:gd name="T15" fmla="*/ 240 h 240"/>
                <a:gd name="T16" fmla="*/ 0 w 143"/>
                <a:gd name="T17" fmla="*/ 240 h 240"/>
                <a:gd name="T18" fmla="*/ 0 w 143"/>
                <a:gd name="T19" fmla="*/ 0 h 240"/>
                <a:gd name="T20" fmla="*/ 143 w 143"/>
                <a:gd name="T21" fmla="*/ 0 h 240"/>
                <a:gd name="T22" fmla="*/ 143 w 143"/>
                <a:gd name="T23" fmla="*/ 29 h 240"/>
                <a:gd name="T24" fmla="*/ 33 w 143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3" h="24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73"/>
            <p:cNvSpPr>
              <a:spLocks/>
            </p:cNvSpPr>
            <p:nvPr/>
          </p:nvSpPr>
          <p:spPr bwMode="auto">
            <a:xfrm>
              <a:off x="4894" y="3213"/>
              <a:ext cx="36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74"/>
            <p:cNvSpPr>
              <a:spLocks/>
            </p:cNvSpPr>
            <p:nvPr/>
          </p:nvSpPr>
          <p:spPr bwMode="auto">
            <a:xfrm>
              <a:off x="4935" y="3212"/>
              <a:ext cx="24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2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75"/>
            <p:cNvSpPr>
              <a:spLocks noEditPoints="1"/>
            </p:cNvSpPr>
            <p:nvPr/>
          </p:nvSpPr>
          <p:spPr bwMode="auto">
            <a:xfrm>
              <a:off x="4961" y="3212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6 w 159"/>
                <a:gd name="T25" fmla="*/ 91 h 183"/>
                <a:gd name="T26" fmla="*/ 80 w 159"/>
                <a:gd name="T27" fmla="*/ 26 h 183"/>
                <a:gd name="T28" fmla="*/ 45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reeform 76"/>
            <p:cNvSpPr>
              <a:spLocks noEditPoints="1"/>
            </p:cNvSpPr>
            <p:nvPr/>
          </p:nvSpPr>
          <p:spPr bwMode="auto">
            <a:xfrm>
              <a:off x="5003" y="3212"/>
              <a:ext cx="36" cy="58"/>
            </a:xfrm>
            <a:custGeom>
              <a:avLst/>
              <a:gdLst>
                <a:gd name="T0" fmla="*/ 32 w 154"/>
                <a:gd name="T1" fmla="*/ 170 h 248"/>
                <a:gd name="T2" fmla="*/ 32 w 154"/>
                <a:gd name="T3" fmla="*/ 248 h 248"/>
                <a:gd name="T4" fmla="*/ 0 w 154"/>
                <a:gd name="T5" fmla="*/ 248 h 248"/>
                <a:gd name="T6" fmla="*/ 0 w 154"/>
                <a:gd name="T7" fmla="*/ 4 h 248"/>
                <a:gd name="T8" fmla="*/ 32 w 154"/>
                <a:gd name="T9" fmla="*/ 4 h 248"/>
                <a:gd name="T10" fmla="*/ 32 w 154"/>
                <a:gd name="T11" fmla="*/ 18 h 248"/>
                <a:gd name="T12" fmla="*/ 74 w 154"/>
                <a:gd name="T13" fmla="*/ 0 h 248"/>
                <a:gd name="T14" fmla="*/ 133 w 154"/>
                <a:gd name="T15" fmla="*/ 24 h 248"/>
                <a:gd name="T16" fmla="*/ 154 w 154"/>
                <a:gd name="T17" fmla="*/ 92 h 248"/>
                <a:gd name="T18" fmla="*/ 133 w 154"/>
                <a:gd name="T19" fmla="*/ 157 h 248"/>
                <a:gd name="T20" fmla="*/ 72 w 154"/>
                <a:gd name="T21" fmla="*/ 183 h 248"/>
                <a:gd name="T22" fmla="*/ 48 w 154"/>
                <a:gd name="T23" fmla="*/ 179 h 248"/>
                <a:gd name="T24" fmla="*/ 32 w 154"/>
                <a:gd name="T25" fmla="*/ 170 h 248"/>
                <a:gd name="T26" fmla="*/ 32 w 154"/>
                <a:gd name="T27" fmla="*/ 42 h 248"/>
                <a:gd name="T28" fmla="*/ 32 w 154"/>
                <a:gd name="T29" fmla="*/ 144 h 248"/>
                <a:gd name="T30" fmla="*/ 44 w 154"/>
                <a:gd name="T31" fmla="*/ 152 h 248"/>
                <a:gd name="T32" fmla="*/ 63 w 154"/>
                <a:gd name="T33" fmla="*/ 156 h 248"/>
                <a:gd name="T34" fmla="*/ 121 w 154"/>
                <a:gd name="T35" fmla="*/ 91 h 248"/>
                <a:gd name="T36" fmla="*/ 107 w 154"/>
                <a:gd name="T37" fmla="*/ 42 h 248"/>
                <a:gd name="T38" fmla="*/ 63 w 154"/>
                <a:gd name="T39" fmla="*/ 27 h 248"/>
                <a:gd name="T40" fmla="*/ 47 w 154"/>
                <a:gd name="T41" fmla="*/ 31 h 248"/>
                <a:gd name="T42" fmla="*/ 32 w 154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248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77"/>
            <p:cNvSpPr>
              <a:spLocks/>
            </p:cNvSpPr>
            <p:nvPr/>
          </p:nvSpPr>
          <p:spPr bwMode="auto">
            <a:xfrm>
              <a:off x="5042" y="3212"/>
              <a:ext cx="27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6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1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5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78"/>
            <p:cNvSpPr>
              <a:spLocks/>
            </p:cNvSpPr>
            <p:nvPr/>
          </p:nvSpPr>
          <p:spPr bwMode="auto">
            <a:xfrm>
              <a:off x="5075" y="3196"/>
              <a:ext cx="34" cy="58"/>
            </a:xfrm>
            <a:custGeom>
              <a:avLst/>
              <a:gdLst>
                <a:gd name="T0" fmla="*/ 114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9 w 147"/>
                <a:gd name="T17" fmla="*/ 73 h 248"/>
                <a:gd name="T18" fmla="*/ 135 w 147"/>
                <a:gd name="T19" fmla="*/ 73 h 248"/>
                <a:gd name="T20" fmla="*/ 79 w 147"/>
                <a:gd name="T21" fmla="*/ 139 h 248"/>
                <a:gd name="T22" fmla="*/ 147 w 147"/>
                <a:gd name="T23" fmla="*/ 248 h 248"/>
                <a:gd name="T24" fmla="*/ 114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79"/>
            <p:cNvSpPr>
              <a:spLocks noEditPoints="1"/>
            </p:cNvSpPr>
            <p:nvPr/>
          </p:nvSpPr>
          <p:spPr bwMode="auto">
            <a:xfrm>
              <a:off x="5110" y="3192"/>
              <a:ext cx="37" cy="63"/>
            </a:xfrm>
            <a:custGeom>
              <a:avLst/>
              <a:gdLst>
                <a:gd name="T0" fmla="*/ 159 w 162"/>
                <a:gd name="T1" fmla="*/ 181 h 269"/>
                <a:gd name="T2" fmla="*/ 33 w 162"/>
                <a:gd name="T3" fmla="*/ 181 h 269"/>
                <a:gd name="T4" fmla="*/ 49 w 162"/>
                <a:gd name="T5" fmla="*/ 228 h 269"/>
                <a:gd name="T6" fmla="*/ 88 w 162"/>
                <a:gd name="T7" fmla="*/ 242 h 269"/>
                <a:gd name="T8" fmla="*/ 133 w 162"/>
                <a:gd name="T9" fmla="*/ 227 h 269"/>
                <a:gd name="T10" fmla="*/ 146 w 162"/>
                <a:gd name="T11" fmla="*/ 249 h 269"/>
                <a:gd name="T12" fmla="*/ 124 w 162"/>
                <a:gd name="T13" fmla="*/ 262 h 269"/>
                <a:gd name="T14" fmla="*/ 82 w 162"/>
                <a:gd name="T15" fmla="*/ 269 h 269"/>
                <a:gd name="T16" fmla="*/ 25 w 162"/>
                <a:gd name="T17" fmla="*/ 246 h 269"/>
                <a:gd name="T18" fmla="*/ 0 w 162"/>
                <a:gd name="T19" fmla="*/ 180 h 269"/>
                <a:gd name="T20" fmla="*/ 26 w 162"/>
                <a:gd name="T21" fmla="*/ 110 h 269"/>
                <a:gd name="T22" fmla="*/ 82 w 162"/>
                <a:gd name="T23" fmla="*/ 86 h 269"/>
                <a:gd name="T24" fmla="*/ 141 w 162"/>
                <a:gd name="T25" fmla="*/ 108 h 269"/>
                <a:gd name="T26" fmla="*/ 162 w 162"/>
                <a:gd name="T27" fmla="*/ 161 h 269"/>
                <a:gd name="T28" fmla="*/ 159 w 162"/>
                <a:gd name="T29" fmla="*/ 181 h 269"/>
                <a:gd name="T30" fmla="*/ 84 w 162"/>
                <a:gd name="T31" fmla="*/ 113 h 269"/>
                <a:gd name="T32" fmla="*/ 49 w 162"/>
                <a:gd name="T33" fmla="*/ 126 h 269"/>
                <a:gd name="T34" fmla="*/ 33 w 162"/>
                <a:gd name="T35" fmla="*/ 158 h 269"/>
                <a:gd name="T36" fmla="*/ 131 w 162"/>
                <a:gd name="T37" fmla="*/ 158 h 269"/>
                <a:gd name="T38" fmla="*/ 119 w 162"/>
                <a:gd name="T39" fmla="*/ 126 h 269"/>
                <a:gd name="T40" fmla="*/ 84 w 162"/>
                <a:gd name="T41" fmla="*/ 113 h 269"/>
                <a:gd name="T42" fmla="*/ 124 w 162"/>
                <a:gd name="T43" fmla="*/ 0 h 269"/>
                <a:gd name="T44" fmla="*/ 87 w 162"/>
                <a:gd name="T45" fmla="*/ 54 h 269"/>
                <a:gd name="T46" fmla="*/ 64 w 162"/>
                <a:gd name="T47" fmla="*/ 54 h 269"/>
                <a:gd name="T48" fmla="*/ 92 w 162"/>
                <a:gd name="T49" fmla="*/ 0 h 269"/>
                <a:gd name="T50" fmla="*/ 124 w 162"/>
                <a:gd name="T5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2" h="269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reeform 80"/>
            <p:cNvSpPr>
              <a:spLocks/>
            </p:cNvSpPr>
            <p:nvPr/>
          </p:nvSpPr>
          <p:spPr bwMode="auto">
            <a:xfrm>
              <a:off x="5174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81"/>
            <p:cNvSpPr>
              <a:spLocks/>
            </p:cNvSpPr>
            <p:nvPr/>
          </p:nvSpPr>
          <p:spPr bwMode="auto">
            <a:xfrm>
              <a:off x="5204" y="3202"/>
              <a:ext cx="26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2 w 112"/>
                <a:gd name="T11" fmla="*/ 0 h 228"/>
                <a:gd name="T12" fmla="*/ 52 w 112"/>
                <a:gd name="T13" fmla="*/ 49 h 228"/>
                <a:gd name="T14" fmla="*/ 100 w 112"/>
                <a:gd name="T15" fmla="*/ 49 h 228"/>
                <a:gd name="T16" fmla="*/ 100 w 112"/>
                <a:gd name="T17" fmla="*/ 73 h 228"/>
                <a:gd name="T18" fmla="*/ 52 w 112"/>
                <a:gd name="T19" fmla="*/ 73 h 228"/>
                <a:gd name="T20" fmla="*/ 52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8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5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eeform 82"/>
            <p:cNvSpPr>
              <a:spLocks/>
            </p:cNvSpPr>
            <p:nvPr/>
          </p:nvSpPr>
          <p:spPr bwMode="auto">
            <a:xfrm>
              <a:off x="5236" y="3212"/>
              <a:ext cx="25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1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83"/>
            <p:cNvSpPr>
              <a:spLocks/>
            </p:cNvSpPr>
            <p:nvPr/>
          </p:nvSpPr>
          <p:spPr bwMode="auto">
            <a:xfrm>
              <a:off x="5264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6 w 143"/>
                <a:gd name="T5" fmla="*/ 152 h 179"/>
                <a:gd name="T6" fmla="*/ 94 w 143"/>
                <a:gd name="T7" fmla="*/ 144 h 179"/>
                <a:gd name="T8" fmla="*/ 111 w 143"/>
                <a:gd name="T9" fmla="*/ 123 h 179"/>
                <a:gd name="T10" fmla="*/ 111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1 w 143"/>
                <a:gd name="T17" fmla="*/ 175 h 179"/>
                <a:gd name="T18" fmla="*/ 111 w 143"/>
                <a:gd name="T19" fmla="*/ 151 h 179"/>
                <a:gd name="T20" fmla="*/ 90 w 143"/>
                <a:gd name="T21" fmla="*/ 170 h 179"/>
                <a:gd name="T22" fmla="*/ 59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84"/>
            <p:cNvSpPr>
              <a:spLocks/>
            </p:cNvSpPr>
            <p:nvPr/>
          </p:nvSpPr>
          <p:spPr bwMode="auto">
            <a:xfrm>
              <a:off x="5305" y="3196"/>
              <a:ext cx="34" cy="58"/>
            </a:xfrm>
            <a:custGeom>
              <a:avLst/>
              <a:gdLst>
                <a:gd name="T0" fmla="*/ 113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8 w 147"/>
                <a:gd name="T17" fmla="*/ 73 h 248"/>
                <a:gd name="T18" fmla="*/ 135 w 147"/>
                <a:gd name="T19" fmla="*/ 73 h 248"/>
                <a:gd name="T20" fmla="*/ 78 w 147"/>
                <a:gd name="T21" fmla="*/ 139 h 248"/>
                <a:gd name="T22" fmla="*/ 147 w 147"/>
                <a:gd name="T23" fmla="*/ 248 h 248"/>
                <a:gd name="T24" fmla="*/ 113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Freeform 85"/>
            <p:cNvSpPr>
              <a:spLocks/>
            </p:cNvSpPr>
            <p:nvPr/>
          </p:nvSpPr>
          <p:spPr bwMode="auto">
            <a:xfrm>
              <a:off x="5341" y="3202"/>
              <a:ext cx="25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1 w 112"/>
                <a:gd name="T11" fmla="*/ 0 h 228"/>
                <a:gd name="T12" fmla="*/ 51 w 112"/>
                <a:gd name="T13" fmla="*/ 49 h 228"/>
                <a:gd name="T14" fmla="*/ 99 w 112"/>
                <a:gd name="T15" fmla="*/ 49 h 228"/>
                <a:gd name="T16" fmla="*/ 99 w 112"/>
                <a:gd name="T17" fmla="*/ 73 h 228"/>
                <a:gd name="T18" fmla="*/ 51 w 112"/>
                <a:gd name="T19" fmla="*/ 73 h 228"/>
                <a:gd name="T20" fmla="*/ 51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7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4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reeform 86"/>
            <p:cNvSpPr>
              <a:spLocks/>
            </p:cNvSpPr>
            <p:nvPr/>
          </p:nvSpPr>
          <p:spPr bwMode="auto">
            <a:xfrm>
              <a:off x="5372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2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2 w 143"/>
                <a:gd name="T17" fmla="*/ 175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87"/>
            <p:cNvSpPr>
              <a:spLocks/>
            </p:cNvSpPr>
            <p:nvPr/>
          </p:nvSpPr>
          <p:spPr bwMode="auto">
            <a:xfrm>
              <a:off x="5413" y="3212"/>
              <a:ext cx="25" cy="42"/>
            </a:xfrm>
            <a:custGeom>
              <a:avLst/>
              <a:gdLst>
                <a:gd name="T0" fmla="*/ 94 w 107"/>
                <a:gd name="T1" fmla="*/ 34 h 179"/>
                <a:gd name="T2" fmla="*/ 73 w 107"/>
                <a:gd name="T3" fmla="*/ 27 h 179"/>
                <a:gd name="T4" fmla="*/ 44 w 107"/>
                <a:gd name="T5" fmla="*/ 42 h 179"/>
                <a:gd name="T6" fmla="*/ 32 w 107"/>
                <a:gd name="T7" fmla="*/ 79 h 179"/>
                <a:gd name="T8" fmla="*/ 32 w 107"/>
                <a:gd name="T9" fmla="*/ 179 h 179"/>
                <a:gd name="T10" fmla="*/ 0 w 107"/>
                <a:gd name="T11" fmla="*/ 179 h 179"/>
                <a:gd name="T12" fmla="*/ 0 w 107"/>
                <a:gd name="T13" fmla="*/ 4 h 179"/>
                <a:gd name="T14" fmla="*/ 32 w 107"/>
                <a:gd name="T15" fmla="*/ 4 h 179"/>
                <a:gd name="T16" fmla="*/ 32 w 107"/>
                <a:gd name="T17" fmla="*/ 32 h 179"/>
                <a:gd name="T18" fmla="*/ 82 w 107"/>
                <a:gd name="T19" fmla="*/ 0 h 179"/>
                <a:gd name="T20" fmla="*/ 107 w 107"/>
                <a:gd name="T21" fmla="*/ 3 h 179"/>
                <a:gd name="T22" fmla="*/ 94 w 107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79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Freeform 88"/>
            <p:cNvSpPr>
              <a:spLocks noEditPoints="1"/>
            </p:cNvSpPr>
            <p:nvPr/>
          </p:nvSpPr>
          <p:spPr bwMode="auto">
            <a:xfrm>
              <a:off x="5440" y="3192"/>
              <a:ext cx="34" cy="63"/>
            </a:xfrm>
            <a:custGeom>
              <a:avLst/>
              <a:gdLst>
                <a:gd name="T0" fmla="*/ 109 w 151"/>
                <a:gd name="T1" fmla="*/ 245 h 269"/>
                <a:gd name="T2" fmla="*/ 51 w 151"/>
                <a:gd name="T3" fmla="*/ 269 h 269"/>
                <a:gd name="T4" fmla="*/ 15 w 151"/>
                <a:gd name="T5" fmla="*/ 254 h 269"/>
                <a:gd name="T6" fmla="*/ 0 w 151"/>
                <a:gd name="T7" fmla="*/ 216 h 269"/>
                <a:gd name="T8" fmla="*/ 24 w 151"/>
                <a:gd name="T9" fmla="*/ 171 h 269"/>
                <a:gd name="T10" fmla="*/ 83 w 151"/>
                <a:gd name="T11" fmla="*/ 153 h 269"/>
                <a:gd name="T12" fmla="*/ 106 w 151"/>
                <a:gd name="T13" fmla="*/ 157 h 269"/>
                <a:gd name="T14" fmla="*/ 68 w 151"/>
                <a:gd name="T15" fmla="*/ 114 h 269"/>
                <a:gd name="T16" fmla="*/ 23 w 151"/>
                <a:gd name="T17" fmla="*/ 130 h 269"/>
                <a:gd name="T18" fmla="*/ 9 w 151"/>
                <a:gd name="T19" fmla="*/ 104 h 269"/>
                <a:gd name="T20" fmla="*/ 34 w 151"/>
                <a:gd name="T21" fmla="*/ 91 h 269"/>
                <a:gd name="T22" fmla="*/ 64 w 151"/>
                <a:gd name="T23" fmla="*/ 86 h 269"/>
                <a:gd name="T24" fmla="*/ 120 w 151"/>
                <a:gd name="T25" fmla="*/ 104 h 269"/>
                <a:gd name="T26" fmla="*/ 137 w 151"/>
                <a:gd name="T27" fmla="*/ 159 h 269"/>
                <a:gd name="T28" fmla="*/ 137 w 151"/>
                <a:gd name="T29" fmla="*/ 222 h 269"/>
                <a:gd name="T30" fmla="*/ 151 w 151"/>
                <a:gd name="T31" fmla="*/ 253 h 269"/>
                <a:gd name="T32" fmla="*/ 151 w 151"/>
                <a:gd name="T33" fmla="*/ 269 h 269"/>
                <a:gd name="T34" fmla="*/ 122 w 151"/>
                <a:gd name="T35" fmla="*/ 263 h 269"/>
                <a:gd name="T36" fmla="*/ 109 w 151"/>
                <a:gd name="T37" fmla="*/ 245 h 269"/>
                <a:gd name="T38" fmla="*/ 106 w 151"/>
                <a:gd name="T39" fmla="*/ 179 h 269"/>
                <a:gd name="T40" fmla="*/ 85 w 151"/>
                <a:gd name="T41" fmla="*/ 176 h 269"/>
                <a:gd name="T42" fmla="*/ 46 w 151"/>
                <a:gd name="T43" fmla="*/ 188 h 269"/>
                <a:gd name="T44" fmla="*/ 31 w 151"/>
                <a:gd name="T45" fmla="*/ 217 h 269"/>
                <a:gd name="T46" fmla="*/ 64 w 151"/>
                <a:gd name="T47" fmla="*/ 244 h 269"/>
                <a:gd name="T48" fmla="*/ 106 w 151"/>
                <a:gd name="T49" fmla="*/ 222 h 269"/>
                <a:gd name="T50" fmla="*/ 106 w 151"/>
                <a:gd name="T51" fmla="*/ 179 h 269"/>
                <a:gd name="T52" fmla="*/ 113 w 151"/>
                <a:gd name="T53" fmla="*/ 0 h 269"/>
                <a:gd name="T54" fmla="*/ 76 w 151"/>
                <a:gd name="T55" fmla="*/ 54 h 269"/>
                <a:gd name="T56" fmla="*/ 53 w 151"/>
                <a:gd name="T57" fmla="*/ 54 h 269"/>
                <a:gd name="T58" fmla="*/ 80 w 151"/>
                <a:gd name="T59" fmla="*/ 0 h 269"/>
                <a:gd name="T60" fmla="*/ 113 w 151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1" h="269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Freeform 89"/>
            <p:cNvSpPr>
              <a:spLocks/>
            </p:cNvSpPr>
            <p:nvPr/>
          </p:nvSpPr>
          <p:spPr bwMode="auto">
            <a:xfrm>
              <a:off x="5481" y="3196"/>
              <a:ext cx="14" cy="59"/>
            </a:xfrm>
            <a:custGeom>
              <a:avLst/>
              <a:gdLst>
                <a:gd name="T0" fmla="*/ 0 w 61"/>
                <a:gd name="T1" fmla="*/ 199 h 252"/>
                <a:gd name="T2" fmla="*/ 0 w 61"/>
                <a:gd name="T3" fmla="*/ 0 h 252"/>
                <a:gd name="T4" fmla="*/ 31 w 61"/>
                <a:gd name="T5" fmla="*/ 0 h 252"/>
                <a:gd name="T6" fmla="*/ 31 w 61"/>
                <a:gd name="T7" fmla="*/ 193 h 252"/>
                <a:gd name="T8" fmla="*/ 39 w 61"/>
                <a:gd name="T9" fmla="*/ 216 h 252"/>
                <a:gd name="T10" fmla="*/ 61 w 61"/>
                <a:gd name="T11" fmla="*/ 224 h 252"/>
                <a:gd name="T12" fmla="*/ 61 w 61"/>
                <a:gd name="T13" fmla="*/ 252 h 252"/>
                <a:gd name="T14" fmla="*/ 0 w 61"/>
                <a:gd name="T15" fmla="*/ 199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2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Freeform 90"/>
            <p:cNvSpPr>
              <a:spLocks/>
            </p:cNvSpPr>
            <p:nvPr/>
          </p:nvSpPr>
          <p:spPr bwMode="auto">
            <a:xfrm>
              <a:off x="5502" y="3212"/>
              <a:ext cx="32" cy="42"/>
            </a:xfrm>
            <a:custGeom>
              <a:avLst/>
              <a:gdLst>
                <a:gd name="T0" fmla="*/ 108 w 140"/>
                <a:gd name="T1" fmla="*/ 179 h 179"/>
                <a:gd name="T2" fmla="*/ 108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8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Freeform 91"/>
            <p:cNvSpPr>
              <a:spLocks noEditPoints="1"/>
            </p:cNvSpPr>
            <p:nvPr/>
          </p:nvSpPr>
          <p:spPr bwMode="auto">
            <a:xfrm>
              <a:off x="5541" y="3192"/>
              <a:ext cx="17" cy="62"/>
            </a:xfrm>
            <a:custGeom>
              <a:avLst/>
              <a:gdLst>
                <a:gd name="T0" fmla="*/ 25 w 76"/>
                <a:gd name="T1" fmla="*/ 265 h 265"/>
                <a:gd name="T2" fmla="*/ 25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5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4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Freeform 92"/>
            <p:cNvSpPr>
              <a:spLocks noEditPoints="1"/>
            </p:cNvSpPr>
            <p:nvPr/>
          </p:nvSpPr>
          <p:spPr bwMode="auto">
            <a:xfrm>
              <a:off x="5585" y="3212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5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Freeform 93"/>
            <p:cNvSpPr>
              <a:spLocks noEditPoints="1"/>
            </p:cNvSpPr>
            <p:nvPr/>
          </p:nvSpPr>
          <p:spPr bwMode="auto">
            <a:xfrm>
              <a:off x="5648" y="3198"/>
              <a:ext cx="13" cy="56"/>
            </a:xfrm>
            <a:custGeom>
              <a:avLst/>
              <a:gdLst>
                <a:gd name="T0" fmla="*/ 41 w 60"/>
                <a:gd name="T1" fmla="*/ 0 h 242"/>
                <a:gd name="T2" fmla="*/ 55 w 60"/>
                <a:gd name="T3" fmla="*/ 6 h 242"/>
                <a:gd name="T4" fmla="*/ 60 w 60"/>
                <a:gd name="T5" fmla="*/ 19 h 242"/>
                <a:gd name="T6" fmla="*/ 55 w 60"/>
                <a:gd name="T7" fmla="*/ 33 h 242"/>
                <a:gd name="T8" fmla="*/ 41 w 60"/>
                <a:gd name="T9" fmla="*/ 39 h 242"/>
                <a:gd name="T10" fmla="*/ 27 w 60"/>
                <a:gd name="T11" fmla="*/ 33 h 242"/>
                <a:gd name="T12" fmla="*/ 22 w 60"/>
                <a:gd name="T13" fmla="*/ 19 h 242"/>
                <a:gd name="T14" fmla="*/ 27 w 60"/>
                <a:gd name="T15" fmla="*/ 6 h 242"/>
                <a:gd name="T16" fmla="*/ 41 w 60"/>
                <a:gd name="T17" fmla="*/ 0 h 242"/>
                <a:gd name="T18" fmla="*/ 24 w 60"/>
                <a:gd name="T19" fmla="*/ 242 h 242"/>
                <a:gd name="T20" fmla="*/ 24 w 60"/>
                <a:gd name="T21" fmla="*/ 93 h 242"/>
                <a:gd name="T22" fmla="*/ 0 w 60"/>
                <a:gd name="T23" fmla="*/ 93 h 242"/>
                <a:gd name="T24" fmla="*/ 0 w 60"/>
                <a:gd name="T25" fmla="*/ 67 h 242"/>
                <a:gd name="T26" fmla="*/ 55 w 60"/>
                <a:gd name="T27" fmla="*/ 67 h 242"/>
                <a:gd name="T28" fmla="*/ 55 w 60"/>
                <a:gd name="T29" fmla="*/ 242 h 242"/>
                <a:gd name="T30" fmla="*/ 24 w 60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242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Freeform 94"/>
            <p:cNvSpPr>
              <a:spLocks/>
            </p:cNvSpPr>
            <p:nvPr/>
          </p:nvSpPr>
          <p:spPr bwMode="auto">
            <a:xfrm>
              <a:off x="5670" y="3212"/>
              <a:ext cx="32" cy="42"/>
            </a:xfrm>
            <a:custGeom>
              <a:avLst/>
              <a:gdLst>
                <a:gd name="T0" fmla="*/ 109 w 140"/>
                <a:gd name="T1" fmla="*/ 179 h 179"/>
                <a:gd name="T2" fmla="*/ 109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9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Freeform 95"/>
            <p:cNvSpPr>
              <a:spLocks/>
            </p:cNvSpPr>
            <p:nvPr/>
          </p:nvSpPr>
          <p:spPr bwMode="auto">
            <a:xfrm>
              <a:off x="5706" y="3213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5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Freeform 96"/>
            <p:cNvSpPr>
              <a:spLocks noEditPoints="1"/>
            </p:cNvSpPr>
            <p:nvPr/>
          </p:nvSpPr>
          <p:spPr bwMode="auto">
            <a:xfrm>
              <a:off x="5745" y="3212"/>
              <a:ext cx="37" cy="43"/>
            </a:xfrm>
            <a:custGeom>
              <a:avLst/>
              <a:gdLst>
                <a:gd name="T0" fmla="*/ 160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6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7 w 162"/>
                <a:gd name="T21" fmla="*/ 24 h 183"/>
                <a:gd name="T22" fmla="*/ 83 w 162"/>
                <a:gd name="T23" fmla="*/ 0 h 183"/>
                <a:gd name="T24" fmla="*/ 142 w 162"/>
                <a:gd name="T25" fmla="*/ 22 h 183"/>
                <a:gd name="T26" fmla="*/ 162 w 162"/>
                <a:gd name="T27" fmla="*/ 75 h 183"/>
                <a:gd name="T28" fmla="*/ 160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4 w 162"/>
                <a:gd name="T35" fmla="*/ 72 h 183"/>
                <a:gd name="T36" fmla="*/ 131 w 162"/>
                <a:gd name="T37" fmla="*/ 72 h 183"/>
                <a:gd name="T38" fmla="*/ 120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97"/>
            <p:cNvSpPr>
              <a:spLocks/>
            </p:cNvSpPr>
            <p:nvPr/>
          </p:nvSpPr>
          <p:spPr bwMode="auto">
            <a:xfrm>
              <a:off x="5786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1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6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Freeform 98"/>
            <p:cNvSpPr>
              <a:spLocks/>
            </p:cNvSpPr>
            <p:nvPr/>
          </p:nvSpPr>
          <p:spPr bwMode="auto">
            <a:xfrm>
              <a:off x="5816" y="3202"/>
              <a:ext cx="26" cy="53"/>
            </a:xfrm>
            <a:custGeom>
              <a:avLst/>
              <a:gdLst>
                <a:gd name="T0" fmla="*/ 21 w 113"/>
                <a:gd name="T1" fmla="*/ 73 h 228"/>
                <a:gd name="T2" fmla="*/ 0 w 113"/>
                <a:gd name="T3" fmla="*/ 73 h 228"/>
                <a:gd name="T4" fmla="*/ 0 w 113"/>
                <a:gd name="T5" fmla="*/ 49 h 228"/>
                <a:gd name="T6" fmla="*/ 21 w 113"/>
                <a:gd name="T7" fmla="*/ 49 h 228"/>
                <a:gd name="T8" fmla="*/ 21 w 113"/>
                <a:gd name="T9" fmla="*/ 12 h 228"/>
                <a:gd name="T10" fmla="*/ 52 w 113"/>
                <a:gd name="T11" fmla="*/ 0 h 228"/>
                <a:gd name="T12" fmla="*/ 52 w 113"/>
                <a:gd name="T13" fmla="*/ 49 h 228"/>
                <a:gd name="T14" fmla="*/ 100 w 113"/>
                <a:gd name="T15" fmla="*/ 49 h 228"/>
                <a:gd name="T16" fmla="*/ 100 w 113"/>
                <a:gd name="T17" fmla="*/ 73 h 228"/>
                <a:gd name="T18" fmla="*/ 52 w 113"/>
                <a:gd name="T19" fmla="*/ 73 h 228"/>
                <a:gd name="T20" fmla="*/ 52 w 113"/>
                <a:gd name="T21" fmla="*/ 161 h 228"/>
                <a:gd name="T22" fmla="*/ 59 w 113"/>
                <a:gd name="T23" fmla="*/ 192 h 228"/>
                <a:gd name="T24" fmla="*/ 83 w 113"/>
                <a:gd name="T25" fmla="*/ 201 h 228"/>
                <a:gd name="T26" fmla="*/ 108 w 113"/>
                <a:gd name="T27" fmla="*/ 195 h 228"/>
                <a:gd name="T28" fmla="*/ 113 w 113"/>
                <a:gd name="T29" fmla="*/ 223 h 228"/>
                <a:gd name="T30" fmla="*/ 70 w 113"/>
                <a:gd name="T31" fmla="*/ 228 h 228"/>
                <a:gd name="T32" fmla="*/ 35 w 113"/>
                <a:gd name="T33" fmla="*/ 212 h 228"/>
                <a:gd name="T34" fmla="*/ 21 w 113"/>
                <a:gd name="T35" fmla="*/ 173 h 228"/>
                <a:gd name="T36" fmla="*/ 21 w 113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228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Freeform 99"/>
            <p:cNvSpPr>
              <a:spLocks noEditPoints="1"/>
            </p:cNvSpPr>
            <p:nvPr/>
          </p:nvSpPr>
          <p:spPr bwMode="auto">
            <a:xfrm>
              <a:off x="5845" y="3198"/>
              <a:ext cx="14" cy="56"/>
            </a:xfrm>
            <a:custGeom>
              <a:avLst/>
              <a:gdLst>
                <a:gd name="T0" fmla="*/ 42 w 61"/>
                <a:gd name="T1" fmla="*/ 0 h 242"/>
                <a:gd name="T2" fmla="*/ 55 w 61"/>
                <a:gd name="T3" fmla="*/ 6 h 242"/>
                <a:gd name="T4" fmla="*/ 61 w 61"/>
                <a:gd name="T5" fmla="*/ 19 h 242"/>
                <a:gd name="T6" fmla="*/ 55 w 61"/>
                <a:gd name="T7" fmla="*/ 33 h 242"/>
                <a:gd name="T8" fmla="*/ 42 w 61"/>
                <a:gd name="T9" fmla="*/ 39 h 242"/>
                <a:gd name="T10" fmla="*/ 28 w 61"/>
                <a:gd name="T11" fmla="*/ 33 h 242"/>
                <a:gd name="T12" fmla="*/ 22 w 61"/>
                <a:gd name="T13" fmla="*/ 19 h 242"/>
                <a:gd name="T14" fmla="*/ 28 w 61"/>
                <a:gd name="T15" fmla="*/ 6 h 242"/>
                <a:gd name="T16" fmla="*/ 42 w 61"/>
                <a:gd name="T17" fmla="*/ 0 h 242"/>
                <a:gd name="T18" fmla="*/ 24 w 61"/>
                <a:gd name="T19" fmla="*/ 242 h 242"/>
                <a:gd name="T20" fmla="*/ 24 w 61"/>
                <a:gd name="T21" fmla="*/ 93 h 242"/>
                <a:gd name="T22" fmla="*/ 0 w 61"/>
                <a:gd name="T23" fmla="*/ 93 h 242"/>
                <a:gd name="T24" fmla="*/ 0 w 61"/>
                <a:gd name="T25" fmla="*/ 67 h 242"/>
                <a:gd name="T26" fmla="*/ 56 w 61"/>
                <a:gd name="T27" fmla="*/ 67 h 242"/>
                <a:gd name="T28" fmla="*/ 56 w 61"/>
                <a:gd name="T29" fmla="*/ 242 h 242"/>
                <a:gd name="T30" fmla="*/ 24 w 61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242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Freeform 100"/>
            <p:cNvSpPr>
              <a:spLocks noEditPoints="1"/>
            </p:cNvSpPr>
            <p:nvPr/>
          </p:nvSpPr>
          <p:spPr bwMode="auto">
            <a:xfrm>
              <a:off x="5866" y="3192"/>
              <a:ext cx="33" cy="63"/>
            </a:xfrm>
            <a:custGeom>
              <a:avLst/>
              <a:gdLst>
                <a:gd name="T0" fmla="*/ 145 w 145"/>
                <a:gd name="T1" fmla="*/ 105 h 270"/>
                <a:gd name="T2" fmla="*/ 129 w 145"/>
                <a:gd name="T3" fmla="*/ 127 h 270"/>
                <a:gd name="T4" fmla="*/ 112 w 145"/>
                <a:gd name="T5" fmla="*/ 118 h 270"/>
                <a:gd name="T6" fmla="*/ 89 w 145"/>
                <a:gd name="T7" fmla="*/ 114 h 270"/>
                <a:gd name="T8" fmla="*/ 48 w 145"/>
                <a:gd name="T9" fmla="*/ 131 h 270"/>
                <a:gd name="T10" fmla="*/ 33 w 145"/>
                <a:gd name="T11" fmla="*/ 180 h 270"/>
                <a:gd name="T12" fmla="*/ 48 w 145"/>
                <a:gd name="T13" fmla="*/ 227 h 270"/>
                <a:gd name="T14" fmla="*/ 91 w 145"/>
                <a:gd name="T15" fmla="*/ 243 h 270"/>
                <a:gd name="T16" fmla="*/ 133 w 145"/>
                <a:gd name="T17" fmla="*/ 227 h 270"/>
                <a:gd name="T18" fmla="*/ 145 w 145"/>
                <a:gd name="T19" fmla="*/ 253 h 270"/>
                <a:gd name="T20" fmla="*/ 83 w 145"/>
                <a:gd name="T21" fmla="*/ 270 h 270"/>
                <a:gd name="T22" fmla="*/ 24 w 145"/>
                <a:gd name="T23" fmla="*/ 246 h 270"/>
                <a:gd name="T24" fmla="*/ 0 w 145"/>
                <a:gd name="T25" fmla="*/ 180 h 270"/>
                <a:gd name="T26" fmla="*/ 25 w 145"/>
                <a:gd name="T27" fmla="*/ 113 h 270"/>
                <a:gd name="T28" fmla="*/ 91 w 145"/>
                <a:gd name="T29" fmla="*/ 87 h 270"/>
                <a:gd name="T30" fmla="*/ 121 w 145"/>
                <a:gd name="T31" fmla="*/ 93 h 270"/>
                <a:gd name="T32" fmla="*/ 145 w 145"/>
                <a:gd name="T33" fmla="*/ 105 h 270"/>
                <a:gd name="T34" fmla="*/ 141 w 145"/>
                <a:gd name="T35" fmla="*/ 1 h 270"/>
                <a:gd name="T36" fmla="*/ 90 w 145"/>
                <a:gd name="T37" fmla="*/ 55 h 270"/>
                <a:gd name="T38" fmla="*/ 73 w 145"/>
                <a:gd name="T39" fmla="*/ 55 h 270"/>
                <a:gd name="T40" fmla="*/ 24 w 145"/>
                <a:gd name="T41" fmla="*/ 0 h 270"/>
                <a:gd name="T42" fmla="*/ 52 w 145"/>
                <a:gd name="T43" fmla="*/ 0 h 270"/>
                <a:gd name="T44" fmla="*/ 81 w 145"/>
                <a:gd name="T45" fmla="*/ 31 h 270"/>
                <a:gd name="T46" fmla="*/ 108 w 145"/>
                <a:gd name="T47" fmla="*/ 1 h 270"/>
                <a:gd name="T48" fmla="*/ 141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Freeform 101"/>
            <p:cNvSpPr>
              <a:spLocks/>
            </p:cNvSpPr>
            <p:nvPr/>
          </p:nvSpPr>
          <p:spPr bwMode="auto">
            <a:xfrm>
              <a:off x="5905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Freeform 102"/>
            <p:cNvSpPr>
              <a:spLocks noEditPoints="1"/>
            </p:cNvSpPr>
            <p:nvPr/>
          </p:nvSpPr>
          <p:spPr bwMode="auto">
            <a:xfrm>
              <a:off x="5944" y="3192"/>
              <a:ext cx="17" cy="62"/>
            </a:xfrm>
            <a:custGeom>
              <a:avLst/>
              <a:gdLst>
                <a:gd name="T0" fmla="*/ 24 w 76"/>
                <a:gd name="T1" fmla="*/ 265 h 265"/>
                <a:gd name="T2" fmla="*/ 24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4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3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Freeform 103"/>
            <p:cNvSpPr>
              <a:spLocks/>
            </p:cNvSpPr>
            <p:nvPr/>
          </p:nvSpPr>
          <p:spPr bwMode="auto">
            <a:xfrm>
              <a:off x="5987" y="3196"/>
              <a:ext cx="27" cy="58"/>
            </a:xfrm>
            <a:custGeom>
              <a:avLst/>
              <a:gdLst>
                <a:gd name="T0" fmla="*/ 107 w 116"/>
                <a:gd name="T1" fmla="*/ 28 h 248"/>
                <a:gd name="T2" fmla="*/ 89 w 116"/>
                <a:gd name="T3" fmla="*/ 25 h 248"/>
                <a:gd name="T4" fmla="*/ 66 w 116"/>
                <a:gd name="T5" fmla="*/ 36 h 248"/>
                <a:gd name="T6" fmla="*/ 56 w 116"/>
                <a:gd name="T7" fmla="*/ 63 h 248"/>
                <a:gd name="T8" fmla="*/ 57 w 116"/>
                <a:gd name="T9" fmla="*/ 73 h 248"/>
                <a:gd name="T10" fmla="*/ 93 w 116"/>
                <a:gd name="T11" fmla="*/ 73 h 248"/>
                <a:gd name="T12" fmla="*/ 93 w 116"/>
                <a:gd name="T13" fmla="*/ 99 h 248"/>
                <a:gd name="T14" fmla="*/ 57 w 116"/>
                <a:gd name="T15" fmla="*/ 99 h 248"/>
                <a:gd name="T16" fmla="*/ 57 w 116"/>
                <a:gd name="T17" fmla="*/ 248 h 248"/>
                <a:gd name="T18" fmla="*/ 26 w 116"/>
                <a:gd name="T19" fmla="*/ 248 h 248"/>
                <a:gd name="T20" fmla="*/ 26 w 116"/>
                <a:gd name="T21" fmla="*/ 99 h 248"/>
                <a:gd name="T22" fmla="*/ 0 w 116"/>
                <a:gd name="T23" fmla="*/ 99 h 248"/>
                <a:gd name="T24" fmla="*/ 0 w 116"/>
                <a:gd name="T25" fmla="*/ 73 h 248"/>
                <a:gd name="T26" fmla="*/ 26 w 116"/>
                <a:gd name="T27" fmla="*/ 73 h 248"/>
                <a:gd name="T28" fmla="*/ 43 w 116"/>
                <a:gd name="T29" fmla="*/ 20 h 248"/>
                <a:gd name="T30" fmla="*/ 87 w 116"/>
                <a:gd name="T31" fmla="*/ 0 h 248"/>
                <a:gd name="T32" fmla="*/ 116 w 116"/>
                <a:gd name="T33" fmla="*/ 5 h 248"/>
                <a:gd name="T34" fmla="*/ 107 w 116"/>
                <a:gd name="T35" fmla="*/ 2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6" h="248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Freeform 104"/>
            <p:cNvSpPr>
              <a:spLocks noEditPoints="1"/>
            </p:cNvSpPr>
            <p:nvPr/>
          </p:nvSpPr>
          <p:spPr bwMode="auto">
            <a:xfrm>
              <a:off x="6014" y="3212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Freeform 105"/>
            <p:cNvSpPr>
              <a:spLocks/>
            </p:cNvSpPr>
            <p:nvPr/>
          </p:nvSpPr>
          <p:spPr bwMode="auto">
            <a:xfrm>
              <a:off x="6057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Freeform 106"/>
            <p:cNvSpPr>
              <a:spLocks noEditPoints="1"/>
            </p:cNvSpPr>
            <p:nvPr/>
          </p:nvSpPr>
          <p:spPr bwMode="auto">
            <a:xfrm>
              <a:off x="6096" y="3196"/>
              <a:ext cx="35" cy="59"/>
            </a:xfrm>
            <a:custGeom>
              <a:avLst/>
              <a:gdLst>
                <a:gd name="T0" fmla="*/ 122 w 153"/>
                <a:gd name="T1" fmla="*/ 248 h 252"/>
                <a:gd name="T2" fmla="*/ 122 w 153"/>
                <a:gd name="T3" fmla="*/ 235 h 252"/>
                <a:gd name="T4" fmla="*/ 74 w 153"/>
                <a:gd name="T5" fmla="*/ 252 h 252"/>
                <a:gd name="T6" fmla="*/ 21 w 153"/>
                <a:gd name="T7" fmla="*/ 228 h 252"/>
                <a:gd name="T8" fmla="*/ 0 w 153"/>
                <a:gd name="T9" fmla="*/ 165 h 252"/>
                <a:gd name="T10" fmla="*/ 24 w 153"/>
                <a:gd name="T11" fmla="*/ 97 h 252"/>
                <a:gd name="T12" fmla="*/ 80 w 153"/>
                <a:gd name="T13" fmla="*/ 69 h 252"/>
                <a:gd name="T14" fmla="*/ 122 w 153"/>
                <a:gd name="T15" fmla="*/ 82 h 252"/>
                <a:gd name="T16" fmla="*/ 122 w 153"/>
                <a:gd name="T17" fmla="*/ 0 h 252"/>
                <a:gd name="T18" fmla="*/ 153 w 153"/>
                <a:gd name="T19" fmla="*/ 0 h 252"/>
                <a:gd name="T20" fmla="*/ 153 w 153"/>
                <a:gd name="T21" fmla="*/ 248 h 252"/>
                <a:gd name="T22" fmla="*/ 122 w 153"/>
                <a:gd name="T23" fmla="*/ 248 h 252"/>
                <a:gd name="T24" fmla="*/ 122 w 153"/>
                <a:gd name="T25" fmla="*/ 113 h 252"/>
                <a:gd name="T26" fmla="*/ 89 w 153"/>
                <a:gd name="T27" fmla="*/ 96 h 252"/>
                <a:gd name="T28" fmla="*/ 49 w 153"/>
                <a:gd name="T29" fmla="*/ 114 h 252"/>
                <a:gd name="T30" fmla="*/ 33 w 153"/>
                <a:gd name="T31" fmla="*/ 162 h 252"/>
                <a:gd name="T32" fmla="*/ 91 w 153"/>
                <a:gd name="T33" fmla="*/ 225 h 252"/>
                <a:gd name="T34" fmla="*/ 109 w 153"/>
                <a:gd name="T35" fmla="*/ 221 h 252"/>
                <a:gd name="T36" fmla="*/ 122 w 153"/>
                <a:gd name="T37" fmla="*/ 211 h 252"/>
                <a:gd name="T38" fmla="*/ 122 w 153"/>
                <a:gd name="T39" fmla="*/ 113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252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Freeform 107"/>
            <p:cNvSpPr>
              <a:spLocks/>
            </p:cNvSpPr>
            <p:nvPr/>
          </p:nvSpPr>
          <p:spPr bwMode="auto">
            <a:xfrm>
              <a:off x="6135" y="3213"/>
              <a:ext cx="37" cy="57"/>
            </a:xfrm>
            <a:custGeom>
              <a:avLst/>
              <a:gdLst>
                <a:gd name="T0" fmla="*/ 87 w 162"/>
                <a:gd name="T1" fmla="*/ 205 h 244"/>
                <a:gd name="T2" fmla="*/ 62 w 162"/>
                <a:gd name="T3" fmla="*/ 233 h 244"/>
                <a:gd name="T4" fmla="*/ 18 w 162"/>
                <a:gd name="T5" fmla="*/ 244 h 244"/>
                <a:gd name="T6" fmla="*/ 18 w 162"/>
                <a:gd name="T7" fmla="*/ 216 h 244"/>
                <a:gd name="T8" fmla="*/ 52 w 162"/>
                <a:gd name="T9" fmla="*/ 207 h 244"/>
                <a:gd name="T10" fmla="*/ 66 w 162"/>
                <a:gd name="T11" fmla="*/ 185 h 244"/>
                <a:gd name="T12" fmla="*/ 61 w 162"/>
                <a:gd name="T13" fmla="*/ 157 h 244"/>
                <a:gd name="T14" fmla="*/ 47 w 162"/>
                <a:gd name="T15" fmla="*/ 122 h 244"/>
                <a:gd name="T16" fmla="*/ 0 w 162"/>
                <a:gd name="T17" fmla="*/ 0 h 244"/>
                <a:gd name="T18" fmla="*/ 32 w 162"/>
                <a:gd name="T19" fmla="*/ 0 h 244"/>
                <a:gd name="T20" fmla="*/ 83 w 162"/>
                <a:gd name="T21" fmla="*/ 136 h 244"/>
                <a:gd name="T22" fmla="*/ 130 w 162"/>
                <a:gd name="T23" fmla="*/ 0 h 244"/>
                <a:gd name="T24" fmla="*/ 162 w 162"/>
                <a:gd name="T25" fmla="*/ 0 h 244"/>
                <a:gd name="T26" fmla="*/ 87 w 162"/>
                <a:gd name="T27" fmla="*/ 20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244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Freeform 108"/>
            <p:cNvSpPr>
              <a:spLocks noEditPoints="1"/>
            </p:cNvSpPr>
            <p:nvPr/>
          </p:nvSpPr>
          <p:spPr bwMode="auto">
            <a:xfrm>
              <a:off x="4856" y="3292"/>
              <a:ext cx="46" cy="58"/>
            </a:xfrm>
            <a:custGeom>
              <a:avLst/>
              <a:gdLst>
                <a:gd name="T0" fmla="*/ 0 w 201"/>
                <a:gd name="T1" fmla="*/ 122 h 249"/>
                <a:gd name="T2" fmla="*/ 26 w 201"/>
                <a:gd name="T3" fmla="*/ 35 h 249"/>
                <a:gd name="T4" fmla="*/ 97 w 201"/>
                <a:gd name="T5" fmla="*/ 0 h 249"/>
                <a:gd name="T6" fmla="*/ 174 w 201"/>
                <a:gd name="T7" fmla="*/ 32 h 249"/>
                <a:gd name="T8" fmla="*/ 201 w 201"/>
                <a:gd name="T9" fmla="*/ 122 h 249"/>
                <a:gd name="T10" fmla="*/ 174 w 201"/>
                <a:gd name="T11" fmla="*/ 215 h 249"/>
                <a:gd name="T12" fmla="*/ 97 w 201"/>
                <a:gd name="T13" fmla="*/ 249 h 249"/>
                <a:gd name="T14" fmla="*/ 26 w 201"/>
                <a:gd name="T15" fmla="*/ 213 h 249"/>
                <a:gd name="T16" fmla="*/ 0 w 201"/>
                <a:gd name="T17" fmla="*/ 122 h 249"/>
                <a:gd name="T18" fmla="*/ 35 w 201"/>
                <a:gd name="T19" fmla="*/ 122 h 249"/>
                <a:gd name="T20" fmla="*/ 51 w 201"/>
                <a:gd name="T21" fmla="*/ 191 h 249"/>
                <a:gd name="T22" fmla="*/ 97 w 201"/>
                <a:gd name="T23" fmla="*/ 219 h 249"/>
                <a:gd name="T24" fmla="*/ 148 w 201"/>
                <a:gd name="T25" fmla="*/ 194 h 249"/>
                <a:gd name="T26" fmla="*/ 166 w 201"/>
                <a:gd name="T27" fmla="*/ 122 h 249"/>
                <a:gd name="T28" fmla="*/ 97 w 201"/>
                <a:gd name="T29" fmla="*/ 29 h 249"/>
                <a:gd name="T30" fmla="*/ 51 w 201"/>
                <a:gd name="T31" fmla="*/ 54 h 249"/>
                <a:gd name="T32" fmla="*/ 35 w 201"/>
                <a:gd name="T33" fmla="*/ 12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1" h="249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Freeform 109"/>
            <p:cNvSpPr>
              <a:spLocks noEditPoints="1"/>
            </p:cNvSpPr>
            <p:nvPr/>
          </p:nvSpPr>
          <p:spPr bwMode="auto">
            <a:xfrm>
              <a:off x="4910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4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Freeform 110"/>
            <p:cNvSpPr>
              <a:spLocks noEditPoints="1"/>
            </p:cNvSpPr>
            <p:nvPr/>
          </p:nvSpPr>
          <p:spPr bwMode="auto">
            <a:xfrm>
              <a:off x="4949" y="3307"/>
              <a:ext cx="38" cy="43"/>
            </a:xfrm>
            <a:custGeom>
              <a:avLst/>
              <a:gdLst>
                <a:gd name="T0" fmla="*/ 159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7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6 w 162"/>
                <a:gd name="T21" fmla="*/ 24 h 183"/>
                <a:gd name="T22" fmla="*/ 82 w 162"/>
                <a:gd name="T23" fmla="*/ 0 h 183"/>
                <a:gd name="T24" fmla="*/ 141 w 162"/>
                <a:gd name="T25" fmla="*/ 22 h 183"/>
                <a:gd name="T26" fmla="*/ 162 w 162"/>
                <a:gd name="T27" fmla="*/ 76 h 183"/>
                <a:gd name="T28" fmla="*/ 159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3 w 162"/>
                <a:gd name="T35" fmla="*/ 72 h 183"/>
                <a:gd name="T36" fmla="*/ 131 w 162"/>
                <a:gd name="T37" fmla="*/ 72 h 183"/>
                <a:gd name="T38" fmla="*/ 119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Freeform 111"/>
            <p:cNvSpPr>
              <a:spLocks/>
            </p:cNvSpPr>
            <p:nvPr/>
          </p:nvSpPr>
          <p:spPr bwMode="auto">
            <a:xfrm>
              <a:off x="4994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3 w 106"/>
                <a:gd name="T3" fmla="*/ 27 h 180"/>
                <a:gd name="T4" fmla="*/ 44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Freeform 112"/>
            <p:cNvSpPr>
              <a:spLocks noEditPoints="1"/>
            </p:cNvSpPr>
            <p:nvPr/>
          </p:nvSpPr>
          <p:spPr bwMode="auto">
            <a:xfrm>
              <a:off x="5021" y="3307"/>
              <a:ext cx="34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6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10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7 w 151"/>
                <a:gd name="T43" fmla="*/ 102 h 183"/>
                <a:gd name="T44" fmla="*/ 32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Freeform 113"/>
            <p:cNvSpPr>
              <a:spLocks noEditPoints="1"/>
            </p:cNvSpPr>
            <p:nvPr/>
          </p:nvSpPr>
          <p:spPr bwMode="auto">
            <a:xfrm>
              <a:off x="5060" y="3287"/>
              <a:ext cx="34" cy="63"/>
            </a:xfrm>
            <a:custGeom>
              <a:avLst/>
              <a:gdLst>
                <a:gd name="T0" fmla="*/ 144 w 145"/>
                <a:gd name="T1" fmla="*/ 105 h 270"/>
                <a:gd name="T2" fmla="*/ 128 w 145"/>
                <a:gd name="T3" fmla="*/ 127 h 270"/>
                <a:gd name="T4" fmla="*/ 112 w 145"/>
                <a:gd name="T5" fmla="*/ 118 h 270"/>
                <a:gd name="T6" fmla="*/ 88 w 145"/>
                <a:gd name="T7" fmla="*/ 114 h 270"/>
                <a:gd name="T8" fmla="*/ 47 w 145"/>
                <a:gd name="T9" fmla="*/ 131 h 270"/>
                <a:gd name="T10" fmla="*/ 32 w 145"/>
                <a:gd name="T11" fmla="*/ 180 h 270"/>
                <a:gd name="T12" fmla="*/ 48 w 145"/>
                <a:gd name="T13" fmla="*/ 227 h 270"/>
                <a:gd name="T14" fmla="*/ 90 w 145"/>
                <a:gd name="T15" fmla="*/ 244 h 270"/>
                <a:gd name="T16" fmla="*/ 132 w 145"/>
                <a:gd name="T17" fmla="*/ 227 h 270"/>
                <a:gd name="T18" fmla="*/ 145 w 145"/>
                <a:gd name="T19" fmla="*/ 254 h 270"/>
                <a:gd name="T20" fmla="*/ 83 w 145"/>
                <a:gd name="T21" fmla="*/ 270 h 270"/>
                <a:gd name="T22" fmla="*/ 23 w 145"/>
                <a:gd name="T23" fmla="*/ 246 h 270"/>
                <a:gd name="T24" fmla="*/ 0 w 145"/>
                <a:gd name="T25" fmla="*/ 180 h 270"/>
                <a:gd name="T26" fmla="*/ 24 w 145"/>
                <a:gd name="T27" fmla="*/ 113 h 270"/>
                <a:gd name="T28" fmla="*/ 91 w 145"/>
                <a:gd name="T29" fmla="*/ 87 h 270"/>
                <a:gd name="T30" fmla="*/ 120 w 145"/>
                <a:gd name="T31" fmla="*/ 93 h 270"/>
                <a:gd name="T32" fmla="*/ 144 w 145"/>
                <a:gd name="T33" fmla="*/ 105 h 270"/>
                <a:gd name="T34" fmla="*/ 140 w 145"/>
                <a:gd name="T35" fmla="*/ 1 h 270"/>
                <a:gd name="T36" fmla="*/ 90 w 145"/>
                <a:gd name="T37" fmla="*/ 56 h 270"/>
                <a:gd name="T38" fmla="*/ 72 w 145"/>
                <a:gd name="T39" fmla="*/ 56 h 270"/>
                <a:gd name="T40" fmla="*/ 23 w 145"/>
                <a:gd name="T41" fmla="*/ 0 h 270"/>
                <a:gd name="T42" fmla="*/ 52 w 145"/>
                <a:gd name="T43" fmla="*/ 0 h 270"/>
                <a:gd name="T44" fmla="*/ 81 w 145"/>
                <a:gd name="T45" fmla="*/ 32 h 270"/>
                <a:gd name="T46" fmla="*/ 108 w 145"/>
                <a:gd name="T47" fmla="*/ 1 h 270"/>
                <a:gd name="T48" fmla="*/ 140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Freeform 114"/>
            <p:cNvSpPr>
              <a:spLocks/>
            </p:cNvSpPr>
            <p:nvPr/>
          </p:nvSpPr>
          <p:spPr bwMode="auto">
            <a:xfrm>
              <a:off x="5101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99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Freeform 115"/>
            <p:cNvSpPr>
              <a:spLocks noEditPoints="1"/>
            </p:cNvSpPr>
            <p:nvPr/>
          </p:nvSpPr>
          <p:spPr bwMode="auto">
            <a:xfrm>
              <a:off x="5140" y="3287"/>
              <a:ext cx="18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Freeform 116"/>
            <p:cNvSpPr>
              <a:spLocks noEditPoints="1"/>
            </p:cNvSpPr>
            <p:nvPr/>
          </p:nvSpPr>
          <p:spPr bwMode="auto">
            <a:xfrm>
              <a:off x="5187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3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Freeform 117"/>
            <p:cNvSpPr>
              <a:spLocks/>
            </p:cNvSpPr>
            <p:nvPr/>
          </p:nvSpPr>
          <p:spPr bwMode="auto">
            <a:xfrm>
              <a:off x="5230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1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Freeform 118"/>
            <p:cNvSpPr>
              <a:spLocks noEditPoints="1"/>
            </p:cNvSpPr>
            <p:nvPr/>
          </p:nvSpPr>
          <p:spPr bwMode="auto">
            <a:xfrm>
              <a:off x="5256" y="3307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Freeform 119"/>
            <p:cNvSpPr>
              <a:spLocks noEditPoints="1"/>
            </p:cNvSpPr>
            <p:nvPr/>
          </p:nvSpPr>
          <p:spPr bwMode="auto">
            <a:xfrm>
              <a:off x="5298" y="3305"/>
              <a:ext cx="33" cy="60"/>
            </a:xfrm>
            <a:custGeom>
              <a:avLst/>
              <a:gdLst>
                <a:gd name="T0" fmla="*/ 3 w 146"/>
                <a:gd name="T1" fmla="*/ 236 h 256"/>
                <a:gd name="T2" fmla="*/ 20 w 146"/>
                <a:gd name="T3" fmla="*/ 211 h 256"/>
                <a:gd name="T4" fmla="*/ 70 w 146"/>
                <a:gd name="T5" fmla="*/ 229 h 256"/>
                <a:gd name="T6" fmla="*/ 104 w 146"/>
                <a:gd name="T7" fmla="*/ 222 h 256"/>
                <a:gd name="T8" fmla="*/ 116 w 146"/>
                <a:gd name="T9" fmla="*/ 203 h 256"/>
                <a:gd name="T10" fmla="*/ 85 w 146"/>
                <a:gd name="T11" fmla="*/ 182 h 256"/>
                <a:gd name="T12" fmla="*/ 66 w 146"/>
                <a:gd name="T13" fmla="*/ 185 h 256"/>
                <a:gd name="T14" fmla="*/ 44 w 146"/>
                <a:gd name="T15" fmla="*/ 187 h 256"/>
                <a:gd name="T16" fmla="*/ 7 w 146"/>
                <a:gd name="T17" fmla="*/ 159 h 256"/>
                <a:gd name="T18" fmla="*/ 16 w 146"/>
                <a:gd name="T19" fmla="*/ 143 h 256"/>
                <a:gd name="T20" fmla="*/ 37 w 146"/>
                <a:gd name="T21" fmla="*/ 133 h 256"/>
                <a:gd name="T22" fmla="*/ 0 w 146"/>
                <a:gd name="T23" fmla="*/ 73 h 256"/>
                <a:gd name="T24" fmla="*/ 20 w 146"/>
                <a:gd name="T25" fmla="*/ 27 h 256"/>
                <a:gd name="T26" fmla="*/ 67 w 146"/>
                <a:gd name="T27" fmla="*/ 8 h 256"/>
                <a:gd name="T28" fmla="*/ 108 w 146"/>
                <a:gd name="T29" fmla="*/ 19 h 256"/>
                <a:gd name="T30" fmla="*/ 123 w 146"/>
                <a:gd name="T31" fmla="*/ 0 h 256"/>
                <a:gd name="T32" fmla="*/ 144 w 146"/>
                <a:gd name="T33" fmla="*/ 20 h 256"/>
                <a:gd name="T34" fmla="*/ 125 w 146"/>
                <a:gd name="T35" fmla="*/ 34 h 256"/>
                <a:gd name="T36" fmla="*/ 137 w 146"/>
                <a:gd name="T37" fmla="*/ 74 h 256"/>
                <a:gd name="T38" fmla="*/ 120 w 146"/>
                <a:gd name="T39" fmla="*/ 119 h 256"/>
                <a:gd name="T40" fmla="*/ 77 w 146"/>
                <a:gd name="T41" fmla="*/ 140 h 256"/>
                <a:gd name="T42" fmla="*/ 51 w 146"/>
                <a:gd name="T43" fmla="*/ 142 h 256"/>
                <a:gd name="T44" fmla="*/ 39 w 146"/>
                <a:gd name="T45" fmla="*/ 146 h 256"/>
                <a:gd name="T46" fmla="*/ 31 w 146"/>
                <a:gd name="T47" fmla="*/ 154 h 256"/>
                <a:gd name="T48" fmla="*/ 47 w 146"/>
                <a:gd name="T49" fmla="*/ 161 h 256"/>
                <a:gd name="T50" fmla="*/ 69 w 146"/>
                <a:gd name="T51" fmla="*/ 158 h 256"/>
                <a:gd name="T52" fmla="*/ 91 w 146"/>
                <a:gd name="T53" fmla="*/ 156 h 256"/>
                <a:gd name="T54" fmla="*/ 132 w 146"/>
                <a:gd name="T55" fmla="*/ 168 h 256"/>
                <a:gd name="T56" fmla="*/ 146 w 146"/>
                <a:gd name="T57" fmla="*/ 202 h 256"/>
                <a:gd name="T58" fmla="*/ 124 w 146"/>
                <a:gd name="T59" fmla="*/ 242 h 256"/>
                <a:gd name="T60" fmla="*/ 69 w 146"/>
                <a:gd name="T61" fmla="*/ 256 h 256"/>
                <a:gd name="T62" fmla="*/ 33 w 146"/>
                <a:gd name="T63" fmla="*/ 250 h 256"/>
                <a:gd name="T64" fmla="*/ 3 w 146"/>
                <a:gd name="T65" fmla="*/ 236 h 256"/>
                <a:gd name="T66" fmla="*/ 69 w 146"/>
                <a:gd name="T67" fmla="*/ 34 h 256"/>
                <a:gd name="T68" fmla="*/ 43 w 146"/>
                <a:gd name="T69" fmla="*/ 45 h 256"/>
                <a:gd name="T70" fmla="*/ 32 w 146"/>
                <a:gd name="T71" fmla="*/ 73 h 256"/>
                <a:gd name="T72" fmla="*/ 42 w 146"/>
                <a:gd name="T73" fmla="*/ 103 h 256"/>
                <a:gd name="T74" fmla="*/ 69 w 146"/>
                <a:gd name="T75" fmla="*/ 115 h 256"/>
                <a:gd name="T76" fmla="*/ 95 w 146"/>
                <a:gd name="T77" fmla="*/ 104 h 256"/>
                <a:gd name="T78" fmla="*/ 104 w 146"/>
                <a:gd name="T79" fmla="*/ 73 h 256"/>
                <a:gd name="T80" fmla="*/ 94 w 146"/>
                <a:gd name="T81" fmla="*/ 45 h 256"/>
                <a:gd name="T82" fmla="*/ 69 w 146"/>
                <a:gd name="T83" fmla="*/ 3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" h="256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Freeform 120"/>
            <p:cNvSpPr>
              <a:spLocks/>
            </p:cNvSpPr>
            <p:nvPr/>
          </p:nvSpPr>
          <p:spPr bwMode="auto">
            <a:xfrm>
              <a:off x="5339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Freeform 121"/>
            <p:cNvSpPr>
              <a:spLocks noEditPoints="1"/>
            </p:cNvSpPr>
            <p:nvPr/>
          </p:nvSpPr>
          <p:spPr bwMode="auto">
            <a:xfrm>
              <a:off x="5366" y="3307"/>
              <a:ext cx="34" cy="43"/>
            </a:xfrm>
            <a:custGeom>
              <a:avLst/>
              <a:gdLst>
                <a:gd name="T0" fmla="*/ 108 w 150"/>
                <a:gd name="T1" fmla="*/ 159 h 183"/>
                <a:gd name="T2" fmla="*/ 51 w 150"/>
                <a:gd name="T3" fmla="*/ 183 h 183"/>
                <a:gd name="T4" fmla="*/ 15 w 150"/>
                <a:gd name="T5" fmla="*/ 168 h 183"/>
                <a:gd name="T6" fmla="*/ 0 w 150"/>
                <a:gd name="T7" fmla="*/ 130 h 183"/>
                <a:gd name="T8" fmla="*/ 23 w 150"/>
                <a:gd name="T9" fmla="*/ 85 h 183"/>
                <a:gd name="T10" fmla="*/ 83 w 150"/>
                <a:gd name="T11" fmla="*/ 67 h 183"/>
                <a:gd name="T12" fmla="*/ 105 w 150"/>
                <a:gd name="T13" fmla="*/ 71 h 183"/>
                <a:gd name="T14" fmla="*/ 67 w 150"/>
                <a:gd name="T15" fmla="*/ 28 h 183"/>
                <a:gd name="T16" fmla="*/ 22 w 150"/>
                <a:gd name="T17" fmla="*/ 44 h 183"/>
                <a:gd name="T18" fmla="*/ 9 w 150"/>
                <a:gd name="T19" fmla="*/ 18 h 183"/>
                <a:gd name="T20" fmla="*/ 34 w 150"/>
                <a:gd name="T21" fmla="*/ 6 h 183"/>
                <a:gd name="T22" fmla="*/ 64 w 150"/>
                <a:gd name="T23" fmla="*/ 0 h 183"/>
                <a:gd name="T24" fmla="*/ 119 w 150"/>
                <a:gd name="T25" fmla="*/ 18 h 183"/>
                <a:gd name="T26" fmla="*/ 137 w 150"/>
                <a:gd name="T27" fmla="*/ 73 h 183"/>
                <a:gd name="T28" fmla="*/ 137 w 150"/>
                <a:gd name="T29" fmla="*/ 136 h 183"/>
                <a:gd name="T30" fmla="*/ 150 w 150"/>
                <a:gd name="T31" fmla="*/ 167 h 183"/>
                <a:gd name="T32" fmla="*/ 150 w 150"/>
                <a:gd name="T33" fmla="*/ 183 h 183"/>
                <a:gd name="T34" fmla="*/ 122 w 150"/>
                <a:gd name="T35" fmla="*/ 177 h 183"/>
                <a:gd name="T36" fmla="*/ 108 w 150"/>
                <a:gd name="T37" fmla="*/ 159 h 183"/>
                <a:gd name="T38" fmla="*/ 105 w 150"/>
                <a:gd name="T39" fmla="*/ 93 h 183"/>
                <a:gd name="T40" fmla="*/ 85 w 150"/>
                <a:gd name="T41" fmla="*/ 90 h 183"/>
                <a:gd name="T42" fmla="*/ 46 w 150"/>
                <a:gd name="T43" fmla="*/ 102 h 183"/>
                <a:gd name="T44" fmla="*/ 31 w 150"/>
                <a:gd name="T45" fmla="*/ 131 h 183"/>
                <a:gd name="T46" fmla="*/ 63 w 150"/>
                <a:gd name="T47" fmla="*/ 158 h 183"/>
                <a:gd name="T48" fmla="*/ 105 w 150"/>
                <a:gd name="T49" fmla="*/ 136 h 183"/>
                <a:gd name="T50" fmla="*/ 105 w 150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0" h="183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Freeform 122"/>
            <p:cNvSpPr>
              <a:spLocks/>
            </p:cNvSpPr>
            <p:nvPr/>
          </p:nvSpPr>
          <p:spPr bwMode="auto">
            <a:xfrm>
              <a:off x="5408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6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Freeform 123"/>
            <p:cNvSpPr>
              <a:spLocks/>
            </p:cNvSpPr>
            <p:nvPr/>
          </p:nvSpPr>
          <p:spPr bwMode="auto">
            <a:xfrm>
              <a:off x="5490" y="3293"/>
              <a:ext cx="44" cy="57"/>
            </a:xfrm>
            <a:custGeom>
              <a:avLst/>
              <a:gdLst>
                <a:gd name="T0" fmla="*/ 106 w 193"/>
                <a:gd name="T1" fmla="*/ 244 h 244"/>
                <a:gd name="T2" fmla="*/ 90 w 193"/>
                <a:gd name="T3" fmla="*/ 244 h 244"/>
                <a:gd name="T4" fmla="*/ 0 w 193"/>
                <a:gd name="T5" fmla="*/ 0 h 244"/>
                <a:gd name="T6" fmla="*/ 37 w 193"/>
                <a:gd name="T7" fmla="*/ 0 h 244"/>
                <a:gd name="T8" fmla="*/ 98 w 193"/>
                <a:gd name="T9" fmla="*/ 177 h 244"/>
                <a:gd name="T10" fmla="*/ 158 w 193"/>
                <a:gd name="T11" fmla="*/ 0 h 244"/>
                <a:gd name="T12" fmla="*/ 193 w 193"/>
                <a:gd name="T13" fmla="*/ 0 h 244"/>
                <a:gd name="T14" fmla="*/ 106 w 19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244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Freeform 124"/>
            <p:cNvSpPr>
              <a:spLocks noEditPoints="1"/>
            </p:cNvSpPr>
            <p:nvPr/>
          </p:nvSpPr>
          <p:spPr bwMode="auto">
            <a:xfrm>
              <a:off x="5534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3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3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Freeform 125"/>
            <p:cNvSpPr>
              <a:spLocks/>
            </p:cNvSpPr>
            <p:nvPr/>
          </p:nvSpPr>
          <p:spPr bwMode="auto">
            <a:xfrm>
              <a:off x="5573" y="3308"/>
              <a:ext cx="34" cy="41"/>
            </a:xfrm>
            <a:custGeom>
              <a:avLst/>
              <a:gdLst>
                <a:gd name="T0" fmla="*/ 49 w 146"/>
                <a:gd name="T1" fmla="*/ 148 h 176"/>
                <a:gd name="T2" fmla="*/ 146 w 146"/>
                <a:gd name="T3" fmla="*/ 148 h 176"/>
                <a:gd name="T4" fmla="*/ 146 w 146"/>
                <a:gd name="T5" fmla="*/ 176 h 176"/>
                <a:gd name="T6" fmla="*/ 0 w 146"/>
                <a:gd name="T7" fmla="*/ 176 h 176"/>
                <a:gd name="T8" fmla="*/ 0 w 146"/>
                <a:gd name="T9" fmla="*/ 167 h 176"/>
                <a:gd name="T10" fmla="*/ 100 w 146"/>
                <a:gd name="T11" fmla="*/ 28 h 176"/>
                <a:gd name="T12" fmla="*/ 2 w 146"/>
                <a:gd name="T13" fmla="*/ 28 h 176"/>
                <a:gd name="T14" fmla="*/ 2 w 146"/>
                <a:gd name="T15" fmla="*/ 0 h 176"/>
                <a:gd name="T16" fmla="*/ 145 w 146"/>
                <a:gd name="T17" fmla="*/ 0 h 176"/>
                <a:gd name="T18" fmla="*/ 145 w 146"/>
                <a:gd name="T19" fmla="*/ 9 h 176"/>
                <a:gd name="T20" fmla="*/ 49 w 146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" h="176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Freeform 126"/>
            <p:cNvSpPr>
              <a:spLocks/>
            </p:cNvSpPr>
            <p:nvPr/>
          </p:nvSpPr>
          <p:spPr bwMode="auto">
            <a:xfrm>
              <a:off x="5613" y="3291"/>
              <a:ext cx="34" cy="58"/>
            </a:xfrm>
            <a:custGeom>
              <a:avLst/>
              <a:gdLst>
                <a:gd name="T0" fmla="*/ 114 w 148"/>
                <a:gd name="T1" fmla="*/ 248 h 248"/>
                <a:gd name="T2" fmla="*/ 59 w 148"/>
                <a:gd name="T3" fmla="*/ 160 h 248"/>
                <a:gd name="T4" fmla="*/ 31 w 148"/>
                <a:gd name="T5" fmla="*/ 188 h 248"/>
                <a:gd name="T6" fmla="*/ 31 w 148"/>
                <a:gd name="T7" fmla="*/ 248 h 248"/>
                <a:gd name="T8" fmla="*/ 0 w 148"/>
                <a:gd name="T9" fmla="*/ 248 h 248"/>
                <a:gd name="T10" fmla="*/ 0 w 148"/>
                <a:gd name="T11" fmla="*/ 0 h 248"/>
                <a:gd name="T12" fmla="*/ 31 w 148"/>
                <a:gd name="T13" fmla="*/ 0 h 248"/>
                <a:gd name="T14" fmla="*/ 31 w 148"/>
                <a:gd name="T15" fmla="*/ 153 h 248"/>
                <a:gd name="T16" fmla="*/ 99 w 148"/>
                <a:gd name="T17" fmla="*/ 72 h 248"/>
                <a:gd name="T18" fmla="*/ 135 w 148"/>
                <a:gd name="T19" fmla="*/ 72 h 248"/>
                <a:gd name="T20" fmla="*/ 79 w 148"/>
                <a:gd name="T21" fmla="*/ 139 h 248"/>
                <a:gd name="T22" fmla="*/ 148 w 148"/>
                <a:gd name="T23" fmla="*/ 248 h 248"/>
                <a:gd name="T24" fmla="*/ 114 w 148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8" h="248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Freeform 127"/>
            <p:cNvSpPr>
              <a:spLocks/>
            </p:cNvSpPr>
            <p:nvPr/>
          </p:nvSpPr>
          <p:spPr bwMode="auto">
            <a:xfrm>
              <a:off x="5651" y="3308"/>
              <a:ext cx="32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3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6 h 179"/>
                <a:gd name="T16" fmla="*/ 112 w 143"/>
                <a:gd name="T17" fmla="*/ 176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6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Freeform 128"/>
            <p:cNvSpPr>
              <a:spLocks/>
            </p:cNvSpPr>
            <p:nvPr/>
          </p:nvSpPr>
          <p:spPr bwMode="auto">
            <a:xfrm>
              <a:off x="5693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5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Freeform 129"/>
            <p:cNvSpPr>
              <a:spLocks/>
            </p:cNvSpPr>
            <p:nvPr/>
          </p:nvSpPr>
          <p:spPr bwMode="auto">
            <a:xfrm>
              <a:off x="5758" y="3339"/>
              <a:ext cx="13" cy="24"/>
            </a:xfrm>
            <a:custGeom>
              <a:avLst/>
              <a:gdLst>
                <a:gd name="T0" fmla="*/ 8 w 56"/>
                <a:gd name="T1" fmla="*/ 105 h 105"/>
                <a:gd name="T2" fmla="*/ 0 w 56"/>
                <a:gd name="T3" fmla="*/ 93 h 105"/>
                <a:gd name="T4" fmla="*/ 28 w 56"/>
                <a:gd name="T5" fmla="*/ 54 h 105"/>
                <a:gd name="T6" fmla="*/ 23 w 56"/>
                <a:gd name="T7" fmla="*/ 39 h 105"/>
                <a:gd name="T8" fmla="*/ 9 w 56"/>
                <a:gd name="T9" fmla="*/ 20 h 105"/>
                <a:gd name="T10" fmla="*/ 16 w 56"/>
                <a:gd name="T11" fmla="*/ 6 h 105"/>
                <a:gd name="T12" fmla="*/ 33 w 56"/>
                <a:gd name="T13" fmla="*/ 0 h 105"/>
                <a:gd name="T14" fmla="*/ 49 w 56"/>
                <a:gd name="T15" fmla="*/ 8 h 105"/>
                <a:gd name="T16" fmla="*/ 56 w 56"/>
                <a:gd name="T17" fmla="*/ 26 h 105"/>
                <a:gd name="T18" fmla="*/ 47 w 56"/>
                <a:gd name="T19" fmla="*/ 66 h 105"/>
                <a:gd name="T20" fmla="*/ 8 w 56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105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Freeform 130"/>
            <p:cNvSpPr>
              <a:spLocks/>
            </p:cNvSpPr>
            <p:nvPr/>
          </p:nvSpPr>
          <p:spPr bwMode="auto">
            <a:xfrm>
              <a:off x="5790" y="3308"/>
              <a:ext cx="37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Freeform 131"/>
            <p:cNvSpPr>
              <a:spLocks noEditPoints="1"/>
            </p:cNvSpPr>
            <p:nvPr/>
          </p:nvSpPr>
          <p:spPr bwMode="auto">
            <a:xfrm>
              <a:off x="5828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2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2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Freeform 132"/>
            <p:cNvSpPr>
              <a:spLocks/>
            </p:cNvSpPr>
            <p:nvPr/>
          </p:nvSpPr>
          <p:spPr bwMode="auto">
            <a:xfrm>
              <a:off x="5865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Freeform 133"/>
            <p:cNvSpPr>
              <a:spLocks noEditPoints="1"/>
            </p:cNvSpPr>
            <p:nvPr/>
          </p:nvSpPr>
          <p:spPr bwMode="auto">
            <a:xfrm>
              <a:off x="5905" y="3307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79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7 w 159"/>
                <a:gd name="T11" fmla="*/ 158 h 183"/>
                <a:gd name="T12" fmla="*/ 79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2 w 159"/>
                <a:gd name="T19" fmla="*/ 91 h 183"/>
                <a:gd name="T20" fmla="*/ 79 w 159"/>
                <a:gd name="T21" fmla="*/ 157 h 183"/>
                <a:gd name="T22" fmla="*/ 113 w 159"/>
                <a:gd name="T23" fmla="*/ 140 h 183"/>
                <a:gd name="T24" fmla="*/ 126 w 159"/>
                <a:gd name="T25" fmla="*/ 91 h 183"/>
                <a:gd name="T26" fmla="*/ 79 w 159"/>
                <a:gd name="T27" fmla="*/ 26 h 183"/>
                <a:gd name="T28" fmla="*/ 45 w 159"/>
                <a:gd name="T29" fmla="*/ 43 h 183"/>
                <a:gd name="T30" fmla="*/ 32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Freeform 134"/>
            <p:cNvSpPr>
              <a:spLocks noEditPoints="1"/>
            </p:cNvSpPr>
            <p:nvPr/>
          </p:nvSpPr>
          <p:spPr bwMode="auto">
            <a:xfrm>
              <a:off x="5943" y="3292"/>
              <a:ext cx="21" cy="73"/>
            </a:xfrm>
            <a:custGeom>
              <a:avLst/>
              <a:gdLst>
                <a:gd name="T0" fmla="*/ 68 w 88"/>
                <a:gd name="T1" fmla="*/ 0 h 311"/>
                <a:gd name="T2" fmla="*/ 81 w 88"/>
                <a:gd name="T3" fmla="*/ 6 h 311"/>
                <a:gd name="T4" fmla="*/ 87 w 88"/>
                <a:gd name="T5" fmla="*/ 19 h 311"/>
                <a:gd name="T6" fmla="*/ 81 w 88"/>
                <a:gd name="T7" fmla="*/ 33 h 311"/>
                <a:gd name="T8" fmla="*/ 68 w 88"/>
                <a:gd name="T9" fmla="*/ 39 h 311"/>
                <a:gd name="T10" fmla="*/ 54 w 88"/>
                <a:gd name="T11" fmla="*/ 33 h 311"/>
                <a:gd name="T12" fmla="*/ 49 w 88"/>
                <a:gd name="T13" fmla="*/ 19 h 311"/>
                <a:gd name="T14" fmla="*/ 54 w 88"/>
                <a:gd name="T15" fmla="*/ 6 h 311"/>
                <a:gd name="T16" fmla="*/ 68 w 88"/>
                <a:gd name="T17" fmla="*/ 0 h 311"/>
                <a:gd name="T18" fmla="*/ 0 w 88"/>
                <a:gd name="T19" fmla="*/ 311 h 311"/>
                <a:gd name="T20" fmla="*/ 0 w 88"/>
                <a:gd name="T21" fmla="*/ 284 h 311"/>
                <a:gd name="T22" fmla="*/ 44 w 88"/>
                <a:gd name="T23" fmla="*/ 274 h 311"/>
                <a:gd name="T24" fmla="*/ 56 w 88"/>
                <a:gd name="T25" fmla="*/ 242 h 311"/>
                <a:gd name="T26" fmla="*/ 56 w 88"/>
                <a:gd name="T27" fmla="*/ 93 h 311"/>
                <a:gd name="T28" fmla="*/ 21 w 88"/>
                <a:gd name="T29" fmla="*/ 93 h 311"/>
                <a:gd name="T30" fmla="*/ 21 w 88"/>
                <a:gd name="T31" fmla="*/ 67 h 311"/>
                <a:gd name="T32" fmla="*/ 88 w 88"/>
                <a:gd name="T33" fmla="*/ 67 h 311"/>
                <a:gd name="T34" fmla="*/ 88 w 88"/>
                <a:gd name="T35" fmla="*/ 241 h 311"/>
                <a:gd name="T36" fmla="*/ 66 w 88"/>
                <a:gd name="T37" fmla="*/ 294 h 311"/>
                <a:gd name="T38" fmla="*/ 0 w 88"/>
                <a:gd name="T39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311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Freeform 135"/>
            <p:cNvSpPr>
              <a:spLocks noEditPoints="1"/>
            </p:cNvSpPr>
            <p:nvPr/>
          </p:nvSpPr>
          <p:spPr bwMode="auto">
            <a:xfrm>
              <a:off x="5986" y="3307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19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Freeform 136"/>
            <p:cNvSpPr>
              <a:spLocks/>
            </p:cNvSpPr>
            <p:nvPr/>
          </p:nvSpPr>
          <p:spPr bwMode="auto">
            <a:xfrm>
              <a:off x="6047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5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Freeform 137"/>
            <p:cNvSpPr>
              <a:spLocks/>
            </p:cNvSpPr>
            <p:nvPr/>
          </p:nvSpPr>
          <p:spPr bwMode="auto">
            <a:xfrm>
              <a:off x="6085" y="3308"/>
              <a:ext cx="34" cy="41"/>
            </a:xfrm>
            <a:custGeom>
              <a:avLst/>
              <a:gdLst>
                <a:gd name="T0" fmla="*/ 49 w 147"/>
                <a:gd name="T1" fmla="*/ 148 h 176"/>
                <a:gd name="T2" fmla="*/ 147 w 147"/>
                <a:gd name="T3" fmla="*/ 148 h 176"/>
                <a:gd name="T4" fmla="*/ 147 w 147"/>
                <a:gd name="T5" fmla="*/ 176 h 176"/>
                <a:gd name="T6" fmla="*/ 0 w 147"/>
                <a:gd name="T7" fmla="*/ 176 h 176"/>
                <a:gd name="T8" fmla="*/ 0 w 147"/>
                <a:gd name="T9" fmla="*/ 167 h 176"/>
                <a:gd name="T10" fmla="*/ 100 w 147"/>
                <a:gd name="T11" fmla="*/ 28 h 176"/>
                <a:gd name="T12" fmla="*/ 2 w 147"/>
                <a:gd name="T13" fmla="*/ 28 h 176"/>
                <a:gd name="T14" fmla="*/ 2 w 147"/>
                <a:gd name="T15" fmla="*/ 0 h 176"/>
                <a:gd name="T16" fmla="*/ 146 w 147"/>
                <a:gd name="T17" fmla="*/ 0 h 176"/>
                <a:gd name="T18" fmla="*/ 146 w 147"/>
                <a:gd name="T19" fmla="*/ 9 h 176"/>
                <a:gd name="T20" fmla="*/ 49 w 147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" h="176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Freeform 138"/>
            <p:cNvSpPr>
              <a:spLocks noEditPoints="1"/>
            </p:cNvSpPr>
            <p:nvPr/>
          </p:nvSpPr>
          <p:spPr bwMode="auto">
            <a:xfrm>
              <a:off x="6123" y="3291"/>
              <a:ext cx="34" cy="59"/>
            </a:xfrm>
            <a:custGeom>
              <a:avLst/>
              <a:gdLst>
                <a:gd name="T0" fmla="*/ 121 w 152"/>
                <a:gd name="T1" fmla="*/ 247 h 251"/>
                <a:gd name="T2" fmla="*/ 121 w 152"/>
                <a:gd name="T3" fmla="*/ 234 h 251"/>
                <a:gd name="T4" fmla="*/ 74 w 152"/>
                <a:gd name="T5" fmla="*/ 251 h 251"/>
                <a:gd name="T6" fmla="*/ 20 w 152"/>
                <a:gd name="T7" fmla="*/ 227 h 251"/>
                <a:gd name="T8" fmla="*/ 0 w 152"/>
                <a:gd name="T9" fmla="*/ 164 h 251"/>
                <a:gd name="T10" fmla="*/ 23 w 152"/>
                <a:gd name="T11" fmla="*/ 96 h 251"/>
                <a:gd name="T12" fmla="*/ 80 w 152"/>
                <a:gd name="T13" fmla="*/ 68 h 251"/>
                <a:gd name="T14" fmla="*/ 121 w 152"/>
                <a:gd name="T15" fmla="*/ 81 h 251"/>
                <a:gd name="T16" fmla="*/ 121 w 152"/>
                <a:gd name="T17" fmla="*/ 0 h 251"/>
                <a:gd name="T18" fmla="*/ 152 w 152"/>
                <a:gd name="T19" fmla="*/ 0 h 251"/>
                <a:gd name="T20" fmla="*/ 152 w 152"/>
                <a:gd name="T21" fmla="*/ 247 h 251"/>
                <a:gd name="T22" fmla="*/ 121 w 152"/>
                <a:gd name="T23" fmla="*/ 247 h 251"/>
                <a:gd name="T24" fmla="*/ 121 w 152"/>
                <a:gd name="T25" fmla="*/ 112 h 251"/>
                <a:gd name="T26" fmla="*/ 89 w 152"/>
                <a:gd name="T27" fmla="*/ 95 h 251"/>
                <a:gd name="T28" fmla="*/ 48 w 152"/>
                <a:gd name="T29" fmla="*/ 113 h 251"/>
                <a:gd name="T30" fmla="*/ 33 w 152"/>
                <a:gd name="T31" fmla="*/ 161 h 251"/>
                <a:gd name="T32" fmla="*/ 90 w 152"/>
                <a:gd name="T33" fmla="*/ 225 h 251"/>
                <a:gd name="T34" fmla="*/ 108 w 152"/>
                <a:gd name="T35" fmla="*/ 220 h 251"/>
                <a:gd name="T36" fmla="*/ 121 w 152"/>
                <a:gd name="T37" fmla="*/ 210 h 251"/>
                <a:gd name="T38" fmla="*/ 121 w 152"/>
                <a:gd name="T39" fmla="*/ 11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2" h="251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Freeform 139"/>
            <p:cNvSpPr>
              <a:spLocks noEditPoints="1"/>
            </p:cNvSpPr>
            <p:nvPr/>
          </p:nvSpPr>
          <p:spPr bwMode="auto">
            <a:xfrm>
              <a:off x="6164" y="3287"/>
              <a:ext cx="38" cy="63"/>
            </a:xfrm>
            <a:custGeom>
              <a:avLst/>
              <a:gdLst>
                <a:gd name="T0" fmla="*/ 160 w 163"/>
                <a:gd name="T1" fmla="*/ 182 h 270"/>
                <a:gd name="T2" fmla="*/ 33 w 163"/>
                <a:gd name="T3" fmla="*/ 182 h 270"/>
                <a:gd name="T4" fmla="*/ 50 w 163"/>
                <a:gd name="T5" fmla="*/ 229 h 270"/>
                <a:gd name="T6" fmla="*/ 89 w 163"/>
                <a:gd name="T7" fmla="*/ 244 h 270"/>
                <a:gd name="T8" fmla="*/ 133 w 163"/>
                <a:gd name="T9" fmla="*/ 228 h 270"/>
                <a:gd name="T10" fmla="*/ 147 w 163"/>
                <a:gd name="T11" fmla="*/ 250 h 270"/>
                <a:gd name="T12" fmla="*/ 124 w 163"/>
                <a:gd name="T13" fmla="*/ 263 h 270"/>
                <a:gd name="T14" fmla="*/ 83 w 163"/>
                <a:gd name="T15" fmla="*/ 270 h 270"/>
                <a:gd name="T16" fmla="*/ 26 w 163"/>
                <a:gd name="T17" fmla="*/ 247 h 270"/>
                <a:gd name="T18" fmla="*/ 0 w 163"/>
                <a:gd name="T19" fmla="*/ 181 h 270"/>
                <a:gd name="T20" fmla="*/ 27 w 163"/>
                <a:gd name="T21" fmla="*/ 111 h 270"/>
                <a:gd name="T22" fmla="*/ 83 w 163"/>
                <a:gd name="T23" fmla="*/ 87 h 270"/>
                <a:gd name="T24" fmla="*/ 142 w 163"/>
                <a:gd name="T25" fmla="*/ 109 h 270"/>
                <a:gd name="T26" fmla="*/ 163 w 163"/>
                <a:gd name="T27" fmla="*/ 163 h 270"/>
                <a:gd name="T28" fmla="*/ 160 w 163"/>
                <a:gd name="T29" fmla="*/ 182 h 270"/>
                <a:gd name="T30" fmla="*/ 84 w 163"/>
                <a:gd name="T31" fmla="*/ 114 h 270"/>
                <a:gd name="T32" fmla="*/ 49 w 163"/>
                <a:gd name="T33" fmla="*/ 127 h 270"/>
                <a:gd name="T34" fmla="*/ 34 w 163"/>
                <a:gd name="T35" fmla="*/ 159 h 270"/>
                <a:gd name="T36" fmla="*/ 132 w 163"/>
                <a:gd name="T37" fmla="*/ 159 h 270"/>
                <a:gd name="T38" fmla="*/ 120 w 163"/>
                <a:gd name="T39" fmla="*/ 127 h 270"/>
                <a:gd name="T40" fmla="*/ 84 w 163"/>
                <a:gd name="T41" fmla="*/ 114 h 270"/>
                <a:gd name="T42" fmla="*/ 139 w 163"/>
                <a:gd name="T43" fmla="*/ 1 h 270"/>
                <a:gd name="T44" fmla="*/ 89 w 163"/>
                <a:gd name="T45" fmla="*/ 56 h 270"/>
                <a:gd name="T46" fmla="*/ 71 w 163"/>
                <a:gd name="T47" fmla="*/ 56 h 270"/>
                <a:gd name="T48" fmla="*/ 23 w 163"/>
                <a:gd name="T49" fmla="*/ 0 h 270"/>
                <a:gd name="T50" fmla="*/ 51 w 163"/>
                <a:gd name="T51" fmla="*/ 0 h 270"/>
                <a:gd name="T52" fmla="*/ 80 w 163"/>
                <a:gd name="T53" fmla="*/ 32 h 270"/>
                <a:gd name="T54" fmla="*/ 107 w 163"/>
                <a:gd name="T55" fmla="*/ 1 h 270"/>
                <a:gd name="T56" fmla="*/ 139 w 163"/>
                <a:gd name="T57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3" h="27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Freeform 140"/>
            <p:cNvSpPr>
              <a:spLocks/>
            </p:cNvSpPr>
            <p:nvPr/>
          </p:nvSpPr>
          <p:spPr bwMode="auto">
            <a:xfrm>
              <a:off x="6209" y="3291"/>
              <a:ext cx="14" cy="59"/>
            </a:xfrm>
            <a:custGeom>
              <a:avLst/>
              <a:gdLst>
                <a:gd name="T0" fmla="*/ 0 w 61"/>
                <a:gd name="T1" fmla="*/ 198 h 251"/>
                <a:gd name="T2" fmla="*/ 0 w 61"/>
                <a:gd name="T3" fmla="*/ 0 h 251"/>
                <a:gd name="T4" fmla="*/ 31 w 61"/>
                <a:gd name="T5" fmla="*/ 0 h 251"/>
                <a:gd name="T6" fmla="*/ 31 w 61"/>
                <a:gd name="T7" fmla="*/ 193 h 251"/>
                <a:gd name="T8" fmla="*/ 39 w 61"/>
                <a:gd name="T9" fmla="*/ 215 h 251"/>
                <a:gd name="T10" fmla="*/ 61 w 61"/>
                <a:gd name="T11" fmla="*/ 223 h 251"/>
                <a:gd name="T12" fmla="*/ 61 w 61"/>
                <a:gd name="T13" fmla="*/ 251 h 251"/>
                <a:gd name="T14" fmla="*/ 0 w 61"/>
                <a:gd name="T15" fmla="*/ 19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1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Freeform 141"/>
            <p:cNvSpPr>
              <a:spLocks noEditPoints="1"/>
            </p:cNvSpPr>
            <p:nvPr/>
          </p:nvSpPr>
          <p:spPr bwMode="auto">
            <a:xfrm>
              <a:off x="6229" y="3287"/>
              <a:ext cx="34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3 w 150"/>
                <a:gd name="T21" fmla="*/ 92 h 269"/>
                <a:gd name="T22" fmla="*/ 63 w 150"/>
                <a:gd name="T23" fmla="*/ 86 h 269"/>
                <a:gd name="T24" fmla="*/ 119 w 150"/>
                <a:gd name="T25" fmla="*/ 104 h 269"/>
                <a:gd name="T26" fmla="*/ 136 w 150"/>
                <a:gd name="T27" fmla="*/ 159 h 269"/>
                <a:gd name="T28" fmla="*/ 136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4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3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2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2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Freeform 142"/>
            <p:cNvSpPr>
              <a:spLocks/>
            </p:cNvSpPr>
            <p:nvPr/>
          </p:nvSpPr>
          <p:spPr bwMode="auto">
            <a:xfrm>
              <a:off x="6266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Freeform 143"/>
            <p:cNvSpPr>
              <a:spLocks noEditPoints="1"/>
            </p:cNvSpPr>
            <p:nvPr/>
          </p:nvSpPr>
          <p:spPr bwMode="auto">
            <a:xfrm>
              <a:off x="6306" y="3287"/>
              <a:ext cx="35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4 w 150"/>
                <a:gd name="T21" fmla="*/ 92 h 269"/>
                <a:gd name="T22" fmla="*/ 64 w 150"/>
                <a:gd name="T23" fmla="*/ 86 h 269"/>
                <a:gd name="T24" fmla="*/ 119 w 150"/>
                <a:gd name="T25" fmla="*/ 104 h 269"/>
                <a:gd name="T26" fmla="*/ 137 w 150"/>
                <a:gd name="T27" fmla="*/ 159 h 269"/>
                <a:gd name="T28" fmla="*/ 137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5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4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3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3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Freeform 144"/>
            <p:cNvSpPr>
              <a:spLocks/>
            </p:cNvSpPr>
            <p:nvPr/>
          </p:nvSpPr>
          <p:spPr bwMode="auto">
            <a:xfrm>
              <a:off x="6348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100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Freeform 145"/>
            <p:cNvSpPr>
              <a:spLocks noEditPoints="1"/>
            </p:cNvSpPr>
            <p:nvPr/>
          </p:nvSpPr>
          <p:spPr bwMode="auto">
            <a:xfrm>
              <a:off x="6388" y="3287"/>
              <a:ext cx="17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5" name="Obdélník 154"/>
          <p:cNvSpPr/>
          <p:nvPr/>
        </p:nvSpPr>
        <p:spPr>
          <a:xfrm>
            <a:off x="1645348" y="5511800"/>
            <a:ext cx="9062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46"/>
            <a:r>
              <a:rPr lang="cs-CZ" sz="1600" dirty="0">
                <a:solidFill>
                  <a:srgbClr val="0A091B"/>
                </a:solidFill>
                <a:latin typeface="Arial"/>
              </a:rPr>
              <a:t>Projekt Modernizace odborného vzdělávání (MOV) rozvíjí kvalitu odborného vzdělávání </a:t>
            </a:r>
            <a:r>
              <a:rPr lang="cs-CZ" sz="1600" dirty="0">
                <a:solidFill>
                  <a:srgbClr val="0A091B"/>
                </a:solidFill>
                <a:latin typeface="Arial"/>
              </a:rPr>
              <a:t/>
            </a:r>
            <a:br>
              <a:rPr lang="cs-CZ" sz="1600" dirty="0">
                <a:solidFill>
                  <a:srgbClr val="0A091B"/>
                </a:solidFill>
                <a:latin typeface="Arial"/>
              </a:rPr>
            </a:br>
            <a:r>
              <a:rPr lang="cs-CZ" sz="1600" dirty="0">
                <a:solidFill>
                  <a:srgbClr val="0A091B"/>
                </a:solidFill>
                <a:latin typeface="Arial"/>
              </a:rPr>
              <a:t>a </a:t>
            </a:r>
            <a:r>
              <a:rPr lang="cs-CZ" sz="1600" dirty="0">
                <a:solidFill>
                  <a:srgbClr val="0A091B"/>
                </a:solidFill>
                <a:latin typeface="Arial"/>
              </a:rPr>
              <a:t>podporuje uplatnitelnost absolventů na trhu práce. Je financován z Evropských strukturálních </a:t>
            </a:r>
            <a:r>
              <a:rPr lang="cs-CZ" sz="1600" dirty="0">
                <a:solidFill>
                  <a:srgbClr val="0A091B"/>
                </a:solidFill>
                <a:latin typeface="Arial"/>
              </a:rPr>
              <a:t/>
            </a:r>
            <a:br>
              <a:rPr lang="cs-CZ" sz="1600" dirty="0">
                <a:solidFill>
                  <a:srgbClr val="0A091B"/>
                </a:solidFill>
                <a:latin typeface="Arial"/>
              </a:rPr>
            </a:br>
            <a:r>
              <a:rPr lang="cs-CZ" sz="1600" dirty="0">
                <a:solidFill>
                  <a:srgbClr val="0A091B"/>
                </a:solidFill>
                <a:latin typeface="Arial"/>
              </a:rPr>
              <a:t>a </a:t>
            </a:r>
            <a:r>
              <a:rPr lang="cs-CZ" sz="1600" dirty="0">
                <a:solidFill>
                  <a:srgbClr val="0A091B"/>
                </a:solidFill>
                <a:latin typeface="Arial"/>
              </a:rPr>
              <a:t>investičních fondů a jeho realizaci zajišťuje Národní pedagogický institut České </a:t>
            </a:r>
            <a:r>
              <a:rPr lang="cs-CZ" sz="1600" dirty="0">
                <a:solidFill>
                  <a:srgbClr val="0A091B"/>
                </a:solidFill>
                <a:latin typeface="Arial"/>
              </a:rPr>
              <a:t>republiky.</a:t>
            </a:r>
            <a:endParaRPr lang="en-US" sz="1867" dirty="0">
              <a:solidFill>
                <a:srgbClr val="85859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56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8748" y="331502"/>
            <a:ext cx="9328052" cy="840230"/>
          </a:xfrm>
        </p:spPr>
        <p:txBody>
          <a:bodyPr/>
          <a:lstStyle/>
          <a:p>
            <a:r>
              <a:rPr lang="cs-CZ" sz="54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Jídla na objednávku</a:t>
            </a:r>
            <a:endParaRPr lang="cs-CZ" sz="54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8965" y="1631184"/>
            <a:ext cx="1138787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4000" b="1" dirty="0">
                <a:solidFill>
                  <a:srgbClr val="00B0F0"/>
                </a:solidFill>
              </a:rPr>
              <a:t>Délka úpravy 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záleží</a:t>
            </a:r>
            <a:endParaRPr lang="cs-CZ" altLang="cs-CZ" sz="4000" b="1" dirty="0">
              <a:solidFill>
                <a:srgbClr val="00B0F0"/>
              </a:solidFill>
            </a:endParaRPr>
          </a:p>
          <a:p>
            <a:pPr marL="571500" indent="-571500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cs-CZ" altLang="cs-CZ" sz="4000" dirty="0"/>
              <a:t> na druhu </a:t>
            </a:r>
            <a:r>
              <a:rPr lang="cs-CZ" altLang="cs-CZ" sz="4000" dirty="0" smtClean="0"/>
              <a:t>masa, </a:t>
            </a:r>
            <a:endParaRPr lang="cs-CZ" altLang="cs-CZ" sz="4000" dirty="0"/>
          </a:p>
          <a:p>
            <a:pPr marL="571500" indent="-571500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cs-CZ" altLang="cs-CZ" sz="4000" dirty="0"/>
              <a:t> na </a:t>
            </a:r>
            <a:r>
              <a:rPr lang="cs-CZ" altLang="cs-CZ" sz="4000" dirty="0" smtClean="0"/>
              <a:t>gramáži,</a:t>
            </a:r>
            <a:endParaRPr lang="cs-CZ" altLang="cs-CZ" sz="4000" dirty="0"/>
          </a:p>
          <a:p>
            <a:pPr marL="571500" indent="-571500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cs-CZ" altLang="cs-CZ" sz="4000" dirty="0"/>
              <a:t> na složitosti </a:t>
            </a:r>
            <a:r>
              <a:rPr lang="cs-CZ" altLang="cs-CZ" sz="4000" dirty="0" smtClean="0"/>
              <a:t>úpravy, </a:t>
            </a:r>
            <a:endParaRPr lang="cs-CZ" altLang="cs-CZ" sz="4000" dirty="0"/>
          </a:p>
          <a:p>
            <a:pPr marL="571500" indent="-571500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cs-CZ" altLang="cs-CZ" sz="4000" dirty="0"/>
              <a:t> na organizaci </a:t>
            </a:r>
            <a:r>
              <a:rPr lang="cs-CZ" altLang="cs-CZ" sz="4000" dirty="0" smtClean="0"/>
              <a:t>práce.</a:t>
            </a:r>
            <a:endParaRPr lang="cs-CZ" altLang="cs-CZ" sz="4000" dirty="0"/>
          </a:p>
          <a:p>
            <a:endParaRPr lang="cs-CZ" sz="12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24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8748" y="428451"/>
            <a:ext cx="9328052" cy="646331"/>
          </a:xfrm>
        </p:spPr>
        <p:txBody>
          <a:bodyPr/>
          <a:lstStyle/>
          <a:p>
            <a:r>
              <a:rPr lang="cs-CZ" sz="40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Stupně propečení</a:t>
            </a:r>
            <a:endParaRPr lang="cs-CZ" sz="4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78609" y="1100560"/>
            <a:ext cx="11108227" cy="53006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cs-CZ" altLang="cs-CZ" b="1" cap="all" dirty="0" smtClean="0">
                <a:solidFill>
                  <a:srgbClr val="FF0000"/>
                </a:solidFill>
              </a:rPr>
              <a:t>Blue </a:t>
            </a:r>
            <a:r>
              <a:rPr lang="cs-CZ" altLang="cs-CZ" b="1" cap="all" dirty="0" err="1" smtClean="0">
                <a:solidFill>
                  <a:srgbClr val="FF0000"/>
                </a:solidFill>
              </a:rPr>
              <a:t>rare</a:t>
            </a:r>
            <a:r>
              <a:rPr lang="cs-CZ" altLang="cs-CZ" b="1" cap="all" dirty="0" smtClean="0">
                <a:solidFill>
                  <a:srgbClr val="FF0000"/>
                </a:solidFill>
              </a:rPr>
              <a:t> </a:t>
            </a:r>
            <a:r>
              <a:rPr lang="cs-CZ" altLang="cs-CZ" dirty="0" smtClean="0"/>
              <a:t>– maso opečené na okrajích, na řezu je syrové,           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cs-CZ" altLang="cs-CZ" dirty="0" smtClean="0"/>
              <a:t>vnitřní teplota 46</a:t>
            </a:r>
            <a:r>
              <a:rPr lang="cs-CZ" altLang="cs-CZ" baseline="30000" dirty="0" smtClean="0"/>
              <a:t>0</a:t>
            </a:r>
            <a:r>
              <a:rPr lang="cs-CZ" altLang="cs-CZ" dirty="0" smtClean="0"/>
              <a:t>C, nevytéká šťáva.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cs-CZ" altLang="cs-CZ" b="1" dirty="0" err="1" smtClean="0">
                <a:solidFill>
                  <a:srgbClr val="FF0000"/>
                </a:solidFill>
              </a:rPr>
              <a:t>Rare</a:t>
            </a:r>
            <a:r>
              <a:rPr lang="cs-CZ" altLang="cs-CZ" b="1" dirty="0" smtClean="0">
                <a:solidFill>
                  <a:srgbClr val="FF0000"/>
                </a:solidFill>
              </a:rPr>
              <a:t> </a:t>
            </a:r>
            <a:r>
              <a:rPr lang="cs-CZ" altLang="cs-CZ" dirty="0" smtClean="0"/>
              <a:t>–</a:t>
            </a:r>
            <a:r>
              <a:rPr lang="cs-CZ" altLang="cs-CZ" b="1" dirty="0" smtClean="0"/>
              <a:t> </a:t>
            </a:r>
            <a:r>
              <a:rPr lang="cs-CZ" altLang="cs-CZ" dirty="0"/>
              <a:t>maso opečené na </a:t>
            </a:r>
            <a:r>
              <a:rPr lang="cs-CZ" altLang="cs-CZ" dirty="0" smtClean="0"/>
              <a:t>okrajích do hněda, na řezu krvavé,                                         vnitřní teplota 52</a:t>
            </a:r>
            <a:r>
              <a:rPr lang="cs-CZ" altLang="cs-CZ" baseline="30000" dirty="0" smtClean="0"/>
              <a:t>0</a:t>
            </a:r>
            <a:r>
              <a:rPr lang="cs-CZ" altLang="cs-CZ" dirty="0" smtClean="0"/>
              <a:t>C.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cs-CZ" altLang="cs-CZ" b="1" cap="all" dirty="0" smtClean="0">
                <a:solidFill>
                  <a:srgbClr val="FF0000"/>
                </a:solidFill>
              </a:rPr>
              <a:t>Medium </a:t>
            </a:r>
            <a:r>
              <a:rPr lang="cs-CZ" altLang="cs-CZ" b="1" cap="all" dirty="0" err="1" smtClean="0">
                <a:solidFill>
                  <a:srgbClr val="FF0000"/>
                </a:solidFill>
              </a:rPr>
              <a:t>rare</a:t>
            </a:r>
            <a:r>
              <a:rPr lang="cs-CZ" altLang="cs-CZ" b="1" cap="all" dirty="0" smtClean="0">
                <a:solidFill>
                  <a:srgbClr val="FF0000"/>
                </a:solidFill>
              </a:rPr>
              <a:t> </a:t>
            </a:r>
            <a:r>
              <a:rPr lang="cs-CZ" altLang="cs-CZ" dirty="0" smtClean="0"/>
              <a:t>–  maso je opečené do hněda, na řezu  růžové až červené,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cs-CZ" altLang="cs-CZ" dirty="0" smtClean="0"/>
              <a:t>vnitřní teplota 55</a:t>
            </a:r>
            <a:r>
              <a:rPr lang="cs-CZ" altLang="cs-CZ" baseline="30000" dirty="0" smtClean="0"/>
              <a:t>0</a:t>
            </a:r>
            <a:r>
              <a:rPr lang="cs-CZ" altLang="cs-CZ" dirty="0" smtClean="0"/>
              <a:t>C.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cs-CZ" altLang="cs-CZ" b="1" cap="all" dirty="0">
                <a:solidFill>
                  <a:srgbClr val="FF0000"/>
                </a:solidFill>
              </a:rPr>
              <a:t>Medium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dirty="0" smtClean="0"/>
              <a:t>– maso je středně propečené, na řezu je růžové, není krvavé,                                             vnitřní teplota 59</a:t>
            </a:r>
            <a:r>
              <a:rPr lang="cs-CZ" altLang="cs-CZ" baseline="30000" dirty="0" smtClean="0"/>
              <a:t>0</a:t>
            </a:r>
            <a:r>
              <a:rPr lang="cs-CZ" altLang="cs-CZ" dirty="0" smtClean="0"/>
              <a:t>C.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cs-CZ" altLang="cs-CZ" b="1" cap="all" dirty="0" smtClean="0">
                <a:solidFill>
                  <a:srgbClr val="FF0000"/>
                </a:solidFill>
              </a:rPr>
              <a:t>Medium </a:t>
            </a:r>
            <a:r>
              <a:rPr lang="cs-CZ" altLang="cs-CZ" b="1" cap="all" dirty="0" err="1" smtClean="0">
                <a:solidFill>
                  <a:srgbClr val="FF0000"/>
                </a:solidFill>
              </a:rPr>
              <a:t>well</a:t>
            </a:r>
            <a:r>
              <a:rPr lang="cs-CZ" altLang="cs-CZ" b="1" cap="all" dirty="0" smtClean="0">
                <a:solidFill>
                  <a:srgbClr val="FF0000"/>
                </a:solidFill>
              </a:rPr>
              <a:t> </a:t>
            </a:r>
            <a:r>
              <a:rPr lang="cs-CZ" altLang="cs-CZ" dirty="0" smtClean="0"/>
              <a:t>–</a:t>
            </a:r>
            <a:r>
              <a:rPr lang="cs-CZ" altLang="cs-CZ" b="1" dirty="0" smtClean="0"/>
              <a:t> </a:t>
            </a:r>
            <a:r>
              <a:rPr lang="cs-CZ" altLang="cs-CZ" dirty="0" smtClean="0"/>
              <a:t>maso je propečené na řezu lehce růžové, málo šťavnaté,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cs-CZ" altLang="cs-CZ" dirty="0" smtClean="0"/>
              <a:t>vnitřní teplota 64</a:t>
            </a:r>
            <a:r>
              <a:rPr lang="cs-CZ" altLang="cs-CZ" baseline="30000" dirty="0" smtClean="0"/>
              <a:t>0</a:t>
            </a:r>
            <a:r>
              <a:rPr lang="cs-CZ" altLang="cs-CZ" dirty="0" smtClean="0"/>
              <a:t>C.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cs-CZ" altLang="cs-CZ" b="1" cap="all" dirty="0" err="1" smtClean="0">
                <a:solidFill>
                  <a:srgbClr val="FF0000"/>
                </a:solidFill>
              </a:rPr>
              <a:t>Well</a:t>
            </a:r>
            <a:r>
              <a:rPr lang="cs-CZ" altLang="cs-CZ" b="1" cap="all" dirty="0" smtClean="0">
                <a:solidFill>
                  <a:srgbClr val="FF0000"/>
                </a:solidFill>
              </a:rPr>
              <a:t> done </a:t>
            </a:r>
            <a:r>
              <a:rPr lang="cs-CZ" altLang="cs-CZ" dirty="0" smtClean="0"/>
              <a:t>–</a:t>
            </a:r>
            <a:r>
              <a:rPr lang="cs-CZ" altLang="cs-CZ" b="1" dirty="0" smtClean="0"/>
              <a:t> </a:t>
            </a:r>
            <a:r>
              <a:rPr lang="cs-CZ" altLang="cs-CZ" dirty="0" smtClean="0"/>
              <a:t>maso  je propečené, bez šťávy, střed masa je šedohnědý,                                                   vnitřní teplota 68</a:t>
            </a:r>
            <a:r>
              <a:rPr lang="cs-CZ" altLang="cs-CZ" baseline="30000" dirty="0" smtClean="0"/>
              <a:t>0</a:t>
            </a:r>
            <a:r>
              <a:rPr lang="cs-CZ" altLang="cs-CZ" dirty="0" smtClean="0"/>
              <a:t>-71</a:t>
            </a:r>
            <a:r>
              <a:rPr lang="cs-CZ" altLang="cs-CZ" baseline="30000" dirty="0"/>
              <a:t>0</a:t>
            </a:r>
            <a:r>
              <a:rPr lang="cs-CZ" altLang="cs-CZ" dirty="0" smtClean="0"/>
              <a:t>C.</a:t>
            </a:r>
          </a:p>
          <a:p>
            <a:pPr>
              <a:lnSpc>
                <a:spcPct val="140000"/>
              </a:lnSpc>
              <a:buFont typeface="Wingdings" pitchFamily="2" charset="2"/>
              <a:buChar char="Ø"/>
              <a:defRPr/>
            </a:pPr>
            <a:endParaRPr lang="cs-CZ" alt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428828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8748" y="331502"/>
            <a:ext cx="9328052" cy="840230"/>
          </a:xfrm>
        </p:spPr>
        <p:txBody>
          <a:bodyPr/>
          <a:lstStyle/>
          <a:p>
            <a:r>
              <a:rPr lang="cs-CZ" sz="54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Příprava masa </a:t>
            </a:r>
            <a:endParaRPr lang="cs-CZ" sz="54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8964" y="1229740"/>
            <a:ext cx="115997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4000" b="1" dirty="0" smtClean="0">
                <a:solidFill>
                  <a:srgbClr val="00B0F0"/>
                </a:solidFill>
              </a:rPr>
              <a:t>Nejvhodnější tepelná úprava</a:t>
            </a:r>
          </a:p>
          <a:p>
            <a:r>
              <a:rPr lang="cs-CZ" altLang="cs-CZ" sz="4000" dirty="0" smtClean="0"/>
              <a:t>kuchař hostům doporučuje úpravu steaku MEDIUM RARE, steak je velice šťavnatý a lahodný.</a:t>
            </a:r>
          </a:p>
          <a:p>
            <a:endParaRPr lang="cs-CZ" sz="12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10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8748" y="331502"/>
            <a:ext cx="9328052" cy="840230"/>
          </a:xfrm>
        </p:spPr>
        <p:txBody>
          <a:bodyPr/>
          <a:lstStyle/>
          <a:p>
            <a:r>
              <a:rPr lang="cs-CZ" sz="54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Příprava masa </a:t>
            </a:r>
            <a:endParaRPr lang="cs-CZ" sz="54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8964" y="1229740"/>
            <a:ext cx="115997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4000" b="1" dirty="0" smtClean="0">
                <a:solidFill>
                  <a:srgbClr val="00B0F0"/>
                </a:solidFill>
              </a:rPr>
              <a:t>Temperování </a:t>
            </a:r>
          </a:p>
          <a:p>
            <a:r>
              <a:rPr lang="cs-CZ" altLang="cs-CZ" sz="4000" dirty="0" smtClean="0"/>
              <a:t>před tepelnou úpravou musí maso získat pokojovou teplotu, aby při úpravě nedostalo teplotní šok.</a:t>
            </a:r>
          </a:p>
          <a:p>
            <a:endParaRPr lang="cs-CZ" sz="12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2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8748" y="331502"/>
            <a:ext cx="9328052" cy="840230"/>
          </a:xfrm>
        </p:spPr>
        <p:txBody>
          <a:bodyPr/>
          <a:lstStyle/>
          <a:p>
            <a:r>
              <a:rPr lang="cs-CZ" sz="54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Příprava masa</a:t>
            </a:r>
            <a:endParaRPr lang="cs-CZ" sz="54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8964" y="1229740"/>
            <a:ext cx="113878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4000" b="1" dirty="0" smtClean="0">
                <a:solidFill>
                  <a:srgbClr val="00B0F0"/>
                </a:solidFill>
              </a:rPr>
              <a:t>Solení a pepření masa před tepelnou úpravou</a:t>
            </a:r>
          </a:p>
          <a:p>
            <a:r>
              <a:rPr lang="cs-CZ" altLang="cs-CZ" sz="4000" dirty="0" smtClean="0"/>
              <a:t>každý kuchař upřednostňuje jiný postup při solení.</a:t>
            </a:r>
          </a:p>
          <a:p>
            <a:r>
              <a:rPr lang="cs-CZ" altLang="cs-CZ" sz="4000" dirty="0" smtClean="0"/>
              <a:t>Většinou se používá solení po tepelné úpravě, maso neztratí šťávu.</a:t>
            </a:r>
          </a:p>
          <a:p>
            <a:r>
              <a:rPr lang="cs-CZ" altLang="cs-CZ" sz="4000" dirty="0" smtClean="0"/>
              <a:t>Pepř používáme až po tepelné úpravě, opékáním pepř hořkne.</a:t>
            </a:r>
          </a:p>
          <a:p>
            <a:endParaRPr lang="cs-CZ" sz="12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1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ENARAL LAYOUTS">
  <a:themeElements>
    <a:clrScheme name="SIMPLICITY - Bright Blue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00B0F0"/>
      </a:accent1>
      <a:accent2>
        <a:srgbClr val="C0C0C8"/>
      </a:accent2>
      <a:accent3>
        <a:srgbClr val="00B0F0"/>
      </a:accent3>
      <a:accent4>
        <a:srgbClr val="00B0F0"/>
      </a:accent4>
      <a:accent5>
        <a:srgbClr val="00B0F0"/>
      </a:accent5>
      <a:accent6>
        <a:srgbClr val="00B0F0"/>
      </a:accent6>
      <a:hlink>
        <a:srgbClr val="0084B4"/>
      </a:hlink>
      <a:folHlink>
        <a:srgbClr val="5CD3FF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IMPLICITY - Bright Blue">
    <a:dk1>
      <a:srgbClr val="0A091B"/>
    </a:dk1>
    <a:lt1>
      <a:srgbClr val="F2F2F5"/>
    </a:lt1>
    <a:dk2>
      <a:srgbClr val="858591"/>
    </a:dk2>
    <a:lt2>
      <a:srgbClr val="FFFFFF"/>
    </a:lt2>
    <a:accent1>
      <a:srgbClr val="00B0F0"/>
    </a:accent1>
    <a:accent2>
      <a:srgbClr val="C0C0C8"/>
    </a:accent2>
    <a:accent3>
      <a:srgbClr val="00B0F0"/>
    </a:accent3>
    <a:accent4>
      <a:srgbClr val="00B0F0"/>
    </a:accent4>
    <a:accent5>
      <a:srgbClr val="00B0F0"/>
    </a:accent5>
    <a:accent6>
      <a:srgbClr val="00B0F0"/>
    </a:accent6>
    <a:hlink>
      <a:srgbClr val="0084B4"/>
    </a:hlink>
    <a:folHlink>
      <a:srgbClr val="5CD3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1620</TotalTime>
  <Words>793</Words>
  <Application>Microsoft Office PowerPoint</Application>
  <PresentationFormat>Širokoúhlá obrazovka</PresentationFormat>
  <Paragraphs>132</Paragraphs>
  <Slides>47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47</vt:i4>
      </vt:variant>
    </vt:vector>
  </HeadingPairs>
  <TitlesOfParts>
    <vt:vector size="55" baseType="lpstr">
      <vt:lpstr>Arial</vt:lpstr>
      <vt:lpstr>Calibri</vt:lpstr>
      <vt:lpstr>Calibri Light</vt:lpstr>
      <vt:lpstr>Courier New</vt:lpstr>
      <vt:lpstr>Roboto Condensed</vt:lpstr>
      <vt:lpstr>Wingdings</vt:lpstr>
      <vt:lpstr>Motiv Office</vt:lpstr>
      <vt:lpstr>GENARAL LAYOUTS</vt:lpstr>
      <vt:lpstr>Prezentace aplikace PowerPoint</vt:lpstr>
      <vt:lpstr>Prezentace aplikace PowerPoint</vt:lpstr>
      <vt:lpstr>Prezentace aplikace PowerPoint</vt:lpstr>
      <vt:lpstr>Prezentace aplikace PowerPoint</vt:lpstr>
      <vt:lpstr>Jídla na objednávku</vt:lpstr>
      <vt:lpstr>Stupně propečení</vt:lpstr>
      <vt:lpstr>Příprava masa </vt:lpstr>
      <vt:lpstr>Příprava masa </vt:lpstr>
      <vt:lpstr>Příprava masa</vt:lpstr>
      <vt:lpstr>Jídla na objednávku</vt:lpstr>
      <vt:lpstr>RIB EYE STEAK  Entrecôte</vt:lpstr>
      <vt:lpstr>RIB EYE STEAK,   Entrecôte</vt:lpstr>
      <vt:lpstr> t-bone steak    Porterhouse  steak  </vt:lpstr>
      <vt:lpstr>   </vt:lpstr>
      <vt:lpstr>T-bone steak , Porterhouse steak </vt:lpstr>
      <vt:lpstr>T-bone steak </vt:lpstr>
      <vt:lpstr>T-bone steak </vt:lpstr>
      <vt:lpstr>Fillet, Fillet mignon, Tenderloin, Tournedos </vt:lpstr>
      <vt:lpstr>Fillet, Fillet mignon, Tenderloin, Tournedos </vt:lpstr>
      <vt:lpstr>Fillet, Fillet mignon, Tenderloin, Tournedos </vt:lpstr>
      <vt:lpstr>Fillet mignon </vt:lpstr>
      <vt:lpstr>CHILLE BEEF – nízký roštěnec – striploin    </vt:lpstr>
      <vt:lpstr>CHILLE BEEF – nízký roštěnec – striploin </vt:lpstr>
      <vt:lpstr>Hanger steak</vt:lpstr>
      <vt:lpstr>Český chov – Hanger steak – veverka </vt:lpstr>
      <vt:lpstr>Flank steak</vt:lpstr>
      <vt:lpstr>Flank steak</vt:lpstr>
      <vt:lpstr>Tomahawk </vt:lpstr>
      <vt:lpstr>Tomahawk </vt:lpstr>
      <vt:lpstr>Tomahawk </vt:lpstr>
      <vt:lpstr>Tomahawk </vt:lpstr>
      <vt:lpstr>KVĚTOVÁ ŠPIČKA</vt:lpstr>
      <vt:lpstr>Steak  z kýty  s kostí </vt:lpstr>
      <vt:lpstr>Steak z kýty  s kostí </vt:lpstr>
      <vt:lpstr>Příklady využití v teplé kuchyni</vt:lpstr>
      <vt:lpstr>MALÁ SVÍČKOVÁ  Filet mignon</vt:lpstr>
      <vt:lpstr>Filet mignon</vt:lpstr>
      <vt:lpstr>Prezentace aplikace PowerPoint</vt:lpstr>
      <vt:lpstr>Filet mignon</vt:lpstr>
      <vt:lpstr>Příklady využití v studené kuchyni</vt:lpstr>
      <vt:lpstr>Tatarský biftek  úprava raw</vt:lpstr>
      <vt:lpstr>Tatarský biftek  úprava raw</vt:lpstr>
      <vt:lpstr>Prezentace aplikace PowerPoint</vt:lpstr>
      <vt:lpstr>Prezentace aplikace PowerPoint</vt:lpstr>
      <vt:lpstr>Zdroje</vt:lpstr>
      <vt:lpstr>Prezentace aplikace PowerPoint</vt:lpstr>
      <vt:lpstr>Prezentace aplikace PowerPoint</vt:lpstr>
    </vt:vector>
  </TitlesOfParts>
  <Company>SSPOSBRNO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Zdeňka Predajňová</dc:creator>
  <cp:lastModifiedBy>Eva Kejkulová</cp:lastModifiedBy>
  <cp:revision>127</cp:revision>
  <dcterms:created xsi:type="dcterms:W3CDTF">2019-01-15T08:38:45Z</dcterms:created>
  <dcterms:modified xsi:type="dcterms:W3CDTF">2020-04-03T09:46:05Z</dcterms:modified>
</cp:coreProperties>
</file>