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6" r:id="rId1"/>
    <p:sldMasterId id="2147483928" r:id="rId2"/>
  </p:sldMasterIdLst>
  <p:notesMasterIdLst>
    <p:notesMasterId r:id="rId24"/>
  </p:notesMasterIdLst>
  <p:sldIdLst>
    <p:sldId id="363" r:id="rId3"/>
    <p:sldId id="256" r:id="rId4"/>
    <p:sldId id="332" r:id="rId5"/>
    <p:sldId id="257" r:id="rId6"/>
    <p:sldId id="353" r:id="rId7"/>
    <p:sldId id="359" r:id="rId8"/>
    <p:sldId id="301" r:id="rId9"/>
    <p:sldId id="338" r:id="rId10"/>
    <p:sldId id="339" r:id="rId11"/>
    <p:sldId id="340" r:id="rId12"/>
    <p:sldId id="360" r:id="rId13"/>
    <p:sldId id="337" r:id="rId14"/>
    <p:sldId id="347" r:id="rId15"/>
    <p:sldId id="343" r:id="rId16"/>
    <p:sldId id="342" r:id="rId17"/>
    <p:sldId id="344" r:id="rId18"/>
    <p:sldId id="345" r:id="rId19"/>
    <p:sldId id="352" r:id="rId20"/>
    <p:sldId id="357" r:id="rId21"/>
    <p:sldId id="361" r:id="rId22"/>
    <p:sldId id="362" r:id="rId23"/>
  </p:sldIdLst>
  <p:sldSz cx="12190413" cy="6859588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544251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088502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63275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177004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721254" algn="l" defTabSz="1088502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3265505" algn="l" defTabSz="1088502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809756" algn="l" defTabSz="1088502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4354007" algn="l" defTabSz="1088502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1">
          <p15:clr>
            <a:srgbClr val="A4A3A4"/>
          </p15:clr>
        </p15:guide>
        <p15:guide id="4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F1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01" autoAdjust="0"/>
    <p:restoredTop sz="91971" autoAdjust="0"/>
  </p:normalViewPr>
  <p:slideViewPr>
    <p:cSldViewPr>
      <p:cViewPr varScale="1">
        <p:scale>
          <a:sx n="67" d="100"/>
          <a:sy n="67" d="100"/>
        </p:scale>
        <p:origin x="918" y="72"/>
      </p:cViewPr>
      <p:guideLst>
        <p:guide orient="horz" pos="2160"/>
        <p:guide pos="2880"/>
        <p:guide orient="horz" pos="2161"/>
        <p:guide pos="3840"/>
      </p:guideLst>
    </p:cSldViewPr>
  </p:slideViewPr>
  <p:outlineViewPr>
    <p:cViewPr>
      <p:scale>
        <a:sx n="33" d="100"/>
        <a:sy n="33" d="100"/>
      </p:scale>
      <p:origin x="36" y="121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AB2447-1647-4D2F-8C7E-32C90374F768}" type="datetimeFigureOut">
              <a:rPr lang="cs-CZ" smtClean="0"/>
              <a:t>03.04.2020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A278EB-086E-49F4-8831-BF632CD0A6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1724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Který oddělí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278EB-086E-49F4-8831-BF632CD0A6F2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8408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1122623"/>
            <a:ext cx="10361851" cy="2388153"/>
          </a:xfrm>
        </p:spPr>
        <p:txBody>
          <a:bodyPr anchor="b"/>
          <a:lstStyle>
            <a:lvl1pPr algn="ctr">
              <a:defRPr sz="7100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802" y="3602872"/>
            <a:ext cx="9142810" cy="1656145"/>
          </a:xfrm>
        </p:spPr>
        <p:txBody>
          <a:bodyPr/>
          <a:lstStyle>
            <a:lvl1pPr marL="0" indent="0" algn="ctr">
              <a:buNone/>
              <a:defRPr sz="2900"/>
            </a:lvl1pPr>
            <a:lvl2pPr marL="544251" indent="0" algn="ctr">
              <a:buNone/>
              <a:defRPr sz="2400"/>
            </a:lvl2pPr>
            <a:lvl3pPr marL="1088502" indent="0" algn="ctr">
              <a:buNone/>
              <a:defRPr sz="2100"/>
            </a:lvl3pPr>
            <a:lvl4pPr marL="1632753" indent="0" algn="ctr">
              <a:buNone/>
              <a:defRPr sz="1900"/>
            </a:lvl4pPr>
            <a:lvl5pPr marL="2177004" indent="0" algn="ctr">
              <a:buNone/>
              <a:defRPr sz="1900"/>
            </a:lvl5pPr>
            <a:lvl6pPr marL="2721254" indent="0" algn="ctr">
              <a:buNone/>
              <a:defRPr sz="1900"/>
            </a:lvl6pPr>
            <a:lvl7pPr marL="3265505" indent="0" algn="ctr">
              <a:buNone/>
              <a:defRPr sz="1900"/>
            </a:lvl7pPr>
            <a:lvl8pPr marL="3809756" indent="0" algn="ctr">
              <a:buNone/>
              <a:defRPr sz="1900"/>
            </a:lvl8pPr>
            <a:lvl9pPr marL="4354007" indent="0" algn="ctr">
              <a:buNone/>
              <a:defRPr sz="1900"/>
            </a:lvl9pPr>
          </a:lstStyle>
          <a:p>
            <a:r>
              <a:rPr lang="cs-CZ" smtClean="0"/>
              <a:t>Klepnutím lze upravit styl předlohy podnadpisů.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05AB5-485B-4747-A8EB-3E5547DA494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741B7-4E22-41C3-A3FF-3EE5BC97A12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3765" y="365209"/>
            <a:ext cx="2628558" cy="581318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5DB05-5CC8-4484-BEBD-D35DF714225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A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047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469839" y="431900"/>
            <a:ext cx="0" cy="685959"/>
          </a:xfrm>
          <a:prstGeom prst="line">
            <a:avLst/>
          </a:prstGeom>
          <a:ln w="63500">
            <a:solidFill>
              <a:srgbClr val="2BC3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69839" y="6287956"/>
            <a:ext cx="0" cy="393791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28666" y="536297"/>
            <a:ext cx="11003020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666" b="1">
                <a:solidFill>
                  <a:srgbClr val="2BC3E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0" name="Title 7"/>
          <p:cNvSpPr txBox="1">
            <a:spLocks/>
          </p:cNvSpPr>
          <p:nvPr/>
        </p:nvSpPr>
        <p:spPr>
          <a:xfrm>
            <a:off x="634918" y="6361586"/>
            <a:ext cx="10996768" cy="350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cs-CZ" sz="1866" dirty="0" smtClean="0">
                <a:solidFill>
                  <a:schemeClr val="bg2">
                    <a:lumMod val="85000"/>
                  </a:schemeClr>
                </a:solidFill>
                <a:latin typeface="Arial" panose="020B0604020202020204" pitchFamily="34" charset="0"/>
              </a:rPr>
              <a:t>MOV</a:t>
            </a:r>
            <a:endParaRPr lang="en-US" sz="1866" dirty="0">
              <a:solidFill>
                <a:schemeClr val="bg2">
                  <a:lumMod val="8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53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69839" y="6287956"/>
            <a:ext cx="0" cy="393791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7"/>
          <p:cNvSpPr txBox="1">
            <a:spLocks/>
          </p:cNvSpPr>
          <p:nvPr/>
        </p:nvSpPr>
        <p:spPr>
          <a:xfrm>
            <a:off x="634918" y="6361586"/>
            <a:ext cx="10996768" cy="350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cs-CZ" sz="1866" dirty="0" smtClean="0">
                <a:solidFill>
                  <a:schemeClr val="bg2">
                    <a:lumMod val="85000"/>
                  </a:schemeClr>
                </a:solidFill>
                <a:latin typeface="Arial" panose="020B0604020202020204" pitchFamily="34" charset="0"/>
              </a:rPr>
              <a:t>MOV</a:t>
            </a:r>
            <a:endParaRPr lang="en-US" sz="1866" dirty="0">
              <a:solidFill>
                <a:schemeClr val="bg2">
                  <a:lumMod val="8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079339" y="1651383"/>
            <a:ext cx="1828562" cy="1829223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1333">
                <a:latin typeface="Arial" panose="020B0604020202020204" pitchFamily="34" charset="0"/>
              </a:defRPr>
            </a:lvl1pPr>
          </a:lstStyle>
          <a:p>
            <a:r>
              <a:rPr lang="cs-CZ" dirty="0" smtClean="0"/>
              <a:t>Kliknutím na ikonu přidáte obrázek.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5338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BRA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2"/>
          </p:nvPr>
        </p:nvSpPr>
        <p:spPr>
          <a:xfrm>
            <a:off x="-3175" y="0"/>
            <a:ext cx="12190413" cy="6859588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6239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C9D73-5D2E-4193-B068-8C40E08F260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742" y="1710135"/>
            <a:ext cx="10514231" cy="2853398"/>
          </a:xfrm>
        </p:spPr>
        <p:txBody>
          <a:bodyPr anchor="b"/>
          <a:lstStyle>
            <a:lvl1pPr>
              <a:defRPr sz="7100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742" y="4590527"/>
            <a:ext cx="10514231" cy="1500534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/>
                </a:solidFill>
              </a:defRPr>
            </a:lvl1pPr>
            <a:lvl2pPr marL="54425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8850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6327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7700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212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6550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0975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5400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F8496-EBFC-471E-9078-52B52E710D5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1015B-45CA-45A9-85E4-253ADC36D84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365211"/>
            <a:ext cx="10514231" cy="132587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680" y="1681552"/>
            <a:ext cx="5157115" cy="824103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680" y="2505655"/>
            <a:ext cx="5157115" cy="368544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1397" y="1681552"/>
            <a:ext cx="5182513" cy="824103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1397" y="2505655"/>
            <a:ext cx="5182513" cy="368544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8A8C0-63AF-4805-86A7-D7EAAA37857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95B6C-EB49-40A8-9893-375A72C9E45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13A7F-8BB3-49C0-B342-58370D8A279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457306"/>
            <a:ext cx="3931725" cy="1600571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2513" y="987655"/>
            <a:ext cx="6171397" cy="4874754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79" y="2057876"/>
            <a:ext cx="3931725" cy="3812471"/>
          </a:xfrm>
        </p:spPr>
        <p:txBody>
          <a:bodyPr/>
          <a:lstStyle>
            <a:lvl1pPr marL="0" indent="0">
              <a:buNone/>
              <a:defRPr sz="1900"/>
            </a:lvl1pPr>
            <a:lvl2pPr marL="544251" indent="0">
              <a:buNone/>
              <a:defRPr sz="1700"/>
            </a:lvl2pPr>
            <a:lvl3pPr marL="1088502" indent="0">
              <a:buNone/>
              <a:defRPr sz="1400"/>
            </a:lvl3pPr>
            <a:lvl4pPr marL="1632753" indent="0">
              <a:buNone/>
              <a:defRPr sz="1200"/>
            </a:lvl4pPr>
            <a:lvl5pPr marL="2177004" indent="0">
              <a:buNone/>
              <a:defRPr sz="1200"/>
            </a:lvl5pPr>
            <a:lvl6pPr marL="2721254" indent="0">
              <a:buNone/>
              <a:defRPr sz="1200"/>
            </a:lvl6pPr>
            <a:lvl7pPr marL="3265505" indent="0">
              <a:buNone/>
              <a:defRPr sz="1200"/>
            </a:lvl7pPr>
            <a:lvl8pPr marL="3809756" indent="0">
              <a:buNone/>
              <a:defRPr sz="1200"/>
            </a:lvl8pPr>
            <a:lvl9pPr marL="4354007" indent="0">
              <a:buNone/>
              <a:defRPr sz="12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CDD3E-58D2-4B53-8C40-F8E104A2624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457306"/>
            <a:ext cx="3931725" cy="1600571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2513" y="987655"/>
            <a:ext cx="6171397" cy="4874754"/>
          </a:xfrm>
        </p:spPr>
        <p:txBody>
          <a:bodyPr rtlCol="0">
            <a:normAutofit/>
          </a:bodyPr>
          <a:lstStyle>
            <a:lvl1pPr marL="0" indent="0">
              <a:buNone/>
              <a:defRPr sz="3800"/>
            </a:lvl1pPr>
            <a:lvl2pPr marL="544251" indent="0">
              <a:buNone/>
              <a:defRPr sz="3300"/>
            </a:lvl2pPr>
            <a:lvl3pPr marL="1088502" indent="0">
              <a:buNone/>
              <a:defRPr sz="2900"/>
            </a:lvl3pPr>
            <a:lvl4pPr marL="1632753" indent="0">
              <a:buNone/>
              <a:defRPr sz="2400"/>
            </a:lvl4pPr>
            <a:lvl5pPr marL="2177004" indent="0">
              <a:buNone/>
              <a:defRPr sz="2400"/>
            </a:lvl5pPr>
            <a:lvl6pPr marL="2721254" indent="0">
              <a:buNone/>
              <a:defRPr sz="2400"/>
            </a:lvl6pPr>
            <a:lvl7pPr marL="3265505" indent="0">
              <a:buNone/>
              <a:defRPr sz="2400"/>
            </a:lvl7pPr>
            <a:lvl8pPr marL="3809756" indent="0">
              <a:buNone/>
              <a:defRPr sz="2400"/>
            </a:lvl8pPr>
            <a:lvl9pPr marL="4354007" indent="0">
              <a:buNone/>
              <a:defRPr sz="24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79" y="2057876"/>
            <a:ext cx="3931725" cy="3812471"/>
          </a:xfrm>
        </p:spPr>
        <p:txBody>
          <a:bodyPr/>
          <a:lstStyle>
            <a:lvl1pPr marL="0" indent="0">
              <a:buNone/>
              <a:defRPr sz="1900"/>
            </a:lvl1pPr>
            <a:lvl2pPr marL="544251" indent="0">
              <a:buNone/>
              <a:defRPr sz="1700"/>
            </a:lvl2pPr>
            <a:lvl3pPr marL="1088502" indent="0">
              <a:buNone/>
              <a:defRPr sz="1400"/>
            </a:lvl3pPr>
            <a:lvl4pPr marL="1632753" indent="0">
              <a:buNone/>
              <a:defRPr sz="1200"/>
            </a:lvl4pPr>
            <a:lvl5pPr marL="2177004" indent="0">
              <a:buNone/>
              <a:defRPr sz="1200"/>
            </a:lvl5pPr>
            <a:lvl6pPr marL="2721254" indent="0">
              <a:buNone/>
              <a:defRPr sz="1200"/>
            </a:lvl6pPr>
            <a:lvl7pPr marL="3265505" indent="0">
              <a:buNone/>
              <a:defRPr sz="1200"/>
            </a:lvl7pPr>
            <a:lvl8pPr marL="3809756" indent="0">
              <a:buNone/>
              <a:defRPr sz="1200"/>
            </a:lvl8pPr>
            <a:lvl9pPr marL="4354007" indent="0">
              <a:buNone/>
              <a:defRPr sz="12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F1330-E68E-4E0F-A58B-369B9C64FA4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091" y="365210"/>
            <a:ext cx="10514231" cy="1325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850" tIns="54425" rIns="108850" bIns="5442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091" y="1826048"/>
            <a:ext cx="10514231" cy="4352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850" tIns="54425" rIns="108850" bIns="544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091" y="6357822"/>
            <a:ext cx="2742843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l" eaLnBrk="1" hangingPunct="1">
              <a:defRPr sz="1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075" y="6357822"/>
            <a:ext cx="4114264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ctr" eaLnBrk="1" hangingPunct="1">
              <a:defRPr sz="1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479" y="6357822"/>
            <a:ext cx="2742843" cy="365210"/>
          </a:xfrm>
          <a:prstGeom prst="rect">
            <a:avLst/>
          </a:prstGeom>
        </p:spPr>
        <p:txBody>
          <a:bodyPr vert="horz" wrap="square" lIns="108850" tIns="54425" rIns="108850" bIns="54425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6A7C1DF-DA53-4F3B-847E-8EDCB11FF01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</p:sldLayoutIdLst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 Light" pitchFamily="34" charset="0"/>
        </a:defRPr>
      </a:lvl5pPr>
      <a:lvl6pPr marL="54425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 Light" pitchFamily="34" charset="0"/>
        </a:defRPr>
      </a:lvl6pPr>
      <a:lvl7pPr marL="108850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 Light" pitchFamily="34" charset="0"/>
        </a:defRPr>
      </a:lvl7pPr>
      <a:lvl8pPr marL="163275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 Light" pitchFamily="34" charset="0"/>
        </a:defRPr>
      </a:lvl8pPr>
      <a:lvl9pPr marL="217700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 Light" pitchFamily="34" charset="0"/>
        </a:defRPr>
      </a:lvl9pPr>
    </p:titleStyle>
    <p:bodyStyle>
      <a:lvl1pPr marL="272125" indent="-272125" algn="l" rtl="0" eaLnBrk="1" fontAlgn="base" hangingPunct="1">
        <a:lnSpc>
          <a:spcPct val="90000"/>
        </a:lnSpc>
        <a:spcBef>
          <a:spcPts val="1190"/>
        </a:spcBef>
        <a:spcAft>
          <a:spcPct val="0"/>
        </a:spcAft>
        <a:buFont typeface="Arial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indent="-272125" algn="l" rtl="0" eaLnBrk="1" fontAlgn="base" hangingPunct="1">
        <a:lnSpc>
          <a:spcPct val="90000"/>
        </a:lnSpc>
        <a:spcBef>
          <a:spcPts val="595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27" indent="-272125" algn="l" rtl="0" eaLnBrk="1" fontAlgn="base" hangingPunct="1">
        <a:lnSpc>
          <a:spcPct val="90000"/>
        </a:lnSpc>
        <a:spcBef>
          <a:spcPts val="595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878" indent="-272125" algn="l" rtl="0" eaLnBrk="1" fontAlgn="base" hangingPunct="1">
        <a:lnSpc>
          <a:spcPct val="90000"/>
        </a:lnSpc>
        <a:spcBef>
          <a:spcPts val="59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449129" indent="-272125" algn="l" rtl="0" eaLnBrk="1" fontAlgn="base" hangingPunct="1">
        <a:lnSpc>
          <a:spcPct val="90000"/>
        </a:lnSpc>
        <a:spcBef>
          <a:spcPts val="59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993380" indent="-272125" algn="l" defTabSz="1088502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31" indent="-272125" algn="l" defTabSz="1088502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82" indent="-272125" algn="l" defTabSz="1088502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32" indent="-272125" algn="l" defTabSz="1088502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9816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1649280" y="2667894"/>
            <a:ext cx="8993438" cy="1202980"/>
            <a:chOff x="4205" y="3032"/>
            <a:chExt cx="3110" cy="416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6783" y="3049"/>
              <a:ext cx="366" cy="252"/>
            </a:xfrm>
            <a:custGeom>
              <a:avLst/>
              <a:gdLst>
                <a:gd name="T0" fmla="*/ 1108 w 1597"/>
                <a:gd name="T1" fmla="*/ 588 h 1077"/>
                <a:gd name="T2" fmla="*/ 1108 w 1597"/>
                <a:gd name="T3" fmla="*/ 479 h 1077"/>
                <a:gd name="T4" fmla="*/ 992 w 1597"/>
                <a:gd name="T5" fmla="*/ 479 h 1077"/>
                <a:gd name="T6" fmla="*/ 897 w 1597"/>
                <a:gd name="T7" fmla="*/ 603 h 1077"/>
                <a:gd name="T8" fmla="*/ 795 w 1597"/>
                <a:gd name="T9" fmla="*/ 548 h 1077"/>
                <a:gd name="T10" fmla="*/ 747 w 1597"/>
                <a:gd name="T11" fmla="*/ 566 h 1077"/>
                <a:gd name="T12" fmla="*/ 878 w 1597"/>
                <a:gd name="T13" fmla="*/ 626 h 1077"/>
                <a:gd name="T14" fmla="*/ 695 w 1597"/>
                <a:gd name="T15" fmla="*/ 864 h 1077"/>
                <a:gd name="T16" fmla="*/ 692 w 1597"/>
                <a:gd name="T17" fmla="*/ 864 h 1077"/>
                <a:gd name="T18" fmla="*/ 394 w 1597"/>
                <a:gd name="T19" fmla="*/ 484 h 1077"/>
                <a:gd name="T20" fmla="*/ 732 w 1597"/>
                <a:gd name="T21" fmla="*/ 54 h 1077"/>
                <a:gd name="T22" fmla="*/ 732 w 1597"/>
                <a:gd name="T23" fmla="*/ 471 h 1077"/>
                <a:gd name="T24" fmla="*/ 831 w 1597"/>
                <a:gd name="T25" fmla="*/ 471 h 1077"/>
                <a:gd name="T26" fmla="*/ 831 w 1597"/>
                <a:gd name="T27" fmla="*/ 357 h 1077"/>
                <a:gd name="T28" fmla="*/ 1029 w 1597"/>
                <a:gd name="T29" fmla="*/ 408 h 1077"/>
                <a:gd name="T30" fmla="*/ 1169 w 1597"/>
                <a:gd name="T31" fmla="*/ 512 h 1077"/>
                <a:gd name="T32" fmla="*/ 1108 w 1597"/>
                <a:gd name="T33" fmla="*/ 588 h 1077"/>
                <a:gd name="T34" fmla="*/ 1146 w 1597"/>
                <a:gd name="T35" fmla="*/ 615 h 1077"/>
                <a:gd name="T36" fmla="*/ 1277 w 1597"/>
                <a:gd name="T37" fmla="*/ 497 h 1077"/>
                <a:gd name="T38" fmla="*/ 1094 w 1597"/>
                <a:gd name="T39" fmla="*/ 368 h 1077"/>
                <a:gd name="T40" fmla="*/ 855 w 1597"/>
                <a:gd name="T41" fmla="*/ 263 h 1077"/>
                <a:gd name="T42" fmla="*/ 852 w 1597"/>
                <a:gd name="T43" fmla="*/ 245 h 1077"/>
                <a:gd name="T44" fmla="*/ 1020 w 1597"/>
                <a:gd name="T45" fmla="*/ 146 h 1077"/>
                <a:gd name="T46" fmla="*/ 1202 w 1597"/>
                <a:gd name="T47" fmla="*/ 204 h 1077"/>
                <a:gd name="T48" fmla="*/ 1246 w 1597"/>
                <a:gd name="T49" fmla="*/ 190 h 1077"/>
                <a:gd name="T50" fmla="*/ 1020 w 1597"/>
                <a:gd name="T51" fmla="*/ 126 h 1077"/>
                <a:gd name="T52" fmla="*/ 831 w 1597"/>
                <a:gd name="T53" fmla="*/ 162 h 1077"/>
                <a:gd name="T54" fmla="*/ 831 w 1597"/>
                <a:gd name="T55" fmla="*/ 0 h 1077"/>
                <a:gd name="T56" fmla="*/ 715 w 1597"/>
                <a:gd name="T57" fmla="*/ 0 h 1077"/>
                <a:gd name="T58" fmla="*/ 418 w 1597"/>
                <a:gd name="T59" fmla="*/ 385 h 1077"/>
                <a:gd name="T60" fmla="*/ 416 w 1597"/>
                <a:gd name="T61" fmla="*/ 385 h 1077"/>
                <a:gd name="T62" fmla="*/ 113 w 1597"/>
                <a:gd name="T63" fmla="*/ 0 h 1077"/>
                <a:gd name="T64" fmla="*/ 0 w 1597"/>
                <a:gd name="T65" fmla="*/ 0 h 1077"/>
                <a:gd name="T66" fmla="*/ 0 w 1597"/>
                <a:gd name="T67" fmla="*/ 471 h 1077"/>
                <a:gd name="T68" fmla="*/ 55 w 1597"/>
                <a:gd name="T69" fmla="*/ 471 h 1077"/>
                <a:gd name="T70" fmla="*/ 55 w 1597"/>
                <a:gd name="T71" fmla="*/ 60 h 1077"/>
                <a:gd name="T72" fmla="*/ 387 w 1597"/>
                <a:gd name="T73" fmla="*/ 479 h 1077"/>
                <a:gd name="T74" fmla="*/ 285 w 1597"/>
                <a:gd name="T75" fmla="*/ 479 h 1077"/>
                <a:gd name="T76" fmla="*/ 285 w 1597"/>
                <a:gd name="T77" fmla="*/ 951 h 1077"/>
                <a:gd name="T78" fmla="*/ 332 w 1597"/>
                <a:gd name="T79" fmla="*/ 951 h 1077"/>
                <a:gd name="T80" fmla="*/ 332 w 1597"/>
                <a:gd name="T81" fmla="*/ 539 h 1077"/>
                <a:gd name="T82" fmla="*/ 668 w 1597"/>
                <a:gd name="T83" fmla="*/ 964 h 1077"/>
                <a:gd name="T84" fmla="*/ 670 w 1597"/>
                <a:gd name="T85" fmla="*/ 964 h 1077"/>
                <a:gd name="T86" fmla="*/ 1009 w 1597"/>
                <a:gd name="T87" fmla="*/ 533 h 1077"/>
                <a:gd name="T88" fmla="*/ 1009 w 1597"/>
                <a:gd name="T89" fmla="*/ 951 h 1077"/>
                <a:gd name="T90" fmla="*/ 1108 w 1597"/>
                <a:gd name="T91" fmla="*/ 951 h 1077"/>
                <a:gd name="T92" fmla="*/ 1108 w 1597"/>
                <a:gd name="T93" fmla="*/ 637 h 1077"/>
                <a:gd name="T94" fmla="*/ 1284 w 1597"/>
                <a:gd name="T95" fmla="*/ 637 h 1077"/>
                <a:gd name="T96" fmla="*/ 1284 w 1597"/>
                <a:gd name="T97" fmla="*/ 1077 h 1077"/>
                <a:gd name="T98" fmla="*/ 1386 w 1597"/>
                <a:gd name="T99" fmla="*/ 1077 h 1077"/>
                <a:gd name="T100" fmla="*/ 1386 w 1597"/>
                <a:gd name="T101" fmla="*/ 637 h 1077"/>
                <a:gd name="T102" fmla="*/ 1597 w 1597"/>
                <a:gd name="T103" fmla="*/ 637 h 1077"/>
                <a:gd name="T104" fmla="*/ 1597 w 1597"/>
                <a:gd name="T105" fmla="*/ 615 h 1077"/>
                <a:gd name="T106" fmla="*/ 1146 w 1597"/>
                <a:gd name="T107" fmla="*/ 615 h 1077"/>
                <a:gd name="T108" fmla="*/ 1068 w 1597"/>
                <a:gd name="T109" fmla="*/ 96 h 1077"/>
                <a:gd name="T110" fmla="*/ 1229 w 1597"/>
                <a:gd name="T111" fmla="*/ 0 h 1077"/>
                <a:gd name="T112" fmla="*/ 1178 w 1597"/>
                <a:gd name="T113" fmla="*/ 0 h 1077"/>
                <a:gd name="T114" fmla="*/ 1030 w 1597"/>
                <a:gd name="T115" fmla="*/ 67 h 1077"/>
                <a:gd name="T116" fmla="*/ 879 w 1597"/>
                <a:gd name="T117" fmla="*/ 0 h 1077"/>
                <a:gd name="T118" fmla="*/ 831 w 1597"/>
                <a:gd name="T119" fmla="*/ 0 h 1077"/>
                <a:gd name="T120" fmla="*/ 994 w 1597"/>
                <a:gd name="T121" fmla="*/ 96 h 1077"/>
                <a:gd name="T122" fmla="*/ 1068 w 1597"/>
                <a:gd name="T123" fmla="*/ 96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7" h="1077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6588" y="3329"/>
              <a:ext cx="39" cy="35"/>
            </a:xfrm>
            <a:custGeom>
              <a:avLst/>
              <a:gdLst>
                <a:gd name="T0" fmla="*/ 0 w 172"/>
                <a:gd name="T1" fmla="*/ 0 h 149"/>
                <a:gd name="T2" fmla="*/ 23 w 172"/>
                <a:gd name="T3" fmla="*/ 0 h 149"/>
                <a:gd name="T4" fmla="*/ 86 w 172"/>
                <a:gd name="T5" fmla="*/ 135 h 149"/>
                <a:gd name="T6" fmla="*/ 150 w 172"/>
                <a:gd name="T7" fmla="*/ 0 h 149"/>
                <a:gd name="T8" fmla="*/ 172 w 172"/>
                <a:gd name="T9" fmla="*/ 0 h 149"/>
                <a:gd name="T10" fmla="*/ 172 w 172"/>
                <a:gd name="T11" fmla="*/ 149 h 149"/>
                <a:gd name="T12" fmla="*/ 157 w 172"/>
                <a:gd name="T13" fmla="*/ 149 h 149"/>
                <a:gd name="T14" fmla="*/ 158 w 172"/>
                <a:gd name="T15" fmla="*/ 13 h 149"/>
                <a:gd name="T16" fmla="*/ 95 w 172"/>
                <a:gd name="T17" fmla="*/ 149 h 149"/>
                <a:gd name="T18" fmla="*/ 78 w 172"/>
                <a:gd name="T19" fmla="*/ 149 h 149"/>
                <a:gd name="T20" fmla="*/ 13 w 172"/>
                <a:gd name="T21" fmla="*/ 13 h 149"/>
                <a:gd name="T22" fmla="*/ 14 w 172"/>
                <a:gd name="T23" fmla="*/ 149 h 149"/>
                <a:gd name="T24" fmla="*/ 0 w 172"/>
                <a:gd name="T25" fmla="*/ 149 h 149"/>
                <a:gd name="T26" fmla="*/ 0 w 172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49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6657" y="3329"/>
              <a:ext cx="31" cy="35"/>
            </a:xfrm>
            <a:custGeom>
              <a:avLst/>
              <a:gdLst>
                <a:gd name="T0" fmla="*/ 0 w 138"/>
                <a:gd name="T1" fmla="*/ 0 h 149"/>
                <a:gd name="T2" fmla="*/ 19 w 138"/>
                <a:gd name="T3" fmla="*/ 0 h 149"/>
                <a:gd name="T4" fmla="*/ 123 w 138"/>
                <a:gd name="T5" fmla="*/ 134 h 149"/>
                <a:gd name="T6" fmla="*/ 123 w 138"/>
                <a:gd name="T7" fmla="*/ 0 h 149"/>
                <a:gd name="T8" fmla="*/ 138 w 138"/>
                <a:gd name="T9" fmla="*/ 0 h 149"/>
                <a:gd name="T10" fmla="*/ 138 w 138"/>
                <a:gd name="T11" fmla="*/ 149 h 149"/>
                <a:gd name="T12" fmla="*/ 118 w 138"/>
                <a:gd name="T13" fmla="*/ 149 h 149"/>
                <a:gd name="T14" fmla="*/ 15 w 138"/>
                <a:gd name="T15" fmla="*/ 16 h 149"/>
                <a:gd name="T16" fmla="*/ 15 w 138"/>
                <a:gd name="T17" fmla="*/ 149 h 149"/>
                <a:gd name="T18" fmla="*/ 0 w 138"/>
                <a:gd name="T19" fmla="*/ 149 h 149"/>
                <a:gd name="T20" fmla="*/ 0 w 138"/>
                <a:gd name="T2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49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6716" y="3328"/>
              <a:ext cx="29" cy="37"/>
            </a:xfrm>
            <a:custGeom>
              <a:avLst/>
              <a:gdLst>
                <a:gd name="T0" fmla="*/ 16 w 125"/>
                <a:gd name="T1" fmla="*/ 103 h 156"/>
                <a:gd name="T2" fmla="*/ 16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2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6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6752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6791" y="3329"/>
              <a:ext cx="26" cy="35"/>
            </a:xfrm>
            <a:custGeom>
              <a:avLst/>
              <a:gdLst>
                <a:gd name="T0" fmla="*/ 0 w 115"/>
                <a:gd name="T1" fmla="*/ 0 h 149"/>
                <a:gd name="T2" fmla="*/ 115 w 115"/>
                <a:gd name="T3" fmla="*/ 0 h 149"/>
                <a:gd name="T4" fmla="*/ 115 w 115"/>
                <a:gd name="T5" fmla="*/ 14 h 149"/>
                <a:gd name="T6" fmla="*/ 15 w 115"/>
                <a:gd name="T7" fmla="*/ 14 h 149"/>
                <a:gd name="T8" fmla="*/ 15 w 115"/>
                <a:gd name="T9" fmla="*/ 66 h 149"/>
                <a:gd name="T10" fmla="*/ 107 w 115"/>
                <a:gd name="T11" fmla="*/ 66 h 149"/>
                <a:gd name="T12" fmla="*/ 107 w 115"/>
                <a:gd name="T13" fmla="*/ 80 h 149"/>
                <a:gd name="T14" fmla="*/ 15 w 115"/>
                <a:gd name="T15" fmla="*/ 80 h 149"/>
                <a:gd name="T16" fmla="*/ 15 w 115"/>
                <a:gd name="T17" fmla="*/ 135 h 149"/>
                <a:gd name="T18" fmla="*/ 115 w 115"/>
                <a:gd name="T19" fmla="*/ 135 h 149"/>
                <a:gd name="T20" fmla="*/ 115 w 115"/>
                <a:gd name="T21" fmla="*/ 149 h 149"/>
                <a:gd name="T22" fmla="*/ 0 w 115"/>
                <a:gd name="T23" fmla="*/ 149 h 149"/>
                <a:gd name="T24" fmla="*/ 0 w 115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49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2" name="Freeform 13"/>
            <p:cNvSpPr>
              <a:spLocks noEditPoints="1"/>
            </p:cNvSpPr>
            <p:nvPr/>
          </p:nvSpPr>
          <p:spPr bwMode="auto">
            <a:xfrm>
              <a:off x="6828" y="3329"/>
              <a:ext cx="30" cy="35"/>
            </a:xfrm>
            <a:custGeom>
              <a:avLst/>
              <a:gdLst>
                <a:gd name="T0" fmla="*/ 15 w 129"/>
                <a:gd name="T1" fmla="*/ 14 h 149"/>
                <a:gd name="T2" fmla="*/ 15 w 129"/>
                <a:gd name="T3" fmla="*/ 71 h 149"/>
                <a:gd name="T4" fmla="*/ 70 w 129"/>
                <a:gd name="T5" fmla="*/ 71 h 149"/>
                <a:gd name="T6" fmla="*/ 110 w 129"/>
                <a:gd name="T7" fmla="*/ 43 h 149"/>
                <a:gd name="T8" fmla="*/ 68 w 129"/>
                <a:gd name="T9" fmla="*/ 14 h 149"/>
                <a:gd name="T10" fmla="*/ 15 w 129"/>
                <a:gd name="T11" fmla="*/ 14 h 149"/>
                <a:gd name="T12" fmla="*/ 0 w 129"/>
                <a:gd name="T13" fmla="*/ 0 h 149"/>
                <a:gd name="T14" fmla="*/ 72 w 129"/>
                <a:gd name="T15" fmla="*/ 0 h 149"/>
                <a:gd name="T16" fmla="*/ 125 w 129"/>
                <a:gd name="T17" fmla="*/ 40 h 149"/>
                <a:gd name="T18" fmla="*/ 99 w 129"/>
                <a:gd name="T19" fmla="*/ 78 h 149"/>
                <a:gd name="T20" fmla="*/ 122 w 129"/>
                <a:gd name="T21" fmla="*/ 106 h 149"/>
                <a:gd name="T22" fmla="*/ 129 w 129"/>
                <a:gd name="T23" fmla="*/ 149 h 149"/>
                <a:gd name="T24" fmla="*/ 112 w 129"/>
                <a:gd name="T25" fmla="*/ 149 h 149"/>
                <a:gd name="T26" fmla="*/ 107 w 129"/>
                <a:gd name="T27" fmla="*/ 106 h 149"/>
                <a:gd name="T28" fmla="*/ 78 w 129"/>
                <a:gd name="T29" fmla="*/ 85 h 149"/>
                <a:gd name="T30" fmla="*/ 15 w 129"/>
                <a:gd name="T31" fmla="*/ 85 h 149"/>
                <a:gd name="T32" fmla="*/ 15 w 129"/>
                <a:gd name="T33" fmla="*/ 149 h 149"/>
                <a:gd name="T34" fmla="*/ 0 w 129"/>
                <a:gd name="T35" fmla="*/ 149 h 149"/>
                <a:gd name="T36" fmla="*/ 0 w 129"/>
                <a:gd name="T3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" h="149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6867" y="3328"/>
              <a:ext cx="29" cy="37"/>
            </a:xfrm>
            <a:custGeom>
              <a:avLst/>
              <a:gdLst>
                <a:gd name="T0" fmla="*/ 15 w 125"/>
                <a:gd name="T1" fmla="*/ 103 h 156"/>
                <a:gd name="T2" fmla="*/ 15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1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5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6903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6938" y="3329"/>
              <a:ext cx="35" cy="35"/>
            </a:xfrm>
            <a:custGeom>
              <a:avLst/>
              <a:gdLst>
                <a:gd name="T0" fmla="*/ 0 w 152"/>
                <a:gd name="T1" fmla="*/ 0 h 149"/>
                <a:gd name="T2" fmla="*/ 16 w 152"/>
                <a:gd name="T3" fmla="*/ 0 h 149"/>
                <a:gd name="T4" fmla="*/ 76 w 152"/>
                <a:gd name="T5" fmla="*/ 136 h 149"/>
                <a:gd name="T6" fmla="*/ 135 w 152"/>
                <a:gd name="T7" fmla="*/ 0 h 149"/>
                <a:gd name="T8" fmla="*/ 152 w 152"/>
                <a:gd name="T9" fmla="*/ 0 h 149"/>
                <a:gd name="T10" fmla="*/ 85 w 152"/>
                <a:gd name="T11" fmla="*/ 149 h 149"/>
                <a:gd name="T12" fmla="*/ 66 w 152"/>
                <a:gd name="T13" fmla="*/ 149 h 149"/>
                <a:gd name="T14" fmla="*/ 0 w 152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9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6" name="Freeform 17"/>
            <p:cNvSpPr>
              <a:spLocks noEditPoints="1"/>
            </p:cNvSpPr>
            <p:nvPr/>
          </p:nvSpPr>
          <p:spPr bwMode="auto">
            <a:xfrm>
              <a:off x="6979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7" name="Freeform 18"/>
            <p:cNvSpPr>
              <a:spLocks noEditPoints="1"/>
            </p:cNvSpPr>
            <p:nvPr/>
          </p:nvSpPr>
          <p:spPr bwMode="auto">
            <a:xfrm>
              <a:off x="7045" y="3318"/>
              <a:ext cx="29" cy="47"/>
            </a:xfrm>
            <a:custGeom>
              <a:avLst/>
              <a:gdLst>
                <a:gd name="T0" fmla="*/ 83 w 125"/>
                <a:gd name="T1" fmla="*/ 0 h 198"/>
                <a:gd name="T2" fmla="*/ 99 w 125"/>
                <a:gd name="T3" fmla="*/ 0 h 198"/>
                <a:gd name="T4" fmla="*/ 70 w 125"/>
                <a:gd name="T5" fmla="*/ 30 h 198"/>
                <a:gd name="T6" fmla="*/ 53 w 125"/>
                <a:gd name="T7" fmla="*/ 30 h 198"/>
                <a:gd name="T8" fmla="*/ 25 w 125"/>
                <a:gd name="T9" fmla="*/ 0 h 198"/>
                <a:gd name="T10" fmla="*/ 40 w 125"/>
                <a:gd name="T11" fmla="*/ 0 h 198"/>
                <a:gd name="T12" fmla="*/ 62 w 125"/>
                <a:gd name="T13" fmla="*/ 22 h 198"/>
                <a:gd name="T14" fmla="*/ 83 w 125"/>
                <a:gd name="T15" fmla="*/ 0 h 198"/>
                <a:gd name="T16" fmla="*/ 16 w 125"/>
                <a:gd name="T17" fmla="*/ 145 h 198"/>
                <a:gd name="T18" fmla="*/ 16 w 125"/>
                <a:gd name="T19" fmla="*/ 146 h 198"/>
                <a:gd name="T20" fmla="*/ 63 w 125"/>
                <a:gd name="T21" fmla="*/ 184 h 198"/>
                <a:gd name="T22" fmla="*/ 109 w 125"/>
                <a:gd name="T23" fmla="*/ 153 h 198"/>
                <a:gd name="T24" fmla="*/ 72 w 125"/>
                <a:gd name="T25" fmla="*/ 127 h 198"/>
                <a:gd name="T26" fmla="*/ 40 w 125"/>
                <a:gd name="T27" fmla="*/ 122 h 198"/>
                <a:gd name="T28" fmla="*/ 5 w 125"/>
                <a:gd name="T29" fmla="*/ 85 h 198"/>
                <a:gd name="T30" fmla="*/ 61 w 125"/>
                <a:gd name="T31" fmla="*/ 42 h 198"/>
                <a:gd name="T32" fmla="*/ 120 w 125"/>
                <a:gd name="T33" fmla="*/ 87 h 198"/>
                <a:gd name="T34" fmla="*/ 105 w 125"/>
                <a:gd name="T35" fmla="*/ 87 h 198"/>
                <a:gd name="T36" fmla="*/ 62 w 125"/>
                <a:gd name="T37" fmla="*/ 55 h 198"/>
                <a:gd name="T38" fmla="*/ 20 w 125"/>
                <a:gd name="T39" fmla="*/ 84 h 198"/>
                <a:gd name="T40" fmla="*/ 57 w 125"/>
                <a:gd name="T41" fmla="*/ 109 h 198"/>
                <a:gd name="T42" fmla="*/ 85 w 125"/>
                <a:gd name="T43" fmla="*/ 114 h 198"/>
                <a:gd name="T44" fmla="*/ 125 w 125"/>
                <a:gd name="T45" fmla="*/ 152 h 198"/>
                <a:gd name="T46" fmla="*/ 64 w 125"/>
                <a:gd name="T47" fmla="*/ 198 h 198"/>
                <a:gd name="T48" fmla="*/ 0 w 125"/>
                <a:gd name="T49" fmla="*/ 147 h 198"/>
                <a:gd name="T50" fmla="*/ 0 w 125"/>
                <a:gd name="T51" fmla="*/ 145 h 198"/>
                <a:gd name="T52" fmla="*/ 16 w 125"/>
                <a:gd name="T53" fmla="*/ 14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198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7085" y="3329"/>
              <a:ext cx="29" cy="35"/>
            </a:xfrm>
            <a:custGeom>
              <a:avLst/>
              <a:gdLst>
                <a:gd name="T0" fmla="*/ 0 w 127"/>
                <a:gd name="T1" fmla="*/ 0 h 149"/>
                <a:gd name="T2" fmla="*/ 15 w 127"/>
                <a:gd name="T3" fmla="*/ 0 h 149"/>
                <a:gd name="T4" fmla="*/ 15 w 127"/>
                <a:gd name="T5" fmla="*/ 82 h 149"/>
                <a:gd name="T6" fmla="*/ 107 w 127"/>
                <a:gd name="T7" fmla="*/ 0 h 149"/>
                <a:gd name="T8" fmla="*/ 127 w 127"/>
                <a:gd name="T9" fmla="*/ 0 h 149"/>
                <a:gd name="T10" fmla="*/ 57 w 127"/>
                <a:gd name="T11" fmla="*/ 63 h 149"/>
                <a:gd name="T12" fmla="*/ 127 w 127"/>
                <a:gd name="T13" fmla="*/ 149 h 149"/>
                <a:gd name="T14" fmla="*/ 108 w 127"/>
                <a:gd name="T15" fmla="*/ 149 h 149"/>
                <a:gd name="T16" fmla="*/ 46 w 127"/>
                <a:gd name="T17" fmla="*/ 72 h 149"/>
                <a:gd name="T18" fmla="*/ 15 w 127"/>
                <a:gd name="T19" fmla="*/ 100 h 149"/>
                <a:gd name="T20" fmla="*/ 15 w 127"/>
                <a:gd name="T21" fmla="*/ 149 h 149"/>
                <a:gd name="T22" fmla="*/ 0 w 127"/>
                <a:gd name="T23" fmla="*/ 149 h 149"/>
                <a:gd name="T24" fmla="*/ 0 w 127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49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9" name="Freeform 20"/>
            <p:cNvSpPr>
              <a:spLocks noEditPoints="1"/>
            </p:cNvSpPr>
            <p:nvPr/>
          </p:nvSpPr>
          <p:spPr bwMode="auto">
            <a:xfrm>
              <a:off x="7120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7167" y="3329"/>
              <a:ext cx="25" cy="35"/>
            </a:xfrm>
            <a:custGeom>
              <a:avLst/>
              <a:gdLst>
                <a:gd name="T0" fmla="*/ 0 w 109"/>
                <a:gd name="T1" fmla="*/ 0 h 149"/>
                <a:gd name="T2" fmla="*/ 15 w 109"/>
                <a:gd name="T3" fmla="*/ 0 h 149"/>
                <a:gd name="T4" fmla="*/ 15 w 109"/>
                <a:gd name="T5" fmla="*/ 135 h 149"/>
                <a:gd name="T6" fmla="*/ 109 w 109"/>
                <a:gd name="T7" fmla="*/ 135 h 149"/>
                <a:gd name="T8" fmla="*/ 109 w 109"/>
                <a:gd name="T9" fmla="*/ 149 h 149"/>
                <a:gd name="T10" fmla="*/ 0 w 109"/>
                <a:gd name="T11" fmla="*/ 149 h 149"/>
                <a:gd name="T12" fmla="*/ 0 w 109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49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7200" y="3328"/>
              <a:ext cx="29" cy="37"/>
            </a:xfrm>
            <a:custGeom>
              <a:avLst/>
              <a:gdLst>
                <a:gd name="T0" fmla="*/ 15 w 124"/>
                <a:gd name="T1" fmla="*/ 103 h 156"/>
                <a:gd name="T2" fmla="*/ 15 w 124"/>
                <a:gd name="T3" fmla="*/ 104 h 156"/>
                <a:gd name="T4" fmla="*/ 63 w 124"/>
                <a:gd name="T5" fmla="*/ 142 h 156"/>
                <a:gd name="T6" fmla="*/ 109 w 124"/>
                <a:gd name="T7" fmla="*/ 111 h 156"/>
                <a:gd name="T8" fmla="*/ 72 w 124"/>
                <a:gd name="T9" fmla="*/ 85 h 156"/>
                <a:gd name="T10" fmla="*/ 40 w 124"/>
                <a:gd name="T11" fmla="*/ 80 h 156"/>
                <a:gd name="T12" fmla="*/ 5 w 124"/>
                <a:gd name="T13" fmla="*/ 43 h 156"/>
                <a:gd name="T14" fmla="*/ 61 w 124"/>
                <a:gd name="T15" fmla="*/ 0 h 156"/>
                <a:gd name="T16" fmla="*/ 120 w 124"/>
                <a:gd name="T17" fmla="*/ 45 h 156"/>
                <a:gd name="T18" fmla="*/ 105 w 124"/>
                <a:gd name="T19" fmla="*/ 45 h 156"/>
                <a:gd name="T20" fmla="*/ 62 w 124"/>
                <a:gd name="T21" fmla="*/ 13 h 156"/>
                <a:gd name="T22" fmla="*/ 20 w 124"/>
                <a:gd name="T23" fmla="*/ 42 h 156"/>
                <a:gd name="T24" fmla="*/ 57 w 124"/>
                <a:gd name="T25" fmla="*/ 67 h 156"/>
                <a:gd name="T26" fmla="*/ 85 w 124"/>
                <a:gd name="T27" fmla="*/ 72 h 156"/>
                <a:gd name="T28" fmla="*/ 124 w 124"/>
                <a:gd name="T29" fmla="*/ 110 h 156"/>
                <a:gd name="T30" fmla="*/ 64 w 124"/>
                <a:gd name="T31" fmla="*/ 156 h 156"/>
                <a:gd name="T32" fmla="*/ 0 w 124"/>
                <a:gd name="T33" fmla="*/ 105 h 156"/>
                <a:gd name="T34" fmla="*/ 0 w 124"/>
                <a:gd name="T35" fmla="*/ 103 h 156"/>
                <a:gd name="T36" fmla="*/ 15 w 124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7237" y="3329"/>
              <a:ext cx="29" cy="35"/>
            </a:xfrm>
            <a:custGeom>
              <a:avLst/>
              <a:gdLst>
                <a:gd name="T0" fmla="*/ 57 w 129"/>
                <a:gd name="T1" fmla="*/ 14 h 149"/>
                <a:gd name="T2" fmla="*/ 0 w 129"/>
                <a:gd name="T3" fmla="*/ 14 h 149"/>
                <a:gd name="T4" fmla="*/ 0 w 129"/>
                <a:gd name="T5" fmla="*/ 0 h 149"/>
                <a:gd name="T6" fmla="*/ 129 w 129"/>
                <a:gd name="T7" fmla="*/ 0 h 149"/>
                <a:gd name="T8" fmla="*/ 129 w 129"/>
                <a:gd name="T9" fmla="*/ 14 h 149"/>
                <a:gd name="T10" fmla="*/ 72 w 129"/>
                <a:gd name="T11" fmla="*/ 14 h 149"/>
                <a:gd name="T12" fmla="*/ 72 w 129"/>
                <a:gd name="T13" fmla="*/ 149 h 149"/>
                <a:gd name="T14" fmla="*/ 57 w 129"/>
                <a:gd name="T15" fmla="*/ 149 h 149"/>
                <a:gd name="T16" fmla="*/ 57 w 129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7271" y="3329"/>
              <a:ext cx="35" cy="35"/>
            </a:xfrm>
            <a:custGeom>
              <a:avLst/>
              <a:gdLst>
                <a:gd name="T0" fmla="*/ 0 w 153"/>
                <a:gd name="T1" fmla="*/ 0 h 149"/>
                <a:gd name="T2" fmla="*/ 17 w 153"/>
                <a:gd name="T3" fmla="*/ 0 h 149"/>
                <a:gd name="T4" fmla="*/ 77 w 153"/>
                <a:gd name="T5" fmla="*/ 136 h 149"/>
                <a:gd name="T6" fmla="*/ 136 w 153"/>
                <a:gd name="T7" fmla="*/ 0 h 149"/>
                <a:gd name="T8" fmla="*/ 153 w 153"/>
                <a:gd name="T9" fmla="*/ 0 h 149"/>
                <a:gd name="T10" fmla="*/ 86 w 153"/>
                <a:gd name="T11" fmla="*/ 149 h 149"/>
                <a:gd name="T12" fmla="*/ 67 w 153"/>
                <a:gd name="T13" fmla="*/ 149 h 149"/>
                <a:gd name="T14" fmla="*/ 0 w 153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149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4" name="Freeform 25"/>
            <p:cNvSpPr>
              <a:spLocks noEditPoints="1"/>
            </p:cNvSpPr>
            <p:nvPr/>
          </p:nvSpPr>
          <p:spPr bwMode="auto">
            <a:xfrm>
              <a:off x="7315" y="3318"/>
              <a:ext cx="9" cy="46"/>
            </a:xfrm>
            <a:custGeom>
              <a:avLst/>
              <a:gdLst>
                <a:gd name="T0" fmla="*/ 19 w 38"/>
                <a:gd name="T1" fmla="*/ 0 h 194"/>
                <a:gd name="T2" fmla="*/ 38 w 38"/>
                <a:gd name="T3" fmla="*/ 0 h 194"/>
                <a:gd name="T4" fmla="*/ 14 w 38"/>
                <a:gd name="T5" fmla="*/ 30 h 194"/>
                <a:gd name="T6" fmla="*/ 1 w 38"/>
                <a:gd name="T7" fmla="*/ 30 h 194"/>
                <a:gd name="T8" fmla="*/ 19 w 38"/>
                <a:gd name="T9" fmla="*/ 0 h 194"/>
                <a:gd name="T10" fmla="*/ 0 w 38"/>
                <a:gd name="T11" fmla="*/ 45 h 194"/>
                <a:gd name="T12" fmla="*/ 15 w 38"/>
                <a:gd name="T13" fmla="*/ 45 h 194"/>
                <a:gd name="T14" fmla="*/ 15 w 38"/>
                <a:gd name="T15" fmla="*/ 194 h 194"/>
                <a:gd name="T16" fmla="*/ 0 w 38"/>
                <a:gd name="T17" fmla="*/ 194 h 194"/>
                <a:gd name="T18" fmla="*/ 0 w 38"/>
                <a:gd name="T19" fmla="*/ 4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94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7334" y="3359"/>
              <a:ext cx="3" cy="12"/>
            </a:xfrm>
            <a:custGeom>
              <a:avLst/>
              <a:gdLst>
                <a:gd name="T0" fmla="*/ 0 w 17"/>
                <a:gd name="T1" fmla="*/ 0 h 50"/>
                <a:gd name="T2" fmla="*/ 17 w 17"/>
                <a:gd name="T3" fmla="*/ 0 h 50"/>
                <a:gd name="T4" fmla="*/ 17 w 17"/>
                <a:gd name="T5" fmla="*/ 27 h 50"/>
                <a:gd name="T6" fmla="*/ 0 w 17"/>
                <a:gd name="T7" fmla="*/ 50 h 50"/>
                <a:gd name="T8" fmla="*/ 0 w 17"/>
                <a:gd name="T9" fmla="*/ 41 h 50"/>
                <a:gd name="T10" fmla="*/ 7 w 17"/>
                <a:gd name="T11" fmla="*/ 27 h 50"/>
                <a:gd name="T12" fmla="*/ 7 w 17"/>
                <a:gd name="T13" fmla="*/ 18 h 50"/>
                <a:gd name="T14" fmla="*/ 0 w 17"/>
                <a:gd name="T15" fmla="*/ 18 h 50"/>
                <a:gd name="T16" fmla="*/ 0 w 17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6646" y="3383"/>
              <a:ext cx="32" cy="29"/>
            </a:xfrm>
            <a:custGeom>
              <a:avLst/>
              <a:gdLst>
                <a:gd name="T0" fmla="*/ 0 w 142"/>
                <a:gd name="T1" fmla="*/ 0 h 123"/>
                <a:gd name="T2" fmla="*/ 19 w 142"/>
                <a:gd name="T3" fmla="*/ 0 h 123"/>
                <a:gd name="T4" fmla="*/ 71 w 142"/>
                <a:gd name="T5" fmla="*/ 112 h 123"/>
                <a:gd name="T6" fmla="*/ 124 w 142"/>
                <a:gd name="T7" fmla="*/ 0 h 123"/>
                <a:gd name="T8" fmla="*/ 142 w 142"/>
                <a:gd name="T9" fmla="*/ 0 h 123"/>
                <a:gd name="T10" fmla="*/ 142 w 142"/>
                <a:gd name="T11" fmla="*/ 123 h 123"/>
                <a:gd name="T12" fmla="*/ 130 w 142"/>
                <a:gd name="T13" fmla="*/ 123 h 123"/>
                <a:gd name="T14" fmla="*/ 131 w 142"/>
                <a:gd name="T15" fmla="*/ 10 h 123"/>
                <a:gd name="T16" fmla="*/ 78 w 142"/>
                <a:gd name="T17" fmla="*/ 123 h 123"/>
                <a:gd name="T18" fmla="*/ 64 w 142"/>
                <a:gd name="T19" fmla="*/ 123 h 123"/>
                <a:gd name="T20" fmla="*/ 10 w 142"/>
                <a:gd name="T21" fmla="*/ 10 h 123"/>
                <a:gd name="T22" fmla="*/ 12 w 142"/>
                <a:gd name="T23" fmla="*/ 123 h 123"/>
                <a:gd name="T24" fmla="*/ 0 w 142"/>
                <a:gd name="T25" fmla="*/ 123 h 123"/>
                <a:gd name="T26" fmla="*/ 0 w 142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23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6688" y="3383"/>
              <a:ext cx="21" cy="29"/>
            </a:xfrm>
            <a:custGeom>
              <a:avLst/>
              <a:gdLst>
                <a:gd name="T0" fmla="*/ 0 w 90"/>
                <a:gd name="T1" fmla="*/ 0 h 123"/>
                <a:gd name="T2" fmla="*/ 13 w 90"/>
                <a:gd name="T3" fmla="*/ 0 h 123"/>
                <a:gd name="T4" fmla="*/ 13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8" name="Freeform 29"/>
            <p:cNvSpPr>
              <a:spLocks noEditPoints="1"/>
            </p:cNvSpPr>
            <p:nvPr/>
          </p:nvSpPr>
          <p:spPr bwMode="auto">
            <a:xfrm>
              <a:off x="6713" y="3374"/>
              <a:ext cx="30" cy="38"/>
            </a:xfrm>
            <a:custGeom>
              <a:avLst/>
              <a:gdLst>
                <a:gd name="T0" fmla="*/ 74 w 128"/>
                <a:gd name="T1" fmla="*/ 0 h 161"/>
                <a:gd name="T2" fmla="*/ 89 w 128"/>
                <a:gd name="T3" fmla="*/ 0 h 161"/>
                <a:gd name="T4" fmla="*/ 69 w 128"/>
                <a:gd name="T5" fmla="*/ 25 h 161"/>
                <a:gd name="T6" fmla="*/ 59 w 128"/>
                <a:gd name="T7" fmla="*/ 25 h 161"/>
                <a:gd name="T8" fmla="*/ 74 w 128"/>
                <a:gd name="T9" fmla="*/ 0 h 161"/>
                <a:gd name="T10" fmla="*/ 92 w 128"/>
                <a:gd name="T11" fmla="*/ 111 h 161"/>
                <a:gd name="T12" fmla="*/ 64 w 128"/>
                <a:gd name="T13" fmla="*/ 48 h 161"/>
                <a:gd name="T14" fmla="*/ 36 w 128"/>
                <a:gd name="T15" fmla="*/ 111 h 161"/>
                <a:gd name="T16" fmla="*/ 92 w 128"/>
                <a:gd name="T17" fmla="*/ 111 h 161"/>
                <a:gd name="T18" fmla="*/ 57 w 128"/>
                <a:gd name="T19" fmla="*/ 38 h 161"/>
                <a:gd name="T20" fmla="*/ 71 w 128"/>
                <a:gd name="T21" fmla="*/ 38 h 161"/>
                <a:gd name="T22" fmla="*/ 128 w 128"/>
                <a:gd name="T23" fmla="*/ 161 h 161"/>
                <a:gd name="T24" fmla="*/ 115 w 128"/>
                <a:gd name="T25" fmla="*/ 161 h 161"/>
                <a:gd name="T26" fmla="*/ 98 w 128"/>
                <a:gd name="T27" fmla="*/ 123 h 161"/>
                <a:gd name="T28" fmla="*/ 30 w 128"/>
                <a:gd name="T29" fmla="*/ 123 h 161"/>
                <a:gd name="T30" fmla="*/ 13 w 128"/>
                <a:gd name="T31" fmla="*/ 161 h 161"/>
                <a:gd name="T32" fmla="*/ 0 w 128"/>
                <a:gd name="T33" fmla="*/ 161 h 161"/>
                <a:gd name="T34" fmla="*/ 57 w 128"/>
                <a:gd name="T35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161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9" name="Freeform 30"/>
            <p:cNvSpPr>
              <a:spLocks noEditPoints="1"/>
            </p:cNvSpPr>
            <p:nvPr/>
          </p:nvSpPr>
          <p:spPr bwMode="auto">
            <a:xfrm>
              <a:off x="6749" y="3383"/>
              <a:ext cx="27" cy="29"/>
            </a:xfrm>
            <a:custGeom>
              <a:avLst/>
              <a:gdLst>
                <a:gd name="T0" fmla="*/ 13 w 116"/>
                <a:gd name="T1" fmla="*/ 11 h 123"/>
                <a:gd name="T2" fmla="*/ 13 w 116"/>
                <a:gd name="T3" fmla="*/ 111 h 123"/>
                <a:gd name="T4" fmla="*/ 45 w 116"/>
                <a:gd name="T5" fmla="*/ 111 h 123"/>
                <a:gd name="T6" fmla="*/ 86 w 116"/>
                <a:gd name="T7" fmla="*/ 103 h 123"/>
                <a:gd name="T8" fmla="*/ 103 w 116"/>
                <a:gd name="T9" fmla="*/ 60 h 123"/>
                <a:gd name="T10" fmla="*/ 86 w 116"/>
                <a:gd name="T11" fmla="*/ 18 h 123"/>
                <a:gd name="T12" fmla="*/ 43 w 116"/>
                <a:gd name="T13" fmla="*/ 11 h 123"/>
                <a:gd name="T14" fmla="*/ 13 w 116"/>
                <a:gd name="T15" fmla="*/ 11 h 123"/>
                <a:gd name="T16" fmla="*/ 96 w 116"/>
                <a:gd name="T17" fmla="*/ 11 h 123"/>
                <a:gd name="T18" fmla="*/ 116 w 116"/>
                <a:gd name="T19" fmla="*/ 61 h 123"/>
                <a:gd name="T20" fmla="*/ 96 w 116"/>
                <a:gd name="T21" fmla="*/ 112 h 123"/>
                <a:gd name="T22" fmla="*/ 45 w 116"/>
                <a:gd name="T23" fmla="*/ 123 h 123"/>
                <a:gd name="T24" fmla="*/ 0 w 116"/>
                <a:gd name="T25" fmla="*/ 123 h 123"/>
                <a:gd name="T26" fmla="*/ 0 w 116"/>
                <a:gd name="T27" fmla="*/ 0 h 123"/>
                <a:gd name="T28" fmla="*/ 45 w 116"/>
                <a:gd name="T29" fmla="*/ 0 h 123"/>
                <a:gd name="T30" fmla="*/ 96 w 116"/>
                <a:gd name="T31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123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6784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41" name="Freeform 32"/>
            <p:cNvSpPr>
              <a:spLocks noEditPoints="1"/>
            </p:cNvSpPr>
            <p:nvPr/>
          </p:nvSpPr>
          <p:spPr bwMode="auto">
            <a:xfrm>
              <a:off x="6812" y="3374"/>
              <a:ext cx="25" cy="38"/>
            </a:xfrm>
            <a:custGeom>
              <a:avLst/>
              <a:gdLst>
                <a:gd name="T0" fmla="*/ 78 w 108"/>
                <a:gd name="T1" fmla="*/ 0 h 161"/>
                <a:gd name="T2" fmla="*/ 92 w 108"/>
                <a:gd name="T3" fmla="*/ 0 h 161"/>
                <a:gd name="T4" fmla="*/ 68 w 108"/>
                <a:gd name="T5" fmla="*/ 25 h 161"/>
                <a:gd name="T6" fmla="*/ 54 w 108"/>
                <a:gd name="T7" fmla="*/ 25 h 161"/>
                <a:gd name="T8" fmla="*/ 30 w 108"/>
                <a:gd name="T9" fmla="*/ 0 h 161"/>
                <a:gd name="T10" fmla="*/ 43 w 108"/>
                <a:gd name="T11" fmla="*/ 0 h 161"/>
                <a:gd name="T12" fmla="*/ 61 w 108"/>
                <a:gd name="T13" fmla="*/ 18 h 161"/>
                <a:gd name="T14" fmla="*/ 78 w 108"/>
                <a:gd name="T15" fmla="*/ 0 h 161"/>
                <a:gd name="T16" fmla="*/ 0 w 108"/>
                <a:gd name="T17" fmla="*/ 149 h 161"/>
                <a:gd name="T18" fmla="*/ 91 w 108"/>
                <a:gd name="T19" fmla="*/ 49 h 161"/>
                <a:gd name="T20" fmla="*/ 4 w 108"/>
                <a:gd name="T21" fmla="*/ 49 h 161"/>
                <a:gd name="T22" fmla="*/ 4 w 108"/>
                <a:gd name="T23" fmla="*/ 38 h 161"/>
                <a:gd name="T24" fmla="*/ 108 w 108"/>
                <a:gd name="T25" fmla="*/ 38 h 161"/>
                <a:gd name="T26" fmla="*/ 108 w 108"/>
                <a:gd name="T27" fmla="*/ 49 h 161"/>
                <a:gd name="T28" fmla="*/ 15 w 108"/>
                <a:gd name="T29" fmla="*/ 149 h 161"/>
                <a:gd name="T30" fmla="*/ 108 w 108"/>
                <a:gd name="T31" fmla="*/ 149 h 161"/>
                <a:gd name="T32" fmla="*/ 108 w 108"/>
                <a:gd name="T33" fmla="*/ 161 h 161"/>
                <a:gd name="T34" fmla="*/ 0 w 108"/>
                <a:gd name="T35" fmla="*/ 161 h 161"/>
                <a:gd name="T36" fmla="*/ 0 w 108"/>
                <a:gd name="T37" fmla="*/ 14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61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auto">
            <a:xfrm>
              <a:off x="6845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43" name="Freeform 34"/>
            <p:cNvSpPr>
              <a:spLocks noEditPoints="1"/>
            </p:cNvSpPr>
            <p:nvPr/>
          </p:nvSpPr>
          <p:spPr bwMode="auto">
            <a:xfrm>
              <a:off x="6888" y="3383"/>
              <a:ext cx="29" cy="29"/>
            </a:xfrm>
            <a:custGeom>
              <a:avLst/>
              <a:gdLst>
                <a:gd name="T0" fmla="*/ 92 w 127"/>
                <a:gd name="T1" fmla="*/ 73 h 123"/>
                <a:gd name="T2" fmla="*/ 64 w 127"/>
                <a:gd name="T3" fmla="*/ 10 h 123"/>
                <a:gd name="T4" fmla="*/ 35 w 127"/>
                <a:gd name="T5" fmla="*/ 73 h 123"/>
                <a:gd name="T6" fmla="*/ 92 w 127"/>
                <a:gd name="T7" fmla="*/ 73 h 123"/>
                <a:gd name="T8" fmla="*/ 57 w 127"/>
                <a:gd name="T9" fmla="*/ 0 h 123"/>
                <a:gd name="T10" fmla="*/ 71 w 127"/>
                <a:gd name="T11" fmla="*/ 0 h 123"/>
                <a:gd name="T12" fmla="*/ 127 w 127"/>
                <a:gd name="T13" fmla="*/ 123 h 123"/>
                <a:gd name="T14" fmla="*/ 115 w 127"/>
                <a:gd name="T15" fmla="*/ 123 h 123"/>
                <a:gd name="T16" fmla="*/ 98 w 127"/>
                <a:gd name="T17" fmla="*/ 85 h 123"/>
                <a:gd name="T18" fmla="*/ 30 w 127"/>
                <a:gd name="T19" fmla="*/ 85 h 123"/>
                <a:gd name="T20" fmla="*/ 13 w 127"/>
                <a:gd name="T21" fmla="*/ 123 h 123"/>
                <a:gd name="T22" fmla="*/ 0 w 127"/>
                <a:gd name="T23" fmla="*/ 123 h 123"/>
                <a:gd name="T24" fmla="*/ 57 w 127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3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6936" y="3383"/>
              <a:ext cx="25" cy="29"/>
            </a:xfrm>
            <a:custGeom>
              <a:avLst/>
              <a:gdLst>
                <a:gd name="T0" fmla="*/ 48 w 108"/>
                <a:gd name="T1" fmla="*/ 11 h 123"/>
                <a:gd name="T2" fmla="*/ 0 w 108"/>
                <a:gd name="T3" fmla="*/ 11 h 123"/>
                <a:gd name="T4" fmla="*/ 0 w 108"/>
                <a:gd name="T5" fmla="*/ 0 h 123"/>
                <a:gd name="T6" fmla="*/ 108 w 108"/>
                <a:gd name="T7" fmla="*/ 0 h 123"/>
                <a:gd name="T8" fmla="*/ 108 w 108"/>
                <a:gd name="T9" fmla="*/ 11 h 123"/>
                <a:gd name="T10" fmla="*/ 60 w 108"/>
                <a:gd name="T11" fmla="*/ 11 h 123"/>
                <a:gd name="T12" fmla="*/ 60 w 108"/>
                <a:gd name="T13" fmla="*/ 123 h 123"/>
                <a:gd name="T14" fmla="*/ 48 w 108"/>
                <a:gd name="T15" fmla="*/ 123 h 123"/>
                <a:gd name="T16" fmla="*/ 48 w 108"/>
                <a:gd name="T17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3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45" name="Freeform 36"/>
            <p:cNvSpPr>
              <a:spLocks noEditPoints="1"/>
            </p:cNvSpPr>
            <p:nvPr/>
          </p:nvSpPr>
          <p:spPr bwMode="auto">
            <a:xfrm>
              <a:off x="6967" y="3374"/>
              <a:ext cx="22" cy="38"/>
            </a:xfrm>
            <a:custGeom>
              <a:avLst/>
              <a:gdLst>
                <a:gd name="T0" fmla="*/ 66 w 95"/>
                <a:gd name="T1" fmla="*/ 0 h 161"/>
                <a:gd name="T2" fmla="*/ 80 w 95"/>
                <a:gd name="T3" fmla="*/ 0 h 161"/>
                <a:gd name="T4" fmla="*/ 56 w 95"/>
                <a:gd name="T5" fmla="*/ 25 h 161"/>
                <a:gd name="T6" fmla="*/ 42 w 95"/>
                <a:gd name="T7" fmla="*/ 25 h 161"/>
                <a:gd name="T8" fmla="*/ 18 w 95"/>
                <a:gd name="T9" fmla="*/ 0 h 161"/>
                <a:gd name="T10" fmla="*/ 31 w 95"/>
                <a:gd name="T11" fmla="*/ 0 h 161"/>
                <a:gd name="T12" fmla="*/ 49 w 95"/>
                <a:gd name="T13" fmla="*/ 18 h 161"/>
                <a:gd name="T14" fmla="*/ 66 w 95"/>
                <a:gd name="T15" fmla="*/ 0 h 161"/>
                <a:gd name="T16" fmla="*/ 0 w 95"/>
                <a:gd name="T17" fmla="*/ 38 h 161"/>
                <a:gd name="T18" fmla="*/ 95 w 95"/>
                <a:gd name="T19" fmla="*/ 38 h 161"/>
                <a:gd name="T20" fmla="*/ 95 w 95"/>
                <a:gd name="T21" fmla="*/ 49 h 161"/>
                <a:gd name="T22" fmla="*/ 13 w 95"/>
                <a:gd name="T23" fmla="*/ 49 h 161"/>
                <a:gd name="T24" fmla="*/ 13 w 95"/>
                <a:gd name="T25" fmla="*/ 92 h 161"/>
                <a:gd name="T26" fmla="*/ 89 w 95"/>
                <a:gd name="T27" fmla="*/ 92 h 161"/>
                <a:gd name="T28" fmla="*/ 89 w 95"/>
                <a:gd name="T29" fmla="*/ 104 h 161"/>
                <a:gd name="T30" fmla="*/ 13 w 95"/>
                <a:gd name="T31" fmla="*/ 104 h 161"/>
                <a:gd name="T32" fmla="*/ 13 w 95"/>
                <a:gd name="T33" fmla="*/ 149 h 161"/>
                <a:gd name="T34" fmla="*/ 95 w 95"/>
                <a:gd name="T35" fmla="*/ 149 h 161"/>
                <a:gd name="T36" fmla="*/ 95 w 95"/>
                <a:gd name="T37" fmla="*/ 161 h 161"/>
                <a:gd name="T38" fmla="*/ 0 w 95"/>
                <a:gd name="T39" fmla="*/ 161 h 161"/>
                <a:gd name="T40" fmla="*/ 0 w 95"/>
                <a:gd name="T41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61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6998" y="3383"/>
              <a:ext cx="20" cy="29"/>
            </a:xfrm>
            <a:custGeom>
              <a:avLst/>
              <a:gdLst>
                <a:gd name="T0" fmla="*/ 0 w 90"/>
                <a:gd name="T1" fmla="*/ 0 h 123"/>
                <a:gd name="T2" fmla="*/ 12 w 90"/>
                <a:gd name="T3" fmla="*/ 0 h 123"/>
                <a:gd name="T4" fmla="*/ 12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47" name="Freeform 38"/>
            <p:cNvSpPr>
              <a:spLocks noEditPoints="1"/>
            </p:cNvSpPr>
            <p:nvPr/>
          </p:nvSpPr>
          <p:spPr bwMode="auto">
            <a:xfrm>
              <a:off x="7021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48" name="Freeform 39"/>
            <p:cNvSpPr>
              <a:spLocks/>
            </p:cNvSpPr>
            <p:nvPr/>
          </p:nvSpPr>
          <p:spPr bwMode="auto">
            <a:xfrm>
              <a:off x="7056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2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49" name="Freeform 40"/>
            <p:cNvSpPr>
              <a:spLocks noEditPoints="1"/>
            </p:cNvSpPr>
            <p:nvPr/>
          </p:nvSpPr>
          <p:spPr bwMode="auto">
            <a:xfrm>
              <a:off x="7088" y="3374"/>
              <a:ext cx="27" cy="38"/>
            </a:xfrm>
            <a:custGeom>
              <a:avLst/>
              <a:gdLst>
                <a:gd name="T0" fmla="*/ 71 w 118"/>
                <a:gd name="T1" fmla="*/ 0 h 161"/>
                <a:gd name="T2" fmla="*/ 86 w 118"/>
                <a:gd name="T3" fmla="*/ 0 h 161"/>
                <a:gd name="T4" fmla="*/ 66 w 118"/>
                <a:gd name="T5" fmla="*/ 25 h 161"/>
                <a:gd name="T6" fmla="*/ 56 w 118"/>
                <a:gd name="T7" fmla="*/ 25 h 161"/>
                <a:gd name="T8" fmla="*/ 71 w 118"/>
                <a:gd name="T9" fmla="*/ 0 h 161"/>
                <a:gd name="T10" fmla="*/ 53 w 118"/>
                <a:gd name="T11" fmla="*/ 108 h 161"/>
                <a:gd name="T12" fmla="*/ 0 w 118"/>
                <a:gd name="T13" fmla="*/ 38 h 161"/>
                <a:gd name="T14" fmla="*/ 15 w 118"/>
                <a:gd name="T15" fmla="*/ 38 h 161"/>
                <a:gd name="T16" fmla="*/ 59 w 118"/>
                <a:gd name="T17" fmla="*/ 98 h 161"/>
                <a:gd name="T18" fmla="*/ 103 w 118"/>
                <a:gd name="T19" fmla="*/ 38 h 161"/>
                <a:gd name="T20" fmla="*/ 118 w 118"/>
                <a:gd name="T21" fmla="*/ 38 h 161"/>
                <a:gd name="T22" fmla="*/ 65 w 118"/>
                <a:gd name="T23" fmla="*/ 108 h 161"/>
                <a:gd name="T24" fmla="*/ 65 w 118"/>
                <a:gd name="T25" fmla="*/ 161 h 161"/>
                <a:gd name="T26" fmla="*/ 53 w 118"/>
                <a:gd name="T27" fmla="*/ 161 h 161"/>
                <a:gd name="T28" fmla="*/ 53 w 118"/>
                <a:gd name="T29" fmla="*/ 10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61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0" name="Freeform 41"/>
            <p:cNvSpPr>
              <a:spLocks/>
            </p:cNvSpPr>
            <p:nvPr/>
          </p:nvSpPr>
          <p:spPr bwMode="auto">
            <a:xfrm>
              <a:off x="7121" y="3382"/>
              <a:ext cx="29" cy="31"/>
            </a:xfrm>
            <a:custGeom>
              <a:avLst/>
              <a:gdLst>
                <a:gd name="T0" fmla="*/ 64 w 124"/>
                <a:gd name="T1" fmla="*/ 12 h 130"/>
                <a:gd name="T2" fmla="*/ 12 w 124"/>
                <a:gd name="T3" fmla="*/ 65 h 130"/>
                <a:gd name="T4" fmla="*/ 62 w 124"/>
                <a:gd name="T5" fmla="*/ 118 h 130"/>
                <a:gd name="T6" fmla="*/ 111 w 124"/>
                <a:gd name="T7" fmla="*/ 81 h 130"/>
                <a:gd name="T8" fmla="*/ 124 w 124"/>
                <a:gd name="T9" fmla="*/ 81 h 130"/>
                <a:gd name="T10" fmla="*/ 62 w 124"/>
                <a:gd name="T11" fmla="*/ 130 h 130"/>
                <a:gd name="T12" fmla="*/ 0 w 124"/>
                <a:gd name="T13" fmla="*/ 65 h 130"/>
                <a:gd name="T14" fmla="*/ 65 w 124"/>
                <a:gd name="T15" fmla="*/ 0 h 130"/>
                <a:gd name="T16" fmla="*/ 122 w 124"/>
                <a:gd name="T17" fmla="*/ 44 h 130"/>
                <a:gd name="T18" fmla="*/ 109 w 124"/>
                <a:gd name="T19" fmla="*/ 44 h 130"/>
                <a:gd name="T20" fmla="*/ 64 w 124"/>
                <a:gd name="T21" fmla="*/ 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3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1" name="Freeform 42"/>
            <p:cNvSpPr>
              <a:spLocks/>
            </p:cNvSpPr>
            <p:nvPr/>
          </p:nvSpPr>
          <p:spPr bwMode="auto">
            <a:xfrm>
              <a:off x="7157" y="3383"/>
              <a:ext cx="24" cy="29"/>
            </a:xfrm>
            <a:custGeom>
              <a:avLst/>
              <a:gdLst>
                <a:gd name="T0" fmla="*/ 0 w 105"/>
                <a:gd name="T1" fmla="*/ 0 h 123"/>
                <a:gd name="T2" fmla="*/ 12 w 105"/>
                <a:gd name="T3" fmla="*/ 0 h 123"/>
                <a:gd name="T4" fmla="*/ 12 w 105"/>
                <a:gd name="T5" fmla="*/ 51 h 123"/>
                <a:gd name="T6" fmla="*/ 93 w 105"/>
                <a:gd name="T7" fmla="*/ 51 h 123"/>
                <a:gd name="T8" fmla="*/ 93 w 105"/>
                <a:gd name="T9" fmla="*/ 0 h 123"/>
                <a:gd name="T10" fmla="*/ 105 w 105"/>
                <a:gd name="T11" fmla="*/ 0 h 123"/>
                <a:gd name="T12" fmla="*/ 105 w 105"/>
                <a:gd name="T13" fmla="*/ 123 h 123"/>
                <a:gd name="T14" fmla="*/ 93 w 105"/>
                <a:gd name="T15" fmla="*/ 123 h 123"/>
                <a:gd name="T16" fmla="*/ 93 w 105"/>
                <a:gd name="T17" fmla="*/ 63 h 123"/>
                <a:gd name="T18" fmla="*/ 12 w 105"/>
                <a:gd name="T19" fmla="*/ 63 h 123"/>
                <a:gd name="T20" fmla="*/ 12 w 105"/>
                <a:gd name="T21" fmla="*/ 123 h 123"/>
                <a:gd name="T22" fmla="*/ 0 w 105"/>
                <a:gd name="T23" fmla="*/ 123 h 123"/>
                <a:gd name="T24" fmla="*/ 0 w 10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3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2" name="Freeform 43"/>
            <p:cNvSpPr>
              <a:spLocks noEditPoints="1"/>
            </p:cNvSpPr>
            <p:nvPr/>
          </p:nvSpPr>
          <p:spPr bwMode="auto">
            <a:xfrm>
              <a:off x="7190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3" name="Freeform 44"/>
            <p:cNvSpPr>
              <a:spLocks/>
            </p:cNvSpPr>
            <p:nvPr/>
          </p:nvSpPr>
          <p:spPr bwMode="auto">
            <a:xfrm>
              <a:off x="7224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3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4" name="Freeform 45"/>
            <p:cNvSpPr>
              <a:spLocks/>
            </p:cNvSpPr>
            <p:nvPr/>
          </p:nvSpPr>
          <p:spPr bwMode="auto">
            <a:xfrm>
              <a:off x="7257" y="3383"/>
              <a:ext cx="27" cy="29"/>
            </a:xfrm>
            <a:custGeom>
              <a:avLst/>
              <a:gdLst>
                <a:gd name="T0" fmla="*/ 53 w 118"/>
                <a:gd name="T1" fmla="*/ 70 h 123"/>
                <a:gd name="T2" fmla="*/ 0 w 118"/>
                <a:gd name="T3" fmla="*/ 0 h 123"/>
                <a:gd name="T4" fmla="*/ 15 w 118"/>
                <a:gd name="T5" fmla="*/ 0 h 123"/>
                <a:gd name="T6" fmla="*/ 59 w 118"/>
                <a:gd name="T7" fmla="*/ 60 h 123"/>
                <a:gd name="T8" fmla="*/ 103 w 118"/>
                <a:gd name="T9" fmla="*/ 0 h 123"/>
                <a:gd name="T10" fmla="*/ 118 w 118"/>
                <a:gd name="T11" fmla="*/ 0 h 123"/>
                <a:gd name="T12" fmla="*/ 65 w 118"/>
                <a:gd name="T13" fmla="*/ 70 h 123"/>
                <a:gd name="T14" fmla="*/ 65 w 118"/>
                <a:gd name="T15" fmla="*/ 123 h 123"/>
                <a:gd name="T16" fmla="*/ 53 w 118"/>
                <a:gd name="T17" fmla="*/ 123 h 123"/>
                <a:gd name="T18" fmla="*/ 53 w 118"/>
                <a:gd name="T19" fmla="*/ 7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23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5" name="Rectangle 46"/>
            <p:cNvSpPr>
              <a:spLocks noChangeArrowheads="1"/>
            </p:cNvSpPr>
            <p:nvPr/>
          </p:nvSpPr>
          <p:spPr bwMode="auto"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6" name="Rectangle 47"/>
            <p:cNvSpPr>
              <a:spLocks noChangeArrowheads="1"/>
            </p:cNvSpPr>
            <p:nvPr/>
          </p:nvSpPr>
          <p:spPr bwMode="auto"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7" name="Freeform 48"/>
            <p:cNvSpPr>
              <a:spLocks/>
            </p:cNvSpPr>
            <p:nvPr/>
          </p:nvSpPr>
          <p:spPr bwMode="auto">
            <a:xfrm>
              <a:off x="4487" y="3091"/>
              <a:ext cx="40" cy="39"/>
            </a:xfrm>
            <a:custGeom>
              <a:avLst/>
              <a:gdLst>
                <a:gd name="T0" fmla="*/ 33 w 174"/>
                <a:gd name="T1" fmla="*/ 166 h 166"/>
                <a:gd name="T2" fmla="*/ 87 w 174"/>
                <a:gd name="T3" fmla="*/ 127 h 166"/>
                <a:gd name="T4" fmla="*/ 140 w 174"/>
                <a:gd name="T5" fmla="*/ 166 h 166"/>
                <a:gd name="T6" fmla="*/ 120 w 174"/>
                <a:gd name="T7" fmla="*/ 103 h 166"/>
                <a:gd name="T8" fmla="*/ 174 w 174"/>
                <a:gd name="T9" fmla="*/ 64 h 166"/>
                <a:gd name="T10" fmla="*/ 107 w 174"/>
                <a:gd name="T11" fmla="*/ 64 h 166"/>
                <a:gd name="T12" fmla="*/ 87 w 174"/>
                <a:gd name="T13" fmla="*/ 0 h 166"/>
                <a:gd name="T14" fmla="*/ 66 w 174"/>
                <a:gd name="T15" fmla="*/ 64 h 166"/>
                <a:gd name="T16" fmla="*/ 0 w 174"/>
                <a:gd name="T17" fmla="*/ 64 h 166"/>
                <a:gd name="T18" fmla="*/ 54 w 174"/>
                <a:gd name="T19" fmla="*/ 103 h 166"/>
                <a:gd name="T20" fmla="*/ 33 w 174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8" name="Freeform 49"/>
            <p:cNvSpPr>
              <a:spLocks/>
            </p:cNvSpPr>
            <p:nvPr/>
          </p:nvSpPr>
          <p:spPr bwMode="auto">
            <a:xfrm>
              <a:off x="4423" y="3108"/>
              <a:ext cx="40" cy="39"/>
            </a:xfrm>
            <a:custGeom>
              <a:avLst/>
              <a:gdLst>
                <a:gd name="T0" fmla="*/ 34 w 175"/>
                <a:gd name="T1" fmla="*/ 166 h 166"/>
                <a:gd name="T2" fmla="*/ 87 w 175"/>
                <a:gd name="T3" fmla="*/ 127 h 166"/>
                <a:gd name="T4" fmla="*/ 141 w 175"/>
                <a:gd name="T5" fmla="*/ 166 h 166"/>
                <a:gd name="T6" fmla="*/ 120 w 175"/>
                <a:gd name="T7" fmla="*/ 103 h 166"/>
                <a:gd name="T8" fmla="*/ 175 w 175"/>
                <a:gd name="T9" fmla="*/ 64 h 166"/>
                <a:gd name="T10" fmla="*/ 108 w 175"/>
                <a:gd name="T11" fmla="*/ 64 h 166"/>
                <a:gd name="T12" fmla="*/ 87 w 175"/>
                <a:gd name="T13" fmla="*/ 0 h 166"/>
                <a:gd name="T14" fmla="*/ 67 w 175"/>
                <a:gd name="T15" fmla="*/ 64 h 166"/>
                <a:gd name="T16" fmla="*/ 0 w 175"/>
                <a:gd name="T17" fmla="*/ 64 h 166"/>
                <a:gd name="T18" fmla="*/ 54 w 175"/>
                <a:gd name="T19" fmla="*/ 103 h 166"/>
                <a:gd name="T20" fmla="*/ 34 w 175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9" name="Freeform 50"/>
            <p:cNvSpPr>
              <a:spLocks/>
            </p:cNvSpPr>
            <p:nvPr/>
          </p:nvSpPr>
          <p:spPr bwMode="auto">
            <a:xfrm>
              <a:off x="4377" y="3156"/>
              <a:ext cx="40" cy="39"/>
            </a:xfrm>
            <a:custGeom>
              <a:avLst/>
              <a:gdLst>
                <a:gd name="T0" fmla="*/ 88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5 w 175"/>
                <a:gd name="T7" fmla="*/ 103 h 166"/>
                <a:gd name="T8" fmla="*/ 34 w 175"/>
                <a:gd name="T9" fmla="*/ 166 h 166"/>
                <a:gd name="T10" fmla="*/ 88 w 175"/>
                <a:gd name="T11" fmla="*/ 127 h 166"/>
                <a:gd name="T12" fmla="*/ 141 w 175"/>
                <a:gd name="T13" fmla="*/ 166 h 166"/>
                <a:gd name="T14" fmla="*/ 121 w 175"/>
                <a:gd name="T15" fmla="*/ 103 h 166"/>
                <a:gd name="T16" fmla="*/ 175 w 175"/>
                <a:gd name="T17" fmla="*/ 64 h 166"/>
                <a:gd name="T18" fmla="*/ 108 w 175"/>
                <a:gd name="T19" fmla="*/ 64 h 166"/>
                <a:gd name="T20" fmla="*/ 88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0" name="Freeform 51"/>
            <p:cNvSpPr>
              <a:spLocks/>
            </p:cNvSpPr>
            <p:nvPr/>
          </p:nvSpPr>
          <p:spPr bwMode="auto">
            <a:xfrm>
              <a:off x="4360" y="3221"/>
              <a:ext cx="40" cy="38"/>
            </a:xfrm>
            <a:custGeom>
              <a:avLst/>
              <a:gdLst>
                <a:gd name="T0" fmla="*/ 88 w 175"/>
                <a:gd name="T1" fmla="*/ 127 h 166"/>
                <a:gd name="T2" fmla="*/ 141 w 175"/>
                <a:gd name="T3" fmla="*/ 166 h 166"/>
                <a:gd name="T4" fmla="*/ 121 w 175"/>
                <a:gd name="T5" fmla="*/ 102 h 166"/>
                <a:gd name="T6" fmla="*/ 175 w 175"/>
                <a:gd name="T7" fmla="*/ 63 h 166"/>
                <a:gd name="T8" fmla="*/ 108 w 175"/>
                <a:gd name="T9" fmla="*/ 63 h 166"/>
                <a:gd name="T10" fmla="*/ 88 w 175"/>
                <a:gd name="T11" fmla="*/ 0 h 166"/>
                <a:gd name="T12" fmla="*/ 67 w 175"/>
                <a:gd name="T13" fmla="*/ 64 h 166"/>
                <a:gd name="T14" fmla="*/ 0 w 175"/>
                <a:gd name="T15" fmla="*/ 63 h 166"/>
                <a:gd name="T16" fmla="*/ 54 w 175"/>
                <a:gd name="T17" fmla="*/ 102 h 166"/>
                <a:gd name="T18" fmla="*/ 34 w 175"/>
                <a:gd name="T19" fmla="*/ 166 h 166"/>
                <a:gd name="T20" fmla="*/ 88 w 175"/>
                <a:gd name="T21" fmla="*/ 12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1" name="Freeform 52"/>
            <p:cNvSpPr>
              <a:spLocks/>
            </p:cNvSpPr>
            <p:nvPr/>
          </p:nvSpPr>
          <p:spPr bwMode="auto">
            <a:xfrm>
              <a:off x="4377" y="3285"/>
              <a:ext cx="40" cy="39"/>
            </a:xfrm>
            <a:custGeom>
              <a:avLst/>
              <a:gdLst>
                <a:gd name="T0" fmla="*/ 108 w 175"/>
                <a:gd name="T1" fmla="*/ 64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4 h 166"/>
                <a:gd name="T8" fmla="*/ 55 w 175"/>
                <a:gd name="T9" fmla="*/ 103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3 h 166"/>
                <a:gd name="T18" fmla="*/ 175 w 175"/>
                <a:gd name="T19" fmla="*/ 64 h 166"/>
                <a:gd name="T20" fmla="*/ 108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2" name="Freeform 53"/>
            <p:cNvSpPr>
              <a:spLocks/>
            </p:cNvSpPr>
            <p:nvPr/>
          </p:nvSpPr>
          <p:spPr bwMode="auto">
            <a:xfrm>
              <a:off x="4423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5 w 175"/>
                <a:gd name="T9" fmla="*/ 102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3" name="Freeform 54"/>
            <p:cNvSpPr>
              <a:spLocks/>
            </p:cNvSpPr>
            <p:nvPr/>
          </p:nvSpPr>
          <p:spPr bwMode="auto">
            <a:xfrm>
              <a:off x="4487" y="3350"/>
              <a:ext cx="40" cy="39"/>
            </a:xfrm>
            <a:custGeom>
              <a:avLst/>
              <a:gdLst>
                <a:gd name="T0" fmla="*/ 107 w 174"/>
                <a:gd name="T1" fmla="*/ 64 h 166"/>
                <a:gd name="T2" fmla="*/ 87 w 174"/>
                <a:gd name="T3" fmla="*/ 0 h 166"/>
                <a:gd name="T4" fmla="*/ 66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0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7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4" name="Freeform 55"/>
            <p:cNvSpPr>
              <a:spLocks/>
            </p:cNvSpPr>
            <p:nvPr/>
          </p:nvSpPr>
          <p:spPr bwMode="auto">
            <a:xfrm>
              <a:off x="4550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7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4 w 175"/>
                <a:gd name="T9" fmla="*/ 102 h 166"/>
                <a:gd name="T10" fmla="*/ 34 w 175"/>
                <a:gd name="T11" fmla="*/ 166 h 166"/>
                <a:gd name="T12" fmla="*/ 87 w 175"/>
                <a:gd name="T13" fmla="*/ 127 h 166"/>
                <a:gd name="T14" fmla="*/ 141 w 175"/>
                <a:gd name="T15" fmla="*/ 166 h 166"/>
                <a:gd name="T16" fmla="*/ 120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5" name="Freeform 56"/>
            <p:cNvSpPr>
              <a:spLocks/>
            </p:cNvSpPr>
            <p:nvPr/>
          </p:nvSpPr>
          <p:spPr bwMode="auto">
            <a:xfrm>
              <a:off x="4596" y="3285"/>
              <a:ext cx="40" cy="39"/>
            </a:xfrm>
            <a:custGeom>
              <a:avLst/>
              <a:gdLst>
                <a:gd name="T0" fmla="*/ 108 w 174"/>
                <a:gd name="T1" fmla="*/ 64 h 166"/>
                <a:gd name="T2" fmla="*/ 87 w 174"/>
                <a:gd name="T3" fmla="*/ 0 h 166"/>
                <a:gd name="T4" fmla="*/ 67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1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8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6" name="Freeform 57"/>
            <p:cNvSpPr>
              <a:spLocks/>
            </p:cNvSpPr>
            <p:nvPr/>
          </p:nvSpPr>
          <p:spPr bwMode="auto">
            <a:xfrm>
              <a:off x="4613" y="3220"/>
              <a:ext cx="40" cy="39"/>
            </a:xfrm>
            <a:custGeom>
              <a:avLst/>
              <a:gdLst>
                <a:gd name="T0" fmla="*/ 175 w 175"/>
                <a:gd name="T1" fmla="*/ 64 h 166"/>
                <a:gd name="T2" fmla="*/ 108 w 175"/>
                <a:gd name="T3" fmla="*/ 64 h 166"/>
                <a:gd name="T4" fmla="*/ 88 w 175"/>
                <a:gd name="T5" fmla="*/ 0 h 166"/>
                <a:gd name="T6" fmla="*/ 67 w 175"/>
                <a:gd name="T7" fmla="*/ 64 h 166"/>
                <a:gd name="T8" fmla="*/ 0 w 175"/>
                <a:gd name="T9" fmla="*/ 64 h 166"/>
                <a:gd name="T10" fmla="*/ 54 w 175"/>
                <a:gd name="T11" fmla="*/ 103 h 166"/>
                <a:gd name="T12" fmla="*/ 34 w 175"/>
                <a:gd name="T13" fmla="*/ 166 h 166"/>
                <a:gd name="T14" fmla="*/ 88 w 175"/>
                <a:gd name="T15" fmla="*/ 127 h 166"/>
                <a:gd name="T16" fmla="*/ 141 w 175"/>
                <a:gd name="T17" fmla="*/ 166 h 166"/>
                <a:gd name="T18" fmla="*/ 121 w 175"/>
                <a:gd name="T19" fmla="*/ 103 h 166"/>
                <a:gd name="T20" fmla="*/ 175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7" name="Freeform 58"/>
            <p:cNvSpPr>
              <a:spLocks/>
            </p:cNvSpPr>
            <p:nvPr/>
          </p:nvSpPr>
          <p:spPr bwMode="auto">
            <a:xfrm>
              <a:off x="4596" y="3156"/>
              <a:ext cx="40" cy="38"/>
            </a:xfrm>
            <a:custGeom>
              <a:avLst/>
              <a:gdLst>
                <a:gd name="T0" fmla="*/ 34 w 174"/>
                <a:gd name="T1" fmla="*/ 165 h 165"/>
                <a:gd name="T2" fmla="*/ 87 w 174"/>
                <a:gd name="T3" fmla="*/ 126 h 165"/>
                <a:gd name="T4" fmla="*/ 141 w 174"/>
                <a:gd name="T5" fmla="*/ 165 h 165"/>
                <a:gd name="T6" fmla="*/ 120 w 174"/>
                <a:gd name="T7" fmla="*/ 102 h 165"/>
                <a:gd name="T8" fmla="*/ 174 w 174"/>
                <a:gd name="T9" fmla="*/ 63 h 165"/>
                <a:gd name="T10" fmla="*/ 108 w 174"/>
                <a:gd name="T11" fmla="*/ 63 h 165"/>
                <a:gd name="T12" fmla="*/ 87 w 174"/>
                <a:gd name="T13" fmla="*/ 0 h 165"/>
                <a:gd name="T14" fmla="*/ 67 w 174"/>
                <a:gd name="T15" fmla="*/ 64 h 165"/>
                <a:gd name="T16" fmla="*/ 0 w 174"/>
                <a:gd name="T17" fmla="*/ 63 h 165"/>
                <a:gd name="T18" fmla="*/ 54 w 174"/>
                <a:gd name="T19" fmla="*/ 102 h 165"/>
                <a:gd name="T20" fmla="*/ 34 w 174"/>
                <a:gd name="T21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5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8" name="Freeform 59"/>
            <p:cNvSpPr>
              <a:spLocks/>
            </p:cNvSpPr>
            <p:nvPr/>
          </p:nvSpPr>
          <p:spPr bwMode="auto">
            <a:xfrm>
              <a:off x="4550" y="3108"/>
              <a:ext cx="40" cy="39"/>
            </a:xfrm>
            <a:custGeom>
              <a:avLst/>
              <a:gdLst>
                <a:gd name="T0" fmla="*/ 87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4 w 175"/>
                <a:gd name="T7" fmla="*/ 103 h 166"/>
                <a:gd name="T8" fmla="*/ 34 w 175"/>
                <a:gd name="T9" fmla="*/ 166 h 166"/>
                <a:gd name="T10" fmla="*/ 87 w 175"/>
                <a:gd name="T11" fmla="*/ 127 h 166"/>
                <a:gd name="T12" fmla="*/ 141 w 175"/>
                <a:gd name="T13" fmla="*/ 166 h 166"/>
                <a:gd name="T14" fmla="*/ 120 w 175"/>
                <a:gd name="T15" fmla="*/ 103 h 166"/>
                <a:gd name="T16" fmla="*/ 175 w 175"/>
                <a:gd name="T17" fmla="*/ 64 h 166"/>
                <a:gd name="T18" fmla="*/ 107 w 175"/>
                <a:gd name="T19" fmla="*/ 64 h 166"/>
                <a:gd name="T20" fmla="*/ 87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" name="Freeform 60"/>
            <p:cNvSpPr>
              <a:spLocks/>
            </p:cNvSpPr>
            <p:nvPr/>
          </p:nvSpPr>
          <p:spPr bwMode="auto">
            <a:xfrm>
              <a:off x="4859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30 w 166"/>
                <a:gd name="T5" fmla="*/ 96 h 240"/>
                <a:gd name="T6" fmla="*/ 130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0" name="Freeform 61"/>
            <p:cNvSpPr>
              <a:spLocks/>
            </p:cNvSpPr>
            <p:nvPr/>
          </p:nvSpPr>
          <p:spPr bwMode="auto">
            <a:xfrm>
              <a:off x="4901" y="3103"/>
              <a:ext cx="51" cy="57"/>
            </a:xfrm>
            <a:custGeom>
              <a:avLst/>
              <a:gdLst>
                <a:gd name="T0" fmla="*/ 123 w 223"/>
                <a:gd name="T1" fmla="*/ 244 h 244"/>
                <a:gd name="T2" fmla="*/ 104 w 223"/>
                <a:gd name="T3" fmla="*/ 244 h 244"/>
                <a:gd name="T4" fmla="*/ 0 w 223"/>
                <a:gd name="T5" fmla="*/ 0 h 244"/>
                <a:gd name="T6" fmla="*/ 42 w 223"/>
                <a:gd name="T7" fmla="*/ 0 h 244"/>
                <a:gd name="T8" fmla="*/ 114 w 223"/>
                <a:gd name="T9" fmla="*/ 177 h 244"/>
                <a:gd name="T10" fmla="*/ 183 w 223"/>
                <a:gd name="T11" fmla="*/ 0 h 244"/>
                <a:gd name="T12" fmla="*/ 223 w 223"/>
                <a:gd name="T13" fmla="*/ 0 h 244"/>
                <a:gd name="T14" fmla="*/ 123 w 22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3" h="244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1" name="Freeform 62"/>
            <p:cNvSpPr>
              <a:spLocks noEditPoints="1"/>
            </p:cNvSpPr>
            <p:nvPr/>
          </p:nvSpPr>
          <p:spPr bwMode="auto">
            <a:xfrm>
              <a:off x="4960" y="3102"/>
              <a:ext cx="45" cy="57"/>
            </a:xfrm>
            <a:custGeom>
              <a:avLst/>
              <a:gdLst>
                <a:gd name="T0" fmla="*/ 152 w 196"/>
                <a:gd name="T1" fmla="*/ 243 h 243"/>
                <a:gd name="T2" fmla="*/ 78 w 196"/>
                <a:gd name="T3" fmla="*/ 140 h 243"/>
                <a:gd name="T4" fmla="*/ 38 w 196"/>
                <a:gd name="T5" fmla="*/ 138 h 243"/>
                <a:gd name="T6" fmla="*/ 38 w 196"/>
                <a:gd name="T7" fmla="*/ 243 h 243"/>
                <a:gd name="T8" fmla="*/ 0 w 196"/>
                <a:gd name="T9" fmla="*/ 243 h 243"/>
                <a:gd name="T10" fmla="*/ 0 w 196"/>
                <a:gd name="T11" fmla="*/ 3 h 243"/>
                <a:gd name="T12" fmla="*/ 30 w 196"/>
                <a:gd name="T13" fmla="*/ 2 h 243"/>
                <a:gd name="T14" fmla="*/ 69 w 196"/>
                <a:gd name="T15" fmla="*/ 0 h 243"/>
                <a:gd name="T16" fmla="*/ 169 w 196"/>
                <a:gd name="T17" fmla="*/ 69 h 243"/>
                <a:gd name="T18" fmla="*/ 153 w 196"/>
                <a:gd name="T19" fmla="*/ 110 h 243"/>
                <a:gd name="T20" fmla="*/ 115 w 196"/>
                <a:gd name="T21" fmla="*/ 133 h 243"/>
                <a:gd name="T22" fmla="*/ 196 w 196"/>
                <a:gd name="T23" fmla="*/ 243 h 243"/>
                <a:gd name="T24" fmla="*/ 152 w 196"/>
                <a:gd name="T25" fmla="*/ 243 h 243"/>
                <a:gd name="T26" fmla="*/ 38 w 196"/>
                <a:gd name="T27" fmla="*/ 32 h 243"/>
                <a:gd name="T28" fmla="*/ 38 w 196"/>
                <a:gd name="T29" fmla="*/ 111 h 243"/>
                <a:gd name="T30" fmla="*/ 65 w 196"/>
                <a:gd name="T31" fmla="*/ 112 h 243"/>
                <a:gd name="T32" fmla="*/ 114 w 196"/>
                <a:gd name="T33" fmla="*/ 103 h 243"/>
                <a:gd name="T34" fmla="*/ 130 w 196"/>
                <a:gd name="T35" fmla="*/ 69 h 243"/>
                <a:gd name="T36" fmla="*/ 113 w 196"/>
                <a:gd name="T37" fmla="*/ 40 h 243"/>
                <a:gd name="T38" fmla="*/ 60 w 196"/>
                <a:gd name="T39" fmla="*/ 31 h 243"/>
                <a:gd name="T40" fmla="*/ 38 w 196"/>
                <a:gd name="T41" fmla="*/ 3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6" h="243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2" name="Freeform 63"/>
            <p:cNvSpPr>
              <a:spLocks noEditPoints="1"/>
            </p:cNvSpPr>
            <p:nvPr/>
          </p:nvSpPr>
          <p:spPr bwMode="auto">
            <a:xfrm>
              <a:off x="5008" y="3102"/>
              <a:ext cx="53" cy="58"/>
            </a:xfrm>
            <a:custGeom>
              <a:avLst/>
              <a:gdLst>
                <a:gd name="T0" fmla="*/ 0 w 231"/>
                <a:gd name="T1" fmla="*/ 122 h 248"/>
                <a:gd name="T2" fmla="*/ 30 w 231"/>
                <a:gd name="T3" fmla="*/ 35 h 248"/>
                <a:gd name="T4" fmla="*/ 112 w 231"/>
                <a:gd name="T5" fmla="*/ 0 h 248"/>
                <a:gd name="T6" fmla="*/ 200 w 231"/>
                <a:gd name="T7" fmla="*/ 32 h 248"/>
                <a:gd name="T8" fmla="*/ 231 w 231"/>
                <a:gd name="T9" fmla="*/ 122 h 248"/>
                <a:gd name="T10" fmla="*/ 200 w 231"/>
                <a:gd name="T11" fmla="*/ 215 h 248"/>
                <a:gd name="T12" fmla="*/ 112 w 231"/>
                <a:gd name="T13" fmla="*/ 248 h 248"/>
                <a:gd name="T14" fmla="*/ 29 w 231"/>
                <a:gd name="T15" fmla="*/ 213 h 248"/>
                <a:gd name="T16" fmla="*/ 0 w 231"/>
                <a:gd name="T17" fmla="*/ 122 h 248"/>
                <a:gd name="T18" fmla="*/ 40 w 231"/>
                <a:gd name="T19" fmla="*/ 122 h 248"/>
                <a:gd name="T20" fmla="*/ 58 w 231"/>
                <a:gd name="T21" fmla="*/ 191 h 248"/>
                <a:gd name="T22" fmla="*/ 112 w 231"/>
                <a:gd name="T23" fmla="*/ 219 h 248"/>
                <a:gd name="T24" fmla="*/ 171 w 231"/>
                <a:gd name="T25" fmla="*/ 193 h 248"/>
                <a:gd name="T26" fmla="*/ 191 w 231"/>
                <a:gd name="T27" fmla="*/ 122 h 248"/>
                <a:gd name="T28" fmla="*/ 112 w 231"/>
                <a:gd name="T29" fmla="*/ 29 h 248"/>
                <a:gd name="T30" fmla="*/ 58 w 231"/>
                <a:gd name="T31" fmla="*/ 54 h 248"/>
                <a:gd name="T32" fmla="*/ 40 w 231"/>
                <a:gd name="T33" fmla="*/ 12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" h="248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3" name="Freeform 64"/>
            <p:cNvSpPr>
              <a:spLocks noEditPoints="1"/>
            </p:cNvSpPr>
            <p:nvPr/>
          </p:nvSpPr>
          <p:spPr bwMode="auto">
            <a:xfrm>
              <a:off x="5071" y="3103"/>
              <a:ext cx="39" cy="56"/>
            </a:xfrm>
            <a:custGeom>
              <a:avLst/>
              <a:gdLst>
                <a:gd name="T0" fmla="*/ 38 w 173"/>
                <a:gd name="T1" fmla="*/ 150 h 242"/>
                <a:gd name="T2" fmla="*/ 38 w 173"/>
                <a:gd name="T3" fmla="*/ 242 h 242"/>
                <a:gd name="T4" fmla="*/ 0 w 173"/>
                <a:gd name="T5" fmla="*/ 242 h 242"/>
                <a:gd name="T6" fmla="*/ 0 w 173"/>
                <a:gd name="T7" fmla="*/ 2 h 242"/>
                <a:gd name="T8" fmla="*/ 52 w 173"/>
                <a:gd name="T9" fmla="*/ 0 h 242"/>
                <a:gd name="T10" fmla="*/ 173 w 173"/>
                <a:gd name="T11" fmla="*/ 70 h 242"/>
                <a:gd name="T12" fmla="*/ 66 w 173"/>
                <a:gd name="T13" fmla="*/ 151 h 242"/>
                <a:gd name="T14" fmla="*/ 38 w 173"/>
                <a:gd name="T15" fmla="*/ 150 h 242"/>
                <a:gd name="T16" fmla="*/ 38 w 173"/>
                <a:gd name="T17" fmla="*/ 31 h 242"/>
                <a:gd name="T18" fmla="*/ 38 w 173"/>
                <a:gd name="T19" fmla="*/ 120 h 242"/>
                <a:gd name="T20" fmla="*/ 64 w 173"/>
                <a:gd name="T21" fmla="*/ 122 h 242"/>
                <a:gd name="T22" fmla="*/ 134 w 173"/>
                <a:gd name="T23" fmla="*/ 74 h 242"/>
                <a:gd name="T24" fmla="*/ 59 w 173"/>
                <a:gd name="T25" fmla="*/ 30 h 242"/>
                <a:gd name="T26" fmla="*/ 38 w 173"/>
                <a:gd name="T27" fmla="*/ 3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42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4" name="Freeform 65"/>
            <p:cNvSpPr>
              <a:spLocks/>
            </p:cNvSpPr>
            <p:nvPr/>
          </p:nvSpPr>
          <p:spPr bwMode="auto">
            <a:xfrm>
              <a:off x="5118" y="3102"/>
              <a:ext cx="35" cy="58"/>
            </a:xfrm>
            <a:custGeom>
              <a:avLst/>
              <a:gdLst>
                <a:gd name="T0" fmla="*/ 0 w 156"/>
                <a:gd name="T1" fmla="*/ 233 h 248"/>
                <a:gd name="T2" fmla="*/ 14 w 156"/>
                <a:gd name="T3" fmla="*/ 203 h 248"/>
                <a:gd name="T4" fmla="*/ 41 w 156"/>
                <a:gd name="T5" fmla="*/ 214 h 248"/>
                <a:gd name="T6" fmla="*/ 69 w 156"/>
                <a:gd name="T7" fmla="*/ 219 h 248"/>
                <a:gd name="T8" fmla="*/ 105 w 156"/>
                <a:gd name="T9" fmla="*/ 208 h 248"/>
                <a:gd name="T10" fmla="*/ 118 w 156"/>
                <a:gd name="T11" fmla="*/ 182 h 248"/>
                <a:gd name="T12" fmla="*/ 111 w 156"/>
                <a:gd name="T13" fmla="*/ 159 h 248"/>
                <a:gd name="T14" fmla="*/ 73 w 156"/>
                <a:gd name="T15" fmla="*/ 136 h 248"/>
                <a:gd name="T16" fmla="*/ 51 w 156"/>
                <a:gd name="T17" fmla="*/ 127 h 248"/>
                <a:gd name="T18" fmla="*/ 11 w 156"/>
                <a:gd name="T19" fmla="*/ 100 h 248"/>
                <a:gd name="T20" fmla="*/ 0 w 156"/>
                <a:gd name="T21" fmla="*/ 62 h 248"/>
                <a:gd name="T22" fmla="*/ 22 w 156"/>
                <a:gd name="T23" fmla="*/ 17 h 248"/>
                <a:gd name="T24" fmla="*/ 78 w 156"/>
                <a:gd name="T25" fmla="*/ 0 h 248"/>
                <a:gd name="T26" fmla="*/ 142 w 156"/>
                <a:gd name="T27" fmla="*/ 13 h 248"/>
                <a:gd name="T28" fmla="*/ 131 w 156"/>
                <a:gd name="T29" fmla="*/ 41 h 248"/>
                <a:gd name="T30" fmla="*/ 108 w 156"/>
                <a:gd name="T31" fmla="*/ 32 h 248"/>
                <a:gd name="T32" fmla="*/ 79 w 156"/>
                <a:gd name="T33" fmla="*/ 28 h 248"/>
                <a:gd name="T34" fmla="*/ 49 w 156"/>
                <a:gd name="T35" fmla="*/ 37 h 248"/>
                <a:gd name="T36" fmla="*/ 37 w 156"/>
                <a:gd name="T37" fmla="*/ 62 h 248"/>
                <a:gd name="T38" fmla="*/ 41 w 156"/>
                <a:gd name="T39" fmla="*/ 78 h 248"/>
                <a:gd name="T40" fmla="*/ 53 w 156"/>
                <a:gd name="T41" fmla="*/ 91 h 248"/>
                <a:gd name="T42" fmla="*/ 82 w 156"/>
                <a:gd name="T43" fmla="*/ 105 h 248"/>
                <a:gd name="T44" fmla="*/ 104 w 156"/>
                <a:gd name="T45" fmla="*/ 115 h 248"/>
                <a:gd name="T46" fmla="*/ 144 w 156"/>
                <a:gd name="T47" fmla="*/ 142 h 248"/>
                <a:gd name="T48" fmla="*/ 156 w 156"/>
                <a:gd name="T49" fmla="*/ 184 h 248"/>
                <a:gd name="T50" fmla="*/ 131 w 156"/>
                <a:gd name="T51" fmla="*/ 230 h 248"/>
                <a:gd name="T52" fmla="*/ 63 w 156"/>
                <a:gd name="T53" fmla="*/ 248 h 248"/>
                <a:gd name="T54" fmla="*/ 0 w 156"/>
                <a:gd name="T55" fmla="*/ 23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48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5" name="Freeform 66"/>
            <p:cNvSpPr>
              <a:spLocks/>
            </p:cNvSpPr>
            <p:nvPr/>
          </p:nvSpPr>
          <p:spPr bwMode="auto">
            <a:xfrm>
              <a:off x="5163" y="3103"/>
              <a:ext cx="45" cy="56"/>
            </a:xfrm>
            <a:custGeom>
              <a:avLst/>
              <a:gdLst>
                <a:gd name="T0" fmla="*/ 154 w 195"/>
                <a:gd name="T1" fmla="*/ 240 h 240"/>
                <a:gd name="T2" fmla="*/ 75 w 195"/>
                <a:gd name="T3" fmla="*/ 130 h 240"/>
                <a:gd name="T4" fmla="*/ 38 w 195"/>
                <a:gd name="T5" fmla="*/ 175 h 240"/>
                <a:gd name="T6" fmla="*/ 38 w 195"/>
                <a:gd name="T7" fmla="*/ 240 h 240"/>
                <a:gd name="T8" fmla="*/ 0 w 195"/>
                <a:gd name="T9" fmla="*/ 240 h 240"/>
                <a:gd name="T10" fmla="*/ 0 w 195"/>
                <a:gd name="T11" fmla="*/ 0 h 240"/>
                <a:gd name="T12" fmla="*/ 38 w 195"/>
                <a:gd name="T13" fmla="*/ 0 h 240"/>
                <a:gd name="T14" fmla="*/ 38 w 195"/>
                <a:gd name="T15" fmla="*/ 131 h 240"/>
                <a:gd name="T16" fmla="*/ 141 w 195"/>
                <a:gd name="T17" fmla="*/ 0 h 240"/>
                <a:gd name="T18" fmla="*/ 184 w 195"/>
                <a:gd name="T19" fmla="*/ 0 h 240"/>
                <a:gd name="T20" fmla="*/ 101 w 195"/>
                <a:gd name="T21" fmla="*/ 104 h 240"/>
                <a:gd name="T22" fmla="*/ 195 w 195"/>
                <a:gd name="T23" fmla="*/ 240 h 240"/>
                <a:gd name="T24" fmla="*/ 154 w 195"/>
                <a:gd name="T2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4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6" name="Freeform 67"/>
            <p:cNvSpPr>
              <a:spLocks noEditPoints="1"/>
            </p:cNvSpPr>
            <p:nvPr/>
          </p:nvSpPr>
          <p:spPr bwMode="auto">
            <a:xfrm>
              <a:off x="5208" y="3086"/>
              <a:ext cx="52" cy="73"/>
            </a:xfrm>
            <a:custGeom>
              <a:avLst/>
              <a:gdLst>
                <a:gd name="T0" fmla="*/ 185 w 228"/>
                <a:gd name="T1" fmla="*/ 315 h 315"/>
                <a:gd name="T2" fmla="*/ 166 w 228"/>
                <a:gd name="T3" fmla="*/ 265 h 315"/>
                <a:gd name="T4" fmla="*/ 63 w 228"/>
                <a:gd name="T5" fmla="*/ 265 h 315"/>
                <a:gd name="T6" fmla="*/ 43 w 228"/>
                <a:gd name="T7" fmla="*/ 315 h 315"/>
                <a:gd name="T8" fmla="*/ 0 w 228"/>
                <a:gd name="T9" fmla="*/ 315 h 315"/>
                <a:gd name="T10" fmla="*/ 113 w 228"/>
                <a:gd name="T11" fmla="*/ 72 h 315"/>
                <a:gd name="T12" fmla="*/ 123 w 228"/>
                <a:gd name="T13" fmla="*/ 72 h 315"/>
                <a:gd name="T14" fmla="*/ 228 w 228"/>
                <a:gd name="T15" fmla="*/ 315 h 315"/>
                <a:gd name="T16" fmla="*/ 185 w 228"/>
                <a:gd name="T17" fmla="*/ 315 h 315"/>
                <a:gd name="T18" fmla="*/ 116 w 228"/>
                <a:gd name="T19" fmla="*/ 135 h 315"/>
                <a:gd name="T20" fmla="*/ 73 w 228"/>
                <a:gd name="T21" fmla="*/ 240 h 315"/>
                <a:gd name="T22" fmla="*/ 156 w 228"/>
                <a:gd name="T23" fmla="*/ 240 h 315"/>
                <a:gd name="T24" fmla="*/ 116 w 228"/>
                <a:gd name="T25" fmla="*/ 135 h 315"/>
                <a:gd name="T26" fmla="*/ 162 w 228"/>
                <a:gd name="T27" fmla="*/ 0 h 315"/>
                <a:gd name="T28" fmla="*/ 119 w 228"/>
                <a:gd name="T29" fmla="*/ 55 h 315"/>
                <a:gd name="T30" fmla="*/ 93 w 228"/>
                <a:gd name="T31" fmla="*/ 55 h 315"/>
                <a:gd name="T32" fmla="*/ 125 w 228"/>
                <a:gd name="T33" fmla="*/ 0 h 315"/>
                <a:gd name="T34" fmla="*/ 162 w 228"/>
                <a:gd name="T3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315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7" name="Freeform 68"/>
            <p:cNvSpPr>
              <a:spLocks/>
            </p:cNvSpPr>
            <p:nvPr/>
          </p:nvSpPr>
          <p:spPr bwMode="auto">
            <a:xfrm>
              <a:off x="5294" y="3103"/>
              <a:ext cx="44" cy="57"/>
            </a:xfrm>
            <a:custGeom>
              <a:avLst/>
              <a:gdLst>
                <a:gd name="T0" fmla="*/ 0 w 194"/>
                <a:gd name="T1" fmla="*/ 0 h 244"/>
                <a:gd name="T2" fmla="*/ 38 w 194"/>
                <a:gd name="T3" fmla="*/ 0 h 244"/>
                <a:gd name="T4" fmla="*/ 38 w 194"/>
                <a:gd name="T5" fmla="*/ 164 h 244"/>
                <a:gd name="T6" fmla="*/ 54 w 194"/>
                <a:gd name="T7" fmla="*/ 201 h 244"/>
                <a:gd name="T8" fmla="*/ 96 w 194"/>
                <a:gd name="T9" fmla="*/ 215 h 244"/>
                <a:gd name="T10" fmla="*/ 140 w 194"/>
                <a:gd name="T11" fmla="*/ 201 h 244"/>
                <a:gd name="T12" fmla="*/ 156 w 194"/>
                <a:gd name="T13" fmla="*/ 164 h 244"/>
                <a:gd name="T14" fmla="*/ 156 w 194"/>
                <a:gd name="T15" fmla="*/ 0 h 244"/>
                <a:gd name="T16" fmla="*/ 194 w 194"/>
                <a:gd name="T17" fmla="*/ 0 h 244"/>
                <a:gd name="T18" fmla="*/ 194 w 194"/>
                <a:gd name="T19" fmla="*/ 167 h 244"/>
                <a:gd name="T20" fmla="*/ 168 w 194"/>
                <a:gd name="T21" fmla="*/ 224 h 244"/>
                <a:gd name="T22" fmla="*/ 97 w 194"/>
                <a:gd name="T23" fmla="*/ 244 h 244"/>
                <a:gd name="T24" fmla="*/ 25 w 194"/>
                <a:gd name="T25" fmla="*/ 224 h 244"/>
                <a:gd name="T26" fmla="*/ 0 w 194"/>
                <a:gd name="T27" fmla="*/ 167 h 244"/>
                <a:gd name="T28" fmla="*/ 0 w 194"/>
                <a:gd name="T2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4" h="244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8" name="Freeform 69"/>
            <p:cNvSpPr>
              <a:spLocks/>
            </p:cNvSpPr>
            <p:nvPr/>
          </p:nvSpPr>
          <p:spPr bwMode="auto">
            <a:xfrm>
              <a:off x="5351" y="3103"/>
              <a:ext cx="44" cy="57"/>
            </a:xfrm>
            <a:custGeom>
              <a:avLst/>
              <a:gdLst>
                <a:gd name="T0" fmla="*/ 180 w 191"/>
                <a:gd name="T1" fmla="*/ 244 h 244"/>
                <a:gd name="T2" fmla="*/ 36 w 191"/>
                <a:gd name="T3" fmla="*/ 68 h 244"/>
                <a:gd name="T4" fmla="*/ 36 w 191"/>
                <a:gd name="T5" fmla="*/ 240 h 244"/>
                <a:gd name="T6" fmla="*/ 0 w 191"/>
                <a:gd name="T7" fmla="*/ 240 h 244"/>
                <a:gd name="T8" fmla="*/ 0 w 191"/>
                <a:gd name="T9" fmla="*/ 0 h 244"/>
                <a:gd name="T10" fmla="*/ 15 w 191"/>
                <a:gd name="T11" fmla="*/ 0 h 244"/>
                <a:gd name="T12" fmla="*/ 155 w 191"/>
                <a:gd name="T13" fmla="*/ 166 h 244"/>
                <a:gd name="T14" fmla="*/ 155 w 191"/>
                <a:gd name="T15" fmla="*/ 0 h 244"/>
                <a:gd name="T16" fmla="*/ 191 w 191"/>
                <a:gd name="T17" fmla="*/ 0 h 244"/>
                <a:gd name="T18" fmla="*/ 191 w 191"/>
                <a:gd name="T19" fmla="*/ 244 h 244"/>
                <a:gd name="T20" fmla="*/ 180 w 191"/>
                <a:gd name="T21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" h="244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9" name="Rectangle 70"/>
            <p:cNvSpPr>
              <a:spLocks noChangeArrowheads="1"/>
            </p:cNvSpPr>
            <p:nvPr/>
          </p:nvSpPr>
          <p:spPr bwMode="auto"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80" name="Freeform 71"/>
            <p:cNvSpPr>
              <a:spLocks/>
            </p:cNvSpPr>
            <p:nvPr/>
          </p:nvSpPr>
          <p:spPr bwMode="auto">
            <a:xfrm>
              <a:off x="5433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29 w 166"/>
                <a:gd name="T5" fmla="*/ 96 h 240"/>
                <a:gd name="T6" fmla="*/ 129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81" name="Freeform 72"/>
            <p:cNvSpPr>
              <a:spLocks/>
            </p:cNvSpPr>
            <p:nvPr/>
          </p:nvSpPr>
          <p:spPr bwMode="auto">
            <a:xfrm>
              <a:off x="4859" y="3198"/>
              <a:ext cx="32" cy="56"/>
            </a:xfrm>
            <a:custGeom>
              <a:avLst/>
              <a:gdLst>
                <a:gd name="T0" fmla="*/ 33 w 143"/>
                <a:gd name="T1" fmla="*/ 29 h 240"/>
                <a:gd name="T2" fmla="*/ 33 w 143"/>
                <a:gd name="T3" fmla="*/ 96 h 240"/>
                <a:gd name="T4" fmla="*/ 112 w 143"/>
                <a:gd name="T5" fmla="*/ 96 h 240"/>
                <a:gd name="T6" fmla="*/ 112 w 143"/>
                <a:gd name="T7" fmla="*/ 124 h 240"/>
                <a:gd name="T8" fmla="*/ 33 w 143"/>
                <a:gd name="T9" fmla="*/ 124 h 240"/>
                <a:gd name="T10" fmla="*/ 33 w 143"/>
                <a:gd name="T11" fmla="*/ 211 h 240"/>
                <a:gd name="T12" fmla="*/ 142 w 143"/>
                <a:gd name="T13" fmla="*/ 211 h 240"/>
                <a:gd name="T14" fmla="*/ 142 w 143"/>
                <a:gd name="T15" fmla="*/ 240 h 240"/>
                <a:gd name="T16" fmla="*/ 0 w 143"/>
                <a:gd name="T17" fmla="*/ 240 h 240"/>
                <a:gd name="T18" fmla="*/ 0 w 143"/>
                <a:gd name="T19" fmla="*/ 0 h 240"/>
                <a:gd name="T20" fmla="*/ 143 w 143"/>
                <a:gd name="T21" fmla="*/ 0 h 240"/>
                <a:gd name="T22" fmla="*/ 143 w 143"/>
                <a:gd name="T23" fmla="*/ 29 h 240"/>
                <a:gd name="T24" fmla="*/ 33 w 143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24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82" name="Freeform 73"/>
            <p:cNvSpPr>
              <a:spLocks/>
            </p:cNvSpPr>
            <p:nvPr/>
          </p:nvSpPr>
          <p:spPr bwMode="auto">
            <a:xfrm>
              <a:off x="4894" y="3213"/>
              <a:ext cx="36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83" name="Freeform 74"/>
            <p:cNvSpPr>
              <a:spLocks/>
            </p:cNvSpPr>
            <p:nvPr/>
          </p:nvSpPr>
          <p:spPr bwMode="auto">
            <a:xfrm>
              <a:off x="4935" y="3212"/>
              <a:ext cx="24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2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84" name="Freeform 75"/>
            <p:cNvSpPr>
              <a:spLocks noEditPoints="1"/>
            </p:cNvSpPr>
            <p:nvPr/>
          </p:nvSpPr>
          <p:spPr bwMode="auto">
            <a:xfrm>
              <a:off x="4961" y="3212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6 w 159"/>
                <a:gd name="T25" fmla="*/ 91 h 183"/>
                <a:gd name="T26" fmla="*/ 80 w 159"/>
                <a:gd name="T27" fmla="*/ 26 h 183"/>
                <a:gd name="T28" fmla="*/ 45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85" name="Freeform 76"/>
            <p:cNvSpPr>
              <a:spLocks noEditPoints="1"/>
            </p:cNvSpPr>
            <p:nvPr/>
          </p:nvSpPr>
          <p:spPr bwMode="auto">
            <a:xfrm>
              <a:off x="5003" y="3212"/>
              <a:ext cx="36" cy="58"/>
            </a:xfrm>
            <a:custGeom>
              <a:avLst/>
              <a:gdLst>
                <a:gd name="T0" fmla="*/ 32 w 154"/>
                <a:gd name="T1" fmla="*/ 170 h 248"/>
                <a:gd name="T2" fmla="*/ 32 w 154"/>
                <a:gd name="T3" fmla="*/ 248 h 248"/>
                <a:gd name="T4" fmla="*/ 0 w 154"/>
                <a:gd name="T5" fmla="*/ 248 h 248"/>
                <a:gd name="T6" fmla="*/ 0 w 154"/>
                <a:gd name="T7" fmla="*/ 4 h 248"/>
                <a:gd name="T8" fmla="*/ 32 w 154"/>
                <a:gd name="T9" fmla="*/ 4 h 248"/>
                <a:gd name="T10" fmla="*/ 32 w 154"/>
                <a:gd name="T11" fmla="*/ 18 h 248"/>
                <a:gd name="T12" fmla="*/ 74 w 154"/>
                <a:gd name="T13" fmla="*/ 0 h 248"/>
                <a:gd name="T14" fmla="*/ 133 w 154"/>
                <a:gd name="T15" fmla="*/ 24 h 248"/>
                <a:gd name="T16" fmla="*/ 154 w 154"/>
                <a:gd name="T17" fmla="*/ 92 h 248"/>
                <a:gd name="T18" fmla="*/ 133 w 154"/>
                <a:gd name="T19" fmla="*/ 157 h 248"/>
                <a:gd name="T20" fmla="*/ 72 w 154"/>
                <a:gd name="T21" fmla="*/ 183 h 248"/>
                <a:gd name="T22" fmla="*/ 48 w 154"/>
                <a:gd name="T23" fmla="*/ 179 h 248"/>
                <a:gd name="T24" fmla="*/ 32 w 154"/>
                <a:gd name="T25" fmla="*/ 170 h 248"/>
                <a:gd name="T26" fmla="*/ 32 w 154"/>
                <a:gd name="T27" fmla="*/ 42 h 248"/>
                <a:gd name="T28" fmla="*/ 32 w 154"/>
                <a:gd name="T29" fmla="*/ 144 h 248"/>
                <a:gd name="T30" fmla="*/ 44 w 154"/>
                <a:gd name="T31" fmla="*/ 152 h 248"/>
                <a:gd name="T32" fmla="*/ 63 w 154"/>
                <a:gd name="T33" fmla="*/ 156 h 248"/>
                <a:gd name="T34" fmla="*/ 121 w 154"/>
                <a:gd name="T35" fmla="*/ 91 h 248"/>
                <a:gd name="T36" fmla="*/ 107 w 154"/>
                <a:gd name="T37" fmla="*/ 42 h 248"/>
                <a:gd name="T38" fmla="*/ 63 w 154"/>
                <a:gd name="T39" fmla="*/ 27 h 248"/>
                <a:gd name="T40" fmla="*/ 47 w 154"/>
                <a:gd name="T41" fmla="*/ 31 h 248"/>
                <a:gd name="T42" fmla="*/ 32 w 154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" h="248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86" name="Freeform 77"/>
            <p:cNvSpPr>
              <a:spLocks/>
            </p:cNvSpPr>
            <p:nvPr/>
          </p:nvSpPr>
          <p:spPr bwMode="auto">
            <a:xfrm>
              <a:off x="5042" y="3212"/>
              <a:ext cx="27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6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1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5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87" name="Freeform 78"/>
            <p:cNvSpPr>
              <a:spLocks/>
            </p:cNvSpPr>
            <p:nvPr/>
          </p:nvSpPr>
          <p:spPr bwMode="auto">
            <a:xfrm>
              <a:off x="5075" y="3196"/>
              <a:ext cx="34" cy="58"/>
            </a:xfrm>
            <a:custGeom>
              <a:avLst/>
              <a:gdLst>
                <a:gd name="T0" fmla="*/ 114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9 w 147"/>
                <a:gd name="T17" fmla="*/ 73 h 248"/>
                <a:gd name="T18" fmla="*/ 135 w 147"/>
                <a:gd name="T19" fmla="*/ 73 h 248"/>
                <a:gd name="T20" fmla="*/ 79 w 147"/>
                <a:gd name="T21" fmla="*/ 139 h 248"/>
                <a:gd name="T22" fmla="*/ 147 w 147"/>
                <a:gd name="T23" fmla="*/ 248 h 248"/>
                <a:gd name="T24" fmla="*/ 114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88" name="Freeform 79"/>
            <p:cNvSpPr>
              <a:spLocks noEditPoints="1"/>
            </p:cNvSpPr>
            <p:nvPr/>
          </p:nvSpPr>
          <p:spPr bwMode="auto">
            <a:xfrm>
              <a:off x="5110" y="3192"/>
              <a:ext cx="37" cy="63"/>
            </a:xfrm>
            <a:custGeom>
              <a:avLst/>
              <a:gdLst>
                <a:gd name="T0" fmla="*/ 159 w 162"/>
                <a:gd name="T1" fmla="*/ 181 h 269"/>
                <a:gd name="T2" fmla="*/ 33 w 162"/>
                <a:gd name="T3" fmla="*/ 181 h 269"/>
                <a:gd name="T4" fmla="*/ 49 w 162"/>
                <a:gd name="T5" fmla="*/ 228 h 269"/>
                <a:gd name="T6" fmla="*/ 88 w 162"/>
                <a:gd name="T7" fmla="*/ 242 h 269"/>
                <a:gd name="T8" fmla="*/ 133 w 162"/>
                <a:gd name="T9" fmla="*/ 227 h 269"/>
                <a:gd name="T10" fmla="*/ 146 w 162"/>
                <a:gd name="T11" fmla="*/ 249 h 269"/>
                <a:gd name="T12" fmla="*/ 124 w 162"/>
                <a:gd name="T13" fmla="*/ 262 h 269"/>
                <a:gd name="T14" fmla="*/ 82 w 162"/>
                <a:gd name="T15" fmla="*/ 269 h 269"/>
                <a:gd name="T16" fmla="*/ 25 w 162"/>
                <a:gd name="T17" fmla="*/ 246 h 269"/>
                <a:gd name="T18" fmla="*/ 0 w 162"/>
                <a:gd name="T19" fmla="*/ 180 h 269"/>
                <a:gd name="T20" fmla="*/ 26 w 162"/>
                <a:gd name="T21" fmla="*/ 110 h 269"/>
                <a:gd name="T22" fmla="*/ 82 w 162"/>
                <a:gd name="T23" fmla="*/ 86 h 269"/>
                <a:gd name="T24" fmla="*/ 141 w 162"/>
                <a:gd name="T25" fmla="*/ 108 h 269"/>
                <a:gd name="T26" fmla="*/ 162 w 162"/>
                <a:gd name="T27" fmla="*/ 161 h 269"/>
                <a:gd name="T28" fmla="*/ 159 w 162"/>
                <a:gd name="T29" fmla="*/ 181 h 269"/>
                <a:gd name="T30" fmla="*/ 84 w 162"/>
                <a:gd name="T31" fmla="*/ 113 h 269"/>
                <a:gd name="T32" fmla="*/ 49 w 162"/>
                <a:gd name="T33" fmla="*/ 126 h 269"/>
                <a:gd name="T34" fmla="*/ 33 w 162"/>
                <a:gd name="T35" fmla="*/ 158 h 269"/>
                <a:gd name="T36" fmla="*/ 131 w 162"/>
                <a:gd name="T37" fmla="*/ 158 h 269"/>
                <a:gd name="T38" fmla="*/ 119 w 162"/>
                <a:gd name="T39" fmla="*/ 126 h 269"/>
                <a:gd name="T40" fmla="*/ 84 w 162"/>
                <a:gd name="T41" fmla="*/ 113 h 269"/>
                <a:gd name="T42" fmla="*/ 124 w 162"/>
                <a:gd name="T43" fmla="*/ 0 h 269"/>
                <a:gd name="T44" fmla="*/ 87 w 162"/>
                <a:gd name="T45" fmla="*/ 54 h 269"/>
                <a:gd name="T46" fmla="*/ 64 w 162"/>
                <a:gd name="T47" fmla="*/ 54 h 269"/>
                <a:gd name="T48" fmla="*/ 92 w 162"/>
                <a:gd name="T49" fmla="*/ 0 h 269"/>
                <a:gd name="T50" fmla="*/ 124 w 162"/>
                <a:gd name="T5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2" h="269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89" name="Freeform 80"/>
            <p:cNvSpPr>
              <a:spLocks/>
            </p:cNvSpPr>
            <p:nvPr/>
          </p:nvSpPr>
          <p:spPr bwMode="auto">
            <a:xfrm>
              <a:off x="5174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90" name="Freeform 81"/>
            <p:cNvSpPr>
              <a:spLocks/>
            </p:cNvSpPr>
            <p:nvPr/>
          </p:nvSpPr>
          <p:spPr bwMode="auto">
            <a:xfrm>
              <a:off x="5204" y="3202"/>
              <a:ext cx="26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2 w 112"/>
                <a:gd name="T11" fmla="*/ 0 h 228"/>
                <a:gd name="T12" fmla="*/ 52 w 112"/>
                <a:gd name="T13" fmla="*/ 49 h 228"/>
                <a:gd name="T14" fmla="*/ 100 w 112"/>
                <a:gd name="T15" fmla="*/ 49 h 228"/>
                <a:gd name="T16" fmla="*/ 100 w 112"/>
                <a:gd name="T17" fmla="*/ 73 h 228"/>
                <a:gd name="T18" fmla="*/ 52 w 112"/>
                <a:gd name="T19" fmla="*/ 73 h 228"/>
                <a:gd name="T20" fmla="*/ 52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8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5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91" name="Freeform 82"/>
            <p:cNvSpPr>
              <a:spLocks/>
            </p:cNvSpPr>
            <p:nvPr/>
          </p:nvSpPr>
          <p:spPr bwMode="auto">
            <a:xfrm>
              <a:off x="5236" y="3212"/>
              <a:ext cx="25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1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92" name="Freeform 83"/>
            <p:cNvSpPr>
              <a:spLocks/>
            </p:cNvSpPr>
            <p:nvPr/>
          </p:nvSpPr>
          <p:spPr bwMode="auto">
            <a:xfrm>
              <a:off x="5264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6 w 143"/>
                <a:gd name="T5" fmla="*/ 152 h 179"/>
                <a:gd name="T6" fmla="*/ 94 w 143"/>
                <a:gd name="T7" fmla="*/ 144 h 179"/>
                <a:gd name="T8" fmla="*/ 111 w 143"/>
                <a:gd name="T9" fmla="*/ 123 h 179"/>
                <a:gd name="T10" fmla="*/ 111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1 w 143"/>
                <a:gd name="T17" fmla="*/ 175 h 179"/>
                <a:gd name="T18" fmla="*/ 111 w 143"/>
                <a:gd name="T19" fmla="*/ 151 h 179"/>
                <a:gd name="T20" fmla="*/ 90 w 143"/>
                <a:gd name="T21" fmla="*/ 170 h 179"/>
                <a:gd name="T22" fmla="*/ 59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93" name="Freeform 84"/>
            <p:cNvSpPr>
              <a:spLocks/>
            </p:cNvSpPr>
            <p:nvPr/>
          </p:nvSpPr>
          <p:spPr bwMode="auto">
            <a:xfrm>
              <a:off x="5305" y="3196"/>
              <a:ext cx="34" cy="58"/>
            </a:xfrm>
            <a:custGeom>
              <a:avLst/>
              <a:gdLst>
                <a:gd name="T0" fmla="*/ 113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8 w 147"/>
                <a:gd name="T17" fmla="*/ 73 h 248"/>
                <a:gd name="T18" fmla="*/ 135 w 147"/>
                <a:gd name="T19" fmla="*/ 73 h 248"/>
                <a:gd name="T20" fmla="*/ 78 w 147"/>
                <a:gd name="T21" fmla="*/ 139 h 248"/>
                <a:gd name="T22" fmla="*/ 147 w 147"/>
                <a:gd name="T23" fmla="*/ 248 h 248"/>
                <a:gd name="T24" fmla="*/ 113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94" name="Freeform 85"/>
            <p:cNvSpPr>
              <a:spLocks/>
            </p:cNvSpPr>
            <p:nvPr/>
          </p:nvSpPr>
          <p:spPr bwMode="auto">
            <a:xfrm>
              <a:off x="5341" y="3202"/>
              <a:ext cx="25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1 w 112"/>
                <a:gd name="T11" fmla="*/ 0 h 228"/>
                <a:gd name="T12" fmla="*/ 51 w 112"/>
                <a:gd name="T13" fmla="*/ 49 h 228"/>
                <a:gd name="T14" fmla="*/ 99 w 112"/>
                <a:gd name="T15" fmla="*/ 49 h 228"/>
                <a:gd name="T16" fmla="*/ 99 w 112"/>
                <a:gd name="T17" fmla="*/ 73 h 228"/>
                <a:gd name="T18" fmla="*/ 51 w 112"/>
                <a:gd name="T19" fmla="*/ 73 h 228"/>
                <a:gd name="T20" fmla="*/ 51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7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4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95" name="Freeform 86"/>
            <p:cNvSpPr>
              <a:spLocks/>
            </p:cNvSpPr>
            <p:nvPr/>
          </p:nvSpPr>
          <p:spPr bwMode="auto">
            <a:xfrm>
              <a:off x="5372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2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2 w 143"/>
                <a:gd name="T17" fmla="*/ 175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96" name="Freeform 87"/>
            <p:cNvSpPr>
              <a:spLocks/>
            </p:cNvSpPr>
            <p:nvPr/>
          </p:nvSpPr>
          <p:spPr bwMode="auto">
            <a:xfrm>
              <a:off x="5413" y="3212"/>
              <a:ext cx="25" cy="42"/>
            </a:xfrm>
            <a:custGeom>
              <a:avLst/>
              <a:gdLst>
                <a:gd name="T0" fmla="*/ 94 w 107"/>
                <a:gd name="T1" fmla="*/ 34 h 179"/>
                <a:gd name="T2" fmla="*/ 73 w 107"/>
                <a:gd name="T3" fmla="*/ 27 h 179"/>
                <a:gd name="T4" fmla="*/ 44 w 107"/>
                <a:gd name="T5" fmla="*/ 42 h 179"/>
                <a:gd name="T6" fmla="*/ 32 w 107"/>
                <a:gd name="T7" fmla="*/ 79 h 179"/>
                <a:gd name="T8" fmla="*/ 32 w 107"/>
                <a:gd name="T9" fmla="*/ 179 h 179"/>
                <a:gd name="T10" fmla="*/ 0 w 107"/>
                <a:gd name="T11" fmla="*/ 179 h 179"/>
                <a:gd name="T12" fmla="*/ 0 w 107"/>
                <a:gd name="T13" fmla="*/ 4 h 179"/>
                <a:gd name="T14" fmla="*/ 32 w 107"/>
                <a:gd name="T15" fmla="*/ 4 h 179"/>
                <a:gd name="T16" fmla="*/ 32 w 107"/>
                <a:gd name="T17" fmla="*/ 32 h 179"/>
                <a:gd name="T18" fmla="*/ 82 w 107"/>
                <a:gd name="T19" fmla="*/ 0 h 179"/>
                <a:gd name="T20" fmla="*/ 107 w 107"/>
                <a:gd name="T21" fmla="*/ 3 h 179"/>
                <a:gd name="T22" fmla="*/ 94 w 107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79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97" name="Freeform 88"/>
            <p:cNvSpPr>
              <a:spLocks noEditPoints="1"/>
            </p:cNvSpPr>
            <p:nvPr/>
          </p:nvSpPr>
          <p:spPr bwMode="auto">
            <a:xfrm>
              <a:off x="5440" y="3192"/>
              <a:ext cx="34" cy="63"/>
            </a:xfrm>
            <a:custGeom>
              <a:avLst/>
              <a:gdLst>
                <a:gd name="T0" fmla="*/ 109 w 151"/>
                <a:gd name="T1" fmla="*/ 245 h 269"/>
                <a:gd name="T2" fmla="*/ 51 w 151"/>
                <a:gd name="T3" fmla="*/ 269 h 269"/>
                <a:gd name="T4" fmla="*/ 15 w 151"/>
                <a:gd name="T5" fmla="*/ 254 h 269"/>
                <a:gd name="T6" fmla="*/ 0 w 151"/>
                <a:gd name="T7" fmla="*/ 216 h 269"/>
                <a:gd name="T8" fmla="*/ 24 w 151"/>
                <a:gd name="T9" fmla="*/ 171 h 269"/>
                <a:gd name="T10" fmla="*/ 83 w 151"/>
                <a:gd name="T11" fmla="*/ 153 h 269"/>
                <a:gd name="T12" fmla="*/ 106 w 151"/>
                <a:gd name="T13" fmla="*/ 157 h 269"/>
                <a:gd name="T14" fmla="*/ 68 w 151"/>
                <a:gd name="T15" fmla="*/ 114 h 269"/>
                <a:gd name="T16" fmla="*/ 23 w 151"/>
                <a:gd name="T17" fmla="*/ 130 h 269"/>
                <a:gd name="T18" fmla="*/ 9 w 151"/>
                <a:gd name="T19" fmla="*/ 104 h 269"/>
                <a:gd name="T20" fmla="*/ 34 w 151"/>
                <a:gd name="T21" fmla="*/ 91 h 269"/>
                <a:gd name="T22" fmla="*/ 64 w 151"/>
                <a:gd name="T23" fmla="*/ 86 h 269"/>
                <a:gd name="T24" fmla="*/ 120 w 151"/>
                <a:gd name="T25" fmla="*/ 104 h 269"/>
                <a:gd name="T26" fmla="*/ 137 w 151"/>
                <a:gd name="T27" fmla="*/ 159 h 269"/>
                <a:gd name="T28" fmla="*/ 137 w 151"/>
                <a:gd name="T29" fmla="*/ 222 h 269"/>
                <a:gd name="T30" fmla="*/ 151 w 151"/>
                <a:gd name="T31" fmla="*/ 253 h 269"/>
                <a:gd name="T32" fmla="*/ 151 w 151"/>
                <a:gd name="T33" fmla="*/ 269 h 269"/>
                <a:gd name="T34" fmla="*/ 122 w 151"/>
                <a:gd name="T35" fmla="*/ 263 h 269"/>
                <a:gd name="T36" fmla="*/ 109 w 151"/>
                <a:gd name="T37" fmla="*/ 245 h 269"/>
                <a:gd name="T38" fmla="*/ 106 w 151"/>
                <a:gd name="T39" fmla="*/ 179 h 269"/>
                <a:gd name="T40" fmla="*/ 85 w 151"/>
                <a:gd name="T41" fmla="*/ 176 h 269"/>
                <a:gd name="T42" fmla="*/ 46 w 151"/>
                <a:gd name="T43" fmla="*/ 188 h 269"/>
                <a:gd name="T44" fmla="*/ 31 w 151"/>
                <a:gd name="T45" fmla="*/ 217 h 269"/>
                <a:gd name="T46" fmla="*/ 64 w 151"/>
                <a:gd name="T47" fmla="*/ 244 h 269"/>
                <a:gd name="T48" fmla="*/ 106 w 151"/>
                <a:gd name="T49" fmla="*/ 222 h 269"/>
                <a:gd name="T50" fmla="*/ 106 w 151"/>
                <a:gd name="T51" fmla="*/ 179 h 269"/>
                <a:gd name="T52" fmla="*/ 113 w 151"/>
                <a:gd name="T53" fmla="*/ 0 h 269"/>
                <a:gd name="T54" fmla="*/ 76 w 151"/>
                <a:gd name="T55" fmla="*/ 54 h 269"/>
                <a:gd name="T56" fmla="*/ 53 w 151"/>
                <a:gd name="T57" fmla="*/ 54 h 269"/>
                <a:gd name="T58" fmla="*/ 80 w 151"/>
                <a:gd name="T59" fmla="*/ 0 h 269"/>
                <a:gd name="T60" fmla="*/ 113 w 151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1" h="269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98" name="Freeform 89"/>
            <p:cNvSpPr>
              <a:spLocks/>
            </p:cNvSpPr>
            <p:nvPr/>
          </p:nvSpPr>
          <p:spPr bwMode="auto">
            <a:xfrm>
              <a:off x="5481" y="3196"/>
              <a:ext cx="14" cy="59"/>
            </a:xfrm>
            <a:custGeom>
              <a:avLst/>
              <a:gdLst>
                <a:gd name="T0" fmla="*/ 0 w 61"/>
                <a:gd name="T1" fmla="*/ 199 h 252"/>
                <a:gd name="T2" fmla="*/ 0 w 61"/>
                <a:gd name="T3" fmla="*/ 0 h 252"/>
                <a:gd name="T4" fmla="*/ 31 w 61"/>
                <a:gd name="T5" fmla="*/ 0 h 252"/>
                <a:gd name="T6" fmla="*/ 31 w 61"/>
                <a:gd name="T7" fmla="*/ 193 h 252"/>
                <a:gd name="T8" fmla="*/ 39 w 61"/>
                <a:gd name="T9" fmla="*/ 216 h 252"/>
                <a:gd name="T10" fmla="*/ 61 w 61"/>
                <a:gd name="T11" fmla="*/ 224 h 252"/>
                <a:gd name="T12" fmla="*/ 61 w 61"/>
                <a:gd name="T13" fmla="*/ 252 h 252"/>
                <a:gd name="T14" fmla="*/ 0 w 61"/>
                <a:gd name="T15" fmla="*/ 19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2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99" name="Freeform 90"/>
            <p:cNvSpPr>
              <a:spLocks/>
            </p:cNvSpPr>
            <p:nvPr/>
          </p:nvSpPr>
          <p:spPr bwMode="auto">
            <a:xfrm>
              <a:off x="5502" y="3212"/>
              <a:ext cx="32" cy="42"/>
            </a:xfrm>
            <a:custGeom>
              <a:avLst/>
              <a:gdLst>
                <a:gd name="T0" fmla="*/ 108 w 140"/>
                <a:gd name="T1" fmla="*/ 179 h 179"/>
                <a:gd name="T2" fmla="*/ 108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8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00" name="Freeform 91"/>
            <p:cNvSpPr>
              <a:spLocks noEditPoints="1"/>
            </p:cNvSpPr>
            <p:nvPr/>
          </p:nvSpPr>
          <p:spPr bwMode="auto">
            <a:xfrm>
              <a:off x="5541" y="3192"/>
              <a:ext cx="17" cy="62"/>
            </a:xfrm>
            <a:custGeom>
              <a:avLst/>
              <a:gdLst>
                <a:gd name="T0" fmla="*/ 25 w 76"/>
                <a:gd name="T1" fmla="*/ 265 h 265"/>
                <a:gd name="T2" fmla="*/ 25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5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4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01" name="Freeform 92"/>
            <p:cNvSpPr>
              <a:spLocks noEditPoints="1"/>
            </p:cNvSpPr>
            <p:nvPr/>
          </p:nvSpPr>
          <p:spPr bwMode="auto">
            <a:xfrm>
              <a:off x="5585" y="3212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5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02" name="Freeform 93"/>
            <p:cNvSpPr>
              <a:spLocks noEditPoints="1"/>
            </p:cNvSpPr>
            <p:nvPr/>
          </p:nvSpPr>
          <p:spPr bwMode="auto">
            <a:xfrm>
              <a:off x="5648" y="3198"/>
              <a:ext cx="13" cy="56"/>
            </a:xfrm>
            <a:custGeom>
              <a:avLst/>
              <a:gdLst>
                <a:gd name="T0" fmla="*/ 41 w 60"/>
                <a:gd name="T1" fmla="*/ 0 h 242"/>
                <a:gd name="T2" fmla="*/ 55 w 60"/>
                <a:gd name="T3" fmla="*/ 6 h 242"/>
                <a:gd name="T4" fmla="*/ 60 w 60"/>
                <a:gd name="T5" fmla="*/ 19 h 242"/>
                <a:gd name="T6" fmla="*/ 55 w 60"/>
                <a:gd name="T7" fmla="*/ 33 h 242"/>
                <a:gd name="T8" fmla="*/ 41 w 60"/>
                <a:gd name="T9" fmla="*/ 39 h 242"/>
                <a:gd name="T10" fmla="*/ 27 w 60"/>
                <a:gd name="T11" fmla="*/ 33 h 242"/>
                <a:gd name="T12" fmla="*/ 22 w 60"/>
                <a:gd name="T13" fmla="*/ 19 h 242"/>
                <a:gd name="T14" fmla="*/ 27 w 60"/>
                <a:gd name="T15" fmla="*/ 6 h 242"/>
                <a:gd name="T16" fmla="*/ 41 w 60"/>
                <a:gd name="T17" fmla="*/ 0 h 242"/>
                <a:gd name="T18" fmla="*/ 24 w 60"/>
                <a:gd name="T19" fmla="*/ 242 h 242"/>
                <a:gd name="T20" fmla="*/ 24 w 60"/>
                <a:gd name="T21" fmla="*/ 93 h 242"/>
                <a:gd name="T22" fmla="*/ 0 w 60"/>
                <a:gd name="T23" fmla="*/ 93 h 242"/>
                <a:gd name="T24" fmla="*/ 0 w 60"/>
                <a:gd name="T25" fmla="*/ 67 h 242"/>
                <a:gd name="T26" fmla="*/ 55 w 60"/>
                <a:gd name="T27" fmla="*/ 67 h 242"/>
                <a:gd name="T28" fmla="*/ 55 w 60"/>
                <a:gd name="T29" fmla="*/ 242 h 242"/>
                <a:gd name="T30" fmla="*/ 24 w 60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242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03" name="Freeform 94"/>
            <p:cNvSpPr>
              <a:spLocks/>
            </p:cNvSpPr>
            <p:nvPr/>
          </p:nvSpPr>
          <p:spPr bwMode="auto">
            <a:xfrm>
              <a:off x="5670" y="3212"/>
              <a:ext cx="32" cy="42"/>
            </a:xfrm>
            <a:custGeom>
              <a:avLst/>
              <a:gdLst>
                <a:gd name="T0" fmla="*/ 109 w 140"/>
                <a:gd name="T1" fmla="*/ 179 h 179"/>
                <a:gd name="T2" fmla="*/ 109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9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04" name="Freeform 95"/>
            <p:cNvSpPr>
              <a:spLocks/>
            </p:cNvSpPr>
            <p:nvPr/>
          </p:nvSpPr>
          <p:spPr bwMode="auto">
            <a:xfrm>
              <a:off x="5706" y="3213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5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05" name="Freeform 96"/>
            <p:cNvSpPr>
              <a:spLocks noEditPoints="1"/>
            </p:cNvSpPr>
            <p:nvPr/>
          </p:nvSpPr>
          <p:spPr bwMode="auto">
            <a:xfrm>
              <a:off x="5745" y="3212"/>
              <a:ext cx="37" cy="43"/>
            </a:xfrm>
            <a:custGeom>
              <a:avLst/>
              <a:gdLst>
                <a:gd name="T0" fmla="*/ 160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6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7 w 162"/>
                <a:gd name="T21" fmla="*/ 24 h 183"/>
                <a:gd name="T22" fmla="*/ 83 w 162"/>
                <a:gd name="T23" fmla="*/ 0 h 183"/>
                <a:gd name="T24" fmla="*/ 142 w 162"/>
                <a:gd name="T25" fmla="*/ 22 h 183"/>
                <a:gd name="T26" fmla="*/ 162 w 162"/>
                <a:gd name="T27" fmla="*/ 75 h 183"/>
                <a:gd name="T28" fmla="*/ 160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4 w 162"/>
                <a:gd name="T35" fmla="*/ 72 h 183"/>
                <a:gd name="T36" fmla="*/ 131 w 162"/>
                <a:gd name="T37" fmla="*/ 72 h 183"/>
                <a:gd name="T38" fmla="*/ 120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06" name="Freeform 97"/>
            <p:cNvSpPr>
              <a:spLocks/>
            </p:cNvSpPr>
            <p:nvPr/>
          </p:nvSpPr>
          <p:spPr bwMode="auto">
            <a:xfrm>
              <a:off x="5786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1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6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07" name="Freeform 98"/>
            <p:cNvSpPr>
              <a:spLocks/>
            </p:cNvSpPr>
            <p:nvPr/>
          </p:nvSpPr>
          <p:spPr bwMode="auto">
            <a:xfrm>
              <a:off x="5816" y="3202"/>
              <a:ext cx="26" cy="53"/>
            </a:xfrm>
            <a:custGeom>
              <a:avLst/>
              <a:gdLst>
                <a:gd name="T0" fmla="*/ 21 w 113"/>
                <a:gd name="T1" fmla="*/ 73 h 228"/>
                <a:gd name="T2" fmla="*/ 0 w 113"/>
                <a:gd name="T3" fmla="*/ 73 h 228"/>
                <a:gd name="T4" fmla="*/ 0 w 113"/>
                <a:gd name="T5" fmla="*/ 49 h 228"/>
                <a:gd name="T6" fmla="*/ 21 w 113"/>
                <a:gd name="T7" fmla="*/ 49 h 228"/>
                <a:gd name="T8" fmla="*/ 21 w 113"/>
                <a:gd name="T9" fmla="*/ 12 h 228"/>
                <a:gd name="T10" fmla="*/ 52 w 113"/>
                <a:gd name="T11" fmla="*/ 0 h 228"/>
                <a:gd name="T12" fmla="*/ 52 w 113"/>
                <a:gd name="T13" fmla="*/ 49 h 228"/>
                <a:gd name="T14" fmla="*/ 100 w 113"/>
                <a:gd name="T15" fmla="*/ 49 h 228"/>
                <a:gd name="T16" fmla="*/ 100 w 113"/>
                <a:gd name="T17" fmla="*/ 73 h 228"/>
                <a:gd name="T18" fmla="*/ 52 w 113"/>
                <a:gd name="T19" fmla="*/ 73 h 228"/>
                <a:gd name="T20" fmla="*/ 52 w 113"/>
                <a:gd name="T21" fmla="*/ 161 h 228"/>
                <a:gd name="T22" fmla="*/ 59 w 113"/>
                <a:gd name="T23" fmla="*/ 192 h 228"/>
                <a:gd name="T24" fmla="*/ 83 w 113"/>
                <a:gd name="T25" fmla="*/ 201 h 228"/>
                <a:gd name="T26" fmla="*/ 108 w 113"/>
                <a:gd name="T27" fmla="*/ 195 h 228"/>
                <a:gd name="T28" fmla="*/ 113 w 113"/>
                <a:gd name="T29" fmla="*/ 223 h 228"/>
                <a:gd name="T30" fmla="*/ 70 w 113"/>
                <a:gd name="T31" fmla="*/ 228 h 228"/>
                <a:gd name="T32" fmla="*/ 35 w 113"/>
                <a:gd name="T33" fmla="*/ 212 h 228"/>
                <a:gd name="T34" fmla="*/ 21 w 113"/>
                <a:gd name="T35" fmla="*/ 173 h 228"/>
                <a:gd name="T36" fmla="*/ 21 w 113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228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08" name="Freeform 99"/>
            <p:cNvSpPr>
              <a:spLocks noEditPoints="1"/>
            </p:cNvSpPr>
            <p:nvPr/>
          </p:nvSpPr>
          <p:spPr bwMode="auto">
            <a:xfrm>
              <a:off x="5845" y="3198"/>
              <a:ext cx="14" cy="56"/>
            </a:xfrm>
            <a:custGeom>
              <a:avLst/>
              <a:gdLst>
                <a:gd name="T0" fmla="*/ 42 w 61"/>
                <a:gd name="T1" fmla="*/ 0 h 242"/>
                <a:gd name="T2" fmla="*/ 55 w 61"/>
                <a:gd name="T3" fmla="*/ 6 h 242"/>
                <a:gd name="T4" fmla="*/ 61 w 61"/>
                <a:gd name="T5" fmla="*/ 19 h 242"/>
                <a:gd name="T6" fmla="*/ 55 w 61"/>
                <a:gd name="T7" fmla="*/ 33 h 242"/>
                <a:gd name="T8" fmla="*/ 42 w 61"/>
                <a:gd name="T9" fmla="*/ 39 h 242"/>
                <a:gd name="T10" fmla="*/ 28 w 61"/>
                <a:gd name="T11" fmla="*/ 33 h 242"/>
                <a:gd name="T12" fmla="*/ 22 w 61"/>
                <a:gd name="T13" fmla="*/ 19 h 242"/>
                <a:gd name="T14" fmla="*/ 28 w 61"/>
                <a:gd name="T15" fmla="*/ 6 h 242"/>
                <a:gd name="T16" fmla="*/ 42 w 61"/>
                <a:gd name="T17" fmla="*/ 0 h 242"/>
                <a:gd name="T18" fmla="*/ 24 w 61"/>
                <a:gd name="T19" fmla="*/ 242 h 242"/>
                <a:gd name="T20" fmla="*/ 24 w 61"/>
                <a:gd name="T21" fmla="*/ 93 h 242"/>
                <a:gd name="T22" fmla="*/ 0 w 61"/>
                <a:gd name="T23" fmla="*/ 93 h 242"/>
                <a:gd name="T24" fmla="*/ 0 w 61"/>
                <a:gd name="T25" fmla="*/ 67 h 242"/>
                <a:gd name="T26" fmla="*/ 56 w 61"/>
                <a:gd name="T27" fmla="*/ 67 h 242"/>
                <a:gd name="T28" fmla="*/ 56 w 61"/>
                <a:gd name="T29" fmla="*/ 242 h 242"/>
                <a:gd name="T30" fmla="*/ 24 w 61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242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09" name="Freeform 100"/>
            <p:cNvSpPr>
              <a:spLocks noEditPoints="1"/>
            </p:cNvSpPr>
            <p:nvPr/>
          </p:nvSpPr>
          <p:spPr bwMode="auto">
            <a:xfrm>
              <a:off x="5866" y="3192"/>
              <a:ext cx="33" cy="63"/>
            </a:xfrm>
            <a:custGeom>
              <a:avLst/>
              <a:gdLst>
                <a:gd name="T0" fmla="*/ 145 w 145"/>
                <a:gd name="T1" fmla="*/ 105 h 270"/>
                <a:gd name="T2" fmla="*/ 129 w 145"/>
                <a:gd name="T3" fmla="*/ 127 h 270"/>
                <a:gd name="T4" fmla="*/ 112 w 145"/>
                <a:gd name="T5" fmla="*/ 118 h 270"/>
                <a:gd name="T6" fmla="*/ 89 w 145"/>
                <a:gd name="T7" fmla="*/ 114 h 270"/>
                <a:gd name="T8" fmla="*/ 48 w 145"/>
                <a:gd name="T9" fmla="*/ 131 h 270"/>
                <a:gd name="T10" fmla="*/ 33 w 145"/>
                <a:gd name="T11" fmla="*/ 180 h 270"/>
                <a:gd name="T12" fmla="*/ 48 w 145"/>
                <a:gd name="T13" fmla="*/ 227 h 270"/>
                <a:gd name="T14" fmla="*/ 91 w 145"/>
                <a:gd name="T15" fmla="*/ 243 h 270"/>
                <a:gd name="T16" fmla="*/ 133 w 145"/>
                <a:gd name="T17" fmla="*/ 227 h 270"/>
                <a:gd name="T18" fmla="*/ 145 w 145"/>
                <a:gd name="T19" fmla="*/ 253 h 270"/>
                <a:gd name="T20" fmla="*/ 83 w 145"/>
                <a:gd name="T21" fmla="*/ 270 h 270"/>
                <a:gd name="T22" fmla="*/ 24 w 145"/>
                <a:gd name="T23" fmla="*/ 246 h 270"/>
                <a:gd name="T24" fmla="*/ 0 w 145"/>
                <a:gd name="T25" fmla="*/ 180 h 270"/>
                <a:gd name="T26" fmla="*/ 25 w 145"/>
                <a:gd name="T27" fmla="*/ 113 h 270"/>
                <a:gd name="T28" fmla="*/ 91 w 145"/>
                <a:gd name="T29" fmla="*/ 87 h 270"/>
                <a:gd name="T30" fmla="*/ 121 w 145"/>
                <a:gd name="T31" fmla="*/ 93 h 270"/>
                <a:gd name="T32" fmla="*/ 145 w 145"/>
                <a:gd name="T33" fmla="*/ 105 h 270"/>
                <a:gd name="T34" fmla="*/ 141 w 145"/>
                <a:gd name="T35" fmla="*/ 1 h 270"/>
                <a:gd name="T36" fmla="*/ 90 w 145"/>
                <a:gd name="T37" fmla="*/ 55 h 270"/>
                <a:gd name="T38" fmla="*/ 73 w 145"/>
                <a:gd name="T39" fmla="*/ 55 h 270"/>
                <a:gd name="T40" fmla="*/ 24 w 145"/>
                <a:gd name="T41" fmla="*/ 0 h 270"/>
                <a:gd name="T42" fmla="*/ 52 w 145"/>
                <a:gd name="T43" fmla="*/ 0 h 270"/>
                <a:gd name="T44" fmla="*/ 81 w 145"/>
                <a:gd name="T45" fmla="*/ 31 h 270"/>
                <a:gd name="T46" fmla="*/ 108 w 145"/>
                <a:gd name="T47" fmla="*/ 1 h 270"/>
                <a:gd name="T48" fmla="*/ 141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10" name="Freeform 101"/>
            <p:cNvSpPr>
              <a:spLocks/>
            </p:cNvSpPr>
            <p:nvPr/>
          </p:nvSpPr>
          <p:spPr bwMode="auto">
            <a:xfrm>
              <a:off x="5905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11" name="Freeform 102"/>
            <p:cNvSpPr>
              <a:spLocks noEditPoints="1"/>
            </p:cNvSpPr>
            <p:nvPr/>
          </p:nvSpPr>
          <p:spPr bwMode="auto">
            <a:xfrm>
              <a:off x="5944" y="3192"/>
              <a:ext cx="17" cy="62"/>
            </a:xfrm>
            <a:custGeom>
              <a:avLst/>
              <a:gdLst>
                <a:gd name="T0" fmla="*/ 24 w 76"/>
                <a:gd name="T1" fmla="*/ 265 h 265"/>
                <a:gd name="T2" fmla="*/ 24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4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3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12" name="Freeform 103"/>
            <p:cNvSpPr>
              <a:spLocks/>
            </p:cNvSpPr>
            <p:nvPr/>
          </p:nvSpPr>
          <p:spPr bwMode="auto">
            <a:xfrm>
              <a:off x="5987" y="3196"/>
              <a:ext cx="27" cy="58"/>
            </a:xfrm>
            <a:custGeom>
              <a:avLst/>
              <a:gdLst>
                <a:gd name="T0" fmla="*/ 107 w 116"/>
                <a:gd name="T1" fmla="*/ 28 h 248"/>
                <a:gd name="T2" fmla="*/ 89 w 116"/>
                <a:gd name="T3" fmla="*/ 25 h 248"/>
                <a:gd name="T4" fmla="*/ 66 w 116"/>
                <a:gd name="T5" fmla="*/ 36 h 248"/>
                <a:gd name="T6" fmla="*/ 56 w 116"/>
                <a:gd name="T7" fmla="*/ 63 h 248"/>
                <a:gd name="T8" fmla="*/ 57 w 116"/>
                <a:gd name="T9" fmla="*/ 73 h 248"/>
                <a:gd name="T10" fmla="*/ 93 w 116"/>
                <a:gd name="T11" fmla="*/ 73 h 248"/>
                <a:gd name="T12" fmla="*/ 93 w 116"/>
                <a:gd name="T13" fmla="*/ 99 h 248"/>
                <a:gd name="T14" fmla="*/ 57 w 116"/>
                <a:gd name="T15" fmla="*/ 99 h 248"/>
                <a:gd name="T16" fmla="*/ 57 w 116"/>
                <a:gd name="T17" fmla="*/ 248 h 248"/>
                <a:gd name="T18" fmla="*/ 26 w 116"/>
                <a:gd name="T19" fmla="*/ 248 h 248"/>
                <a:gd name="T20" fmla="*/ 26 w 116"/>
                <a:gd name="T21" fmla="*/ 99 h 248"/>
                <a:gd name="T22" fmla="*/ 0 w 116"/>
                <a:gd name="T23" fmla="*/ 99 h 248"/>
                <a:gd name="T24" fmla="*/ 0 w 116"/>
                <a:gd name="T25" fmla="*/ 73 h 248"/>
                <a:gd name="T26" fmla="*/ 26 w 116"/>
                <a:gd name="T27" fmla="*/ 73 h 248"/>
                <a:gd name="T28" fmla="*/ 43 w 116"/>
                <a:gd name="T29" fmla="*/ 20 h 248"/>
                <a:gd name="T30" fmla="*/ 87 w 116"/>
                <a:gd name="T31" fmla="*/ 0 h 248"/>
                <a:gd name="T32" fmla="*/ 116 w 116"/>
                <a:gd name="T33" fmla="*/ 5 h 248"/>
                <a:gd name="T34" fmla="*/ 107 w 116"/>
                <a:gd name="T35" fmla="*/ 2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248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13" name="Freeform 104"/>
            <p:cNvSpPr>
              <a:spLocks noEditPoints="1"/>
            </p:cNvSpPr>
            <p:nvPr/>
          </p:nvSpPr>
          <p:spPr bwMode="auto">
            <a:xfrm>
              <a:off x="6014" y="3212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14" name="Freeform 105"/>
            <p:cNvSpPr>
              <a:spLocks/>
            </p:cNvSpPr>
            <p:nvPr/>
          </p:nvSpPr>
          <p:spPr bwMode="auto">
            <a:xfrm>
              <a:off x="6057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15" name="Freeform 106"/>
            <p:cNvSpPr>
              <a:spLocks noEditPoints="1"/>
            </p:cNvSpPr>
            <p:nvPr/>
          </p:nvSpPr>
          <p:spPr bwMode="auto">
            <a:xfrm>
              <a:off x="6096" y="3196"/>
              <a:ext cx="35" cy="59"/>
            </a:xfrm>
            <a:custGeom>
              <a:avLst/>
              <a:gdLst>
                <a:gd name="T0" fmla="*/ 122 w 153"/>
                <a:gd name="T1" fmla="*/ 248 h 252"/>
                <a:gd name="T2" fmla="*/ 122 w 153"/>
                <a:gd name="T3" fmla="*/ 235 h 252"/>
                <a:gd name="T4" fmla="*/ 74 w 153"/>
                <a:gd name="T5" fmla="*/ 252 h 252"/>
                <a:gd name="T6" fmla="*/ 21 w 153"/>
                <a:gd name="T7" fmla="*/ 228 h 252"/>
                <a:gd name="T8" fmla="*/ 0 w 153"/>
                <a:gd name="T9" fmla="*/ 165 h 252"/>
                <a:gd name="T10" fmla="*/ 24 w 153"/>
                <a:gd name="T11" fmla="*/ 97 h 252"/>
                <a:gd name="T12" fmla="*/ 80 w 153"/>
                <a:gd name="T13" fmla="*/ 69 h 252"/>
                <a:gd name="T14" fmla="*/ 122 w 153"/>
                <a:gd name="T15" fmla="*/ 82 h 252"/>
                <a:gd name="T16" fmla="*/ 122 w 153"/>
                <a:gd name="T17" fmla="*/ 0 h 252"/>
                <a:gd name="T18" fmla="*/ 153 w 153"/>
                <a:gd name="T19" fmla="*/ 0 h 252"/>
                <a:gd name="T20" fmla="*/ 153 w 153"/>
                <a:gd name="T21" fmla="*/ 248 h 252"/>
                <a:gd name="T22" fmla="*/ 122 w 153"/>
                <a:gd name="T23" fmla="*/ 248 h 252"/>
                <a:gd name="T24" fmla="*/ 122 w 153"/>
                <a:gd name="T25" fmla="*/ 113 h 252"/>
                <a:gd name="T26" fmla="*/ 89 w 153"/>
                <a:gd name="T27" fmla="*/ 96 h 252"/>
                <a:gd name="T28" fmla="*/ 49 w 153"/>
                <a:gd name="T29" fmla="*/ 114 h 252"/>
                <a:gd name="T30" fmla="*/ 33 w 153"/>
                <a:gd name="T31" fmla="*/ 162 h 252"/>
                <a:gd name="T32" fmla="*/ 91 w 153"/>
                <a:gd name="T33" fmla="*/ 225 h 252"/>
                <a:gd name="T34" fmla="*/ 109 w 153"/>
                <a:gd name="T35" fmla="*/ 221 h 252"/>
                <a:gd name="T36" fmla="*/ 122 w 153"/>
                <a:gd name="T37" fmla="*/ 211 h 252"/>
                <a:gd name="T38" fmla="*/ 122 w 153"/>
                <a:gd name="T39" fmla="*/ 11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" h="252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16" name="Freeform 107"/>
            <p:cNvSpPr>
              <a:spLocks/>
            </p:cNvSpPr>
            <p:nvPr/>
          </p:nvSpPr>
          <p:spPr bwMode="auto">
            <a:xfrm>
              <a:off x="6135" y="3213"/>
              <a:ext cx="37" cy="57"/>
            </a:xfrm>
            <a:custGeom>
              <a:avLst/>
              <a:gdLst>
                <a:gd name="T0" fmla="*/ 87 w 162"/>
                <a:gd name="T1" fmla="*/ 205 h 244"/>
                <a:gd name="T2" fmla="*/ 62 w 162"/>
                <a:gd name="T3" fmla="*/ 233 h 244"/>
                <a:gd name="T4" fmla="*/ 18 w 162"/>
                <a:gd name="T5" fmla="*/ 244 h 244"/>
                <a:gd name="T6" fmla="*/ 18 w 162"/>
                <a:gd name="T7" fmla="*/ 216 h 244"/>
                <a:gd name="T8" fmla="*/ 52 w 162"/>
                <a:gd name="T9" fmla="*/ 207 h 244"/>
                <a:gd name="T10" fmla="*/ 66 w 162"/>
                <a:gd name="T11" fmla="*/ 185 h 244"/>
                <a:gd name="T12" fmla="*/ 61 w 162"/>
                <a:gd name="T13" fmla="*/ 157 h 244"/>
                <a:gd name="T14" fmla="*/ 47 w 162"/>
                <a:gd name="T15" fmla="*/ 122 h 244"/>
                <a:gd name="T16" fmla="*/ 0 w 162"/>
                <a:gd name="T17" fmla="*/ 0 h 244"/>
                <a:gd name="T18" fmla="*/ 32 w 162"/>
                <a:gd name="T19" fmla="*/ 0 h 244"/>
                <a:gd name="T20" fmla="*/ 83 w 162"/>
                <a:gd name="T21" fmla="*/ 136 h 244"/>
                <a:gd name="T22" fmla="*/ 130 w 162"/>
                <a:gd name="T23" fmla="*/ 0 h 244"/>
                <a:gd name="T24" fmla="*/ 162 w 162"/>
                <a:gd name="T25" fmla="*/ 0 h 244"/>
                <a:gd name="T26" fmla="*/ 87 w 162"/>
                <a:gd name="T27" fmla="*/ 20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244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17" name="Freeform 108"/>
            <p:cNvSpPr>
              <a:spLocks noEditPoints="1"/>
            </p:cNvSpPr>
            <p:nvPr/>
          </p:nvSpPr>
          <p:spPr bwMode="auto">
            <a:xfrm>
              <a:off x="4856" y="3292"/>
              <a:ext cx="46" cy="58"/>
            </a:xfrm>
            <a:custGeom>
              <a:avLst/>
              <a:gdLst>
                <a:gd name="T0" fmla="*/ 0 w 201"/>
                <a:gd name="T1" fmla="*/ 122 h 249"/>
                <a:gd name="T2" fmla="*/ 26 w 201"/>
                <a:gd name="T3" fmla="*/ 35 h 249"/>
                <a:gd name="T4" fmla="*/ 97 w 201"/>
                <a:gd name="T5" fmla="*/ 0 h 249"/>
                <a:gd name="T6" fmla="*/ 174 w 201"/>
                <a:gd name="T7" fmla="*/ 32 h 249"/>
                <a:gd name="T8" fmla="*/ 201 w 201"/>
                <a:gd name="T9" fmla="*/ 122 h 249"/>
                <a:gd name="T10" fmla="*/ 174 w 201"/>
                <a:gd name="T11" fmla="*/ 215 h 249"/>
                <a:gd name="T12" fmla="*/ 97 w 201"/>
                <a:gd name="T13" fmla="*/ 249 h 249"/>
                <a:gd name="T14" fmla="*/ 26 w 201"/>
                <a:gd name="T15" fmla="*/ 213 h 249"/>
                <a:gd name="T16" fmla="*/ 0 w 201"/>
                <a:gd name="T17" fmla="*/ 122 h 249"/>
                <a:gd name="T18" fmla="*/ 35 w 201"/>
                <a:gd name="T19" fmla="*/ 122 h 249"/>
                <a:gd name="T20" fmla="*/ 51 w 201"/>
                <a:gd name="T21" fmla="*/ 191 h 249"/>
                <a:gd name="T22" fmla="*/ 97 w 201"/>
                <a:gd name="T23" fmla="*/ 219 h 249"/>
                <a:gd name="T24" fmla="*/ 148 w 201"/>
                <a:gd name="T25" fmla="*/ 194 h 249"/>
                <a:gd name="T26" fmla="*/ 166 w 201"/>
                <a:gd name="T27" fmla="*/ 122 h 249"/>
                <a:gd name="T28" fmla="*/ 97 w 201"/>
                <a:gd name="T29" fmla="*/ 29 h 249"/>
                <a:gd name="T30" fmla="*/ 51 w 201"/>
                <a:gd name="T31" fmla="*/ 54 h 249"/>
                <a:gd name="T32" fmla="*/ 35 w 201"/>
                <a:gd name="T33" fmla="*/ 12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1" h="249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18" name="Freeform 109"/>
            <p:cNvSpPr>
              <a:spLocks noEditPoints="1"/>
            </p:cNvSpPr>
            <p:nvPr/>
          </p:nvSpPr>
          <p:spPr bwMode="auto">
            <a:xfrm>
              <a:off x="4910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4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19" name="Freeform 110"/>
            <p:cNvSpPr>
              <a:spLocks noEditPoints="1"/>
            </p:cNvSpPr>
            <p:nvPr/>
          </p:nvSpPr>
          <p:spPr bwMode="auto">
            <a:xfrm>
              <a:off x="4949" y="3307"/>
              <a:ext cx="38" cy="43"/>
            </a:xfrm>
            <a:custGeom>
              <a:avLst/>
              <a:gdLst>
                <a:gd name="T0" fmla="*/ 159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7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6 w 162"/>
                <a:gd name="T21" fmla="*/ 24 h 183"/>
                <a:gd name="T22" fmla="*/ 82 w 162"/>
                <a:gd name="T23" fmla="*/ 0 h 183"/>
                <a:gd name="T24" fmla="*/ 141 w 162"/>
                <a:gd name="T25" fmla="*/ 22 h 183"/>
                <a:gd name="T26" fmla="*/ 162 w 162"/>
                <a:gd name="T27" fmla="*/ 76 h 183"/>
                <a:gd name="T28" fmla="*/ 159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3 w 162"/>
                <a:gd name="T35" fmla="*/ 72 h 183"/>
                <a:gd name="T36" fmla="*/ 131 w 162"/>
                <a:gd name="T37" fmla="*/ 72 h 183"/>
                <a:gd name="T38" fmla="*/ 119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20" name="Freeform 111"/>
            <p:cNvSpPr>
              <a:spLocks/>
            </p:cNvSpPr>
            <p:nvPr/>
          </p:nvSpPr>
          <p:spPr bwMode="auto">
            <a:xfrm>
              <a:off x="4994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3 w 106"/>
                <a:gd name="T3" fmla="*/ 27 h 180"/>
                <a:gd name="T4" fmla="*/ 44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21" name="Freeform 112"/>
            <p:cNvSpPr>
              <a:spLocks noEditPoints="1"/>
            </p:cNvSpPr>
            <p:nvPr/>
          </p:nvSpPr>
          <p:spPr bwMode="auto">
            <a:xfrm>
              <a:off x="5021" y="3307"/>
              <a:ext cx="34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6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10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7 w 151"/>
                <a:gd name="T43" fmla="*/ 102 h 183"/>
                <a:gd name="T44" fmla="*/ 32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22" name="Freeform 113"/>
            <p:cNvSpPr>
              <a:spLocks noEditPoints="1"/>
            </p:cNvSpPr>
            <p:nvPr/>
          </p:nvSpPr>
          <p:spPr bwMode="auto">
            <a:xfrm>
              <a:off x="5060" y="3287"/>
              <a:ext cx="34" cy="63"/>
            </a:xfrm>
            <a:custGeom>
              <a:avLst/>
              <a:gdLst>
                <a:gd name="T0" fmla="*/ 144 w 145"/>
                <a:gd name="T1" fmla="*/ 105 h 270"/>
                <a:gd name="T2" fmla="*/ 128 w 145"/>
                <a:gd name="T3" fmla="*/ 127 h 270"/>
                <a:gd name="T4" fmla="*/ 112 w 145"/>
                <a:gd name="T5" fmla="*/ 118 h 270"/>
                <a:gd name="T6" fmla="*/ 88 w 145"/>
                <a:gd name="T7" fmla="*/ 114 h 270"/>
                <a:gd name="T8" fmla="*/ 47 w 145"/>
                <a:gd name="T9" fmla="*/ 131 h 270"/>
                <a:gd name="T10" fmla="*/ 32 w 145"/>
                <a:gd name="T11" fmla="*/ 180 h 270"/>
                <a:gd name="T12" fmla="*/ 48 w 145"/>
                <a:gd name="T13" fmla="*/ 227 h 270"/>
                <a:gd name="T14" fmla="*/ 90 w 145"/>
                <a:gd name="T15" fmla="*/ 244 h 270"/>
                <a:gd name="T16" fmla="*/ 132 w 145"/>
                <a:gd name="T17" fmla="*/ 227 h 270"/>
                <a:gd name="T18" fmla="*/ 145 w 145"/>
                <a:gd name="T19" fmla="*/ 254 h 270"/>
                <a:gd name="T20" fmla="*/ 83 w 145"/>
                <a:gd name="T21" fmla="*/ 270 h 270"/>
                <a:gd name="T22" fmla="*/ 23 w 145"/>
                <a:gd name="T23" fmla="*/ 246 h 270"/>
                <a:gd name="T24" fmla="*/ 0 w 145"/>
                <a:gd name="T25" fmla="*/ 180 h 270"/>
                <a:gd name="T26" fmla="*/ 24 w 145"/>
                <a:gd name="T27" fmla="*/ 113 h 270"/>
                <a:gd name="T28" fmla="*/ 91 w 145"/>
                <a:gd name="T29" fmla="*/ 87 h 270"/>
                <a:gd name="T30" fmla="*/ 120 w 145"/>
                <a:gd name="T31" fmla="*/ 93 h 270"/>
                <a:gd name="T32" fmla="*/ 144 w 145"/>
                <a:gd name="T33" fmla="*/ 105 h 270"/>
                <a:gd name="T34" fmla="*/ 140 w 145"/>
                <a:gd name="T35" fmla="*/ 1 h 270"/>
                <a:gd name="T36" fmla="*/ 90 w 145"/>
                <a:gd name="T37" fmla="*/ 56 h 270"/>
                <a:gd name="T38" fmla="*/ 72 w 145"/>
                <a:gd name="T39" fmla="*/ 56 h 270"/>
                <a:gd name="T40" fmla="*/ 23 w 145"/>
                <a:gd name="T41" fmla="*/ 0 h 270"/>
                <a:gd name="T42" fmla="*/ 52 w 145"/>
                <a:gd name="T43" fmla="*/ 0 h 270"/>
                <a:gd name="T44" fmla="*/ 81 w 145"/>
                <a:gd name="T45" fmla="*/ 32 h 270"/>
                <a:gd name="T46" fmla="*/ 108 w 145"/>
                <a:gd name="T47" fmla="*/ 1 h 270"/>
                <a:gd name="T48" fmla="*/ 140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23" name="Freeform 114"/>
            <p:cNvSpPr>
              <a:spLocks/>
            </p:cNvSpPr>
            <p:nvPr/>
          </p:nvSpPr>
          <p:spPr bwMode="auto">
            <a:xfrm>
              <a:off x="5101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99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24" name="Freeform 115"/>
            <p:cNvSpPr>
              <a:spLocks noEditPoints="1"/>
            </p:cNvSpPr>
            <p:nvPr/>
          </p:nvSpPr>
          <p:spPr bwMode="auto">
            <a:xfrm>
              <a:off x="5140" y="3287"/>
              <a:ext cx="18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25" name="Freeform 116"/>
            <p:cNvSpPr>
              <a:spLocks noEditPoints="1"/>
            </p:cNvSpPr>
            <p:nvPr/>
          </p:nvSpPr>
          <p:spPr bwMode="auto">
            <a:xfrm>
              <a:off x="5187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3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26" name="Freeform 117"/>
            <p:cNvSpPr>
              <a:spLocks/>
            </p:cNvSpPr>
            <p:nvPr/>
          </p:nvSpPr>
          <p:spPr bwMode="auto">
            <a:xfrm>
              <a:off x="5230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1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27" name="Freeform 118"/>
            <p:cNvSpPr>
              <a:spLocks noEditPoints="1"/>
            </p:cNvSpPr>
            <p:nvPr/>
          </p:nvSpPr>
          <p:spPr bwMode="auto">
            <a:xfrm>
              <a:off x="5256" y="3307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28" name="Freeform 119"/>
            <p:cNvSpPr>
              <a:spLocks noEditPoints="1"/>
            </p:cNvSpPr>
            <p:nvPr/>
          </p:nvSpPr>
          <p:spPr bwMode="auto">
            <a:xfrm>
              <a:off x="5298" y="3305"/>
              <a:ext cx="33" cy="60"/>
            </a:xfrm>
            <a:custGeom>
              <a:avLst/>
              <a:gdLst>
                <a:gd name="T0" fmla="*/ 3 w 146"/>
                <a:gd name="T1" fmla="*/ 236 h 256"/>
                <a:gd name="T2" fmla="*/ 20 w 146"/>
                <a:gd name="T3" fmla="*/ 211 h 256"/>
                <a:gd name="T4" fmla="*/ 70 w 146"/>
                <a:gd name="T5" fmla="*/ 229 h 256"/>
                <a:gd name="T6" fmla="*/ 104 w 146"/>
                <a:gd name="T7" fmla="*/ 222 h 256"/>
                <a:gd name="T8" fmla="*/ 116 w 146"/>
                <a:gd name="T9" fmla="*/ 203 h 256"/>
                <a:gd name="T10" fmla="*/ 85 w 146"/>
                <a:gd name="T11" fmla="*/ 182 h 256"/>
                <a:gd name="T12" fmla="*/ 66 w 146"/>
                <a:gd name="T13" fmla="*/ 185 h 256"/>
                <a:gd name="T14" fmla="*/ 44 w 146"/>
                <a:gd name="T15" fmla="*/ 187 h 256"/>
                <a:gd name="T16" fmla="*/ 7 w 146"/>
                <a:gd name="T17" fmla="*/ 159 h 256"/>
                <a:gd name="T18" fmla="*/ 16 w 146"/>
                <a:gd name="T19" fmla="*/ 143 h 256"/>
                <a:gd name="T20" fmla="*/ 37 w 146"/>
                <a:gd name="T21" fmla="*/ 133 h 256"/>
                <a:gd name="T22" fmla="*/ 0 w 146"/>
                <a:gd name="T23" fmla="*/ 73 h 256"/>
                <a:gd name="T24" fmla="*/ 20 w 146"/>
                <a:gd name="T25" fmla="*/ 27 h 256"/>
                <a:gd name="T26" fmla="*/ 67 w 146"/>
                <a:gd name="T27" fmla="*/ 8 h 256"/>
                <a:gd name="T28" fmla="*/ 108 w 146"/>
                <a:gd name="T29" fmla="*/ 19 h 256"/>
                <a:gd name="T30" fmla="*/ 123 w 146"/>
                <a:gd name="T31" fmla="*/ 0 h 256"/>
                <a:gd name="T32" fmla="*/ 144 w 146"/>
                <a:gd name="T33" fmla="*/ 20 h 256"/>
                <a:gd name="T34" fmla="*/ 125 w 146"/>
                <a:gd name="T35" fmla="*/ 34 h 256"/>
                <a:gd name="T36" fmla="*/ 137 w 146"/>
                <a:gd name="T37" fmla="*/ 74 h 256"/>
                <a:gd name="T38" fmla="*/ 120 w 146"/>
                <a:gd name="T39" fmla="*/ 119 h 256"/>
                <a:gd name="T40" fmla="*/ 77 w 146"/>
                <a:gd name="T41" fmla="*/ 140 h 256"/>
                <a:gd name="T42" fmla="*/ 51 w 146"/>
                <a:gd name="T43" fmla="*/ 142 h 256"/>
                <a:gd name="T44" fmla="*/ 39 w 146"/>
                <a:gd name="T45" fmla="*/ 146 h 256"/>
                <a:gd name="T46" fmla="*/ 31 w 146"/>
                <a:gd name="T47" fmla="*/ 154 h 256"/>
                <a:gd name="T48" fmla="*/ 47 w 146"/>
                <a:gd name="T49" fmla="*/ 161 h 256"/>
                <a:gd name="T50" fmla="*/ 69 w 146"/>
                <a:gd name="T51" fmla="*/ 158 h 256"/>
                <a:gd name="T52" fmla="*/ 91 w 146"/>
                <a:gd name="T53" fmla="*/ 156 h 256"/>
                <a:gd name="T54" fmla="*/ 132 w 146"/>
                <a:gd name="T55" fmla="*/ 168 h 256"/>
                <a:gd name="T56" fmla="*/ 146 w 146"/>
                <a:gd name="T57" fmla="*/ 202 h 256"/>
                <a:gd name="T58" fmla="*/ 124 w 146"/>
                <a:gd name="T59" fmla="*/ 242 h 256"/>
                <a:gd name="T60" fmla="*/ 69 w 146"/>
                <a:gd name="T61" fmla="*/ 256 h 256"/>
                <a:gd name="T62" fmla="*/ 33 w 146"/>
                <a:gd name="T63" fmla="*/ 250 h 256"/>
                <a:gd name="T64" fmla="*/ 3 w 146"/>
                <a:gd name="T65" fmla="*/ 236 h 256"/>
                <a:gd name="T66" fmla="*/ 69 w 146"/>
                <a:gd name="T67" fmla="*/ 34 h 256"/>
                <a:gd name="T68" fmla="*/ 43 w 146"/>
                <a:gd name="T69" fmla="*/ 45 h 256"/>
                <a:gd name="T70" fmla="*/ 32 w 146"/>
                <a:gd name="T71" fmla="*/ 73 h 256"/>
                <a:gd name="T72" fmla="*/ 42 w 146"/>
                <a:gd name="T73" fmla="*/ 103 h 256"/>
                <a:gd name="T74" fmla="*/ 69 w 146"/>
                <a:gd name="T75" fmla="*/ 115 h 256"/>
                <a:gd name="T76" fmla="*/ 95 w 146"/>
                <a:gd name="T77" fmla="*/ 104 h 256"/>
                <a:gd name="T78" fmla="*/ 104 w 146"/>
                <a:gd name="T79" fmla="*/ 73 h 256"/>
                <a:gd name="T80" fmla="*/ 94 w 146"/>
                <a:gd name="T81" fmla="*/ 45 h 256"/>
                <a:gd name="T82" fmla="*/ 69 w 146"/>
                <a:gd name="T83" fmla="*/ 3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256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29" name="Freeform 120"/>
            <p:cNvSpPr>
              <a:spLocks/>
            </p:cNvSpPr>
            <p:nvPr/>
          </p:nvSpPr>
          <p:spPr bwMode="auto">
            <a:xfrm>
              <a:off x="5339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30" name="Freeform 121"/>
            <p:cNvSpPr>
              <a:spLocks noEditPoints="1"/>
            </p:cNvSpPr>
            <p:nvPr/>
          </p:nvSpPr>
          <p:spPr bwMode="auto">
            <a:xfrm>
              <a:off x="5366" y="3307"/>
              <a:ext cx="34" cy="43"/>
            </a:xfrm>
            <a:custGeom>
              <a:avLst/>
              <a:gdLst>
                <a:gd name="T0" fmla="*/ 108 w 150"/>
                <a:gd name="T1" fmla="*/ 159 h 183"/>
                <a:gd name="T2" fmla="*/ 51 w 150"/>
                <a:gd name="T3" fmla="*/ 183 h 183"/>
                <a:gd name="T4" fmla="*/ 15 w 150"/>
                <a:gd name="T5" fmla="*/ 168 h 183"/>
                <a:gd name="T6" fmla="*/ 0 w 150"/>
                <a:gd name="T7" fmla="*/ 130 h 183"/>
                <a:gd name="T8" fmla="*/ 23 w 150"/>
                <a:gd name="T9" fmla="*/ 85 h 183"/>
                <a:gd name="T10" fmla="*/ 83 w 150"/>
                <a:gd name="T11" fmla="*/ 67 h 183"/>
                <a:gd name="T12" fmla="*/ 105 w 150"/>
                <a:gd name="T13" fmla="*/ 71 h 183"/>
                <a:gd name="T14" fmla="*/ 67 w 150"/>
                <a:gd name="T15" fmla="*/ 28 h 183"/>
                <a:gd name="T16" fmla="*/ 22 w 150"/>
                <a:gd name="T17" fmla="*/ 44 h 183"/>
                <a:gd name="T18" fmla="*/ 9 w 150"/>
                <a:gd name="T19" fmla="*/ 18 h 183"/>
                <a:gd name="T20" fmla="*/ 34 w 150"/>
                <a:gd name="T21" fmla="*/ 6 h 183"/>
                <a:gd name="T22" fmla="*/ 64 w 150"/>
                <a:gd name="T23" fmla="*/ 0 h 183"/>
                <a:gd name="T24" fmla="*/ 119 w 150"/>
                <a:gd name="T25" fmla="*/ 18 h 183"/>
                <a:gd name="T26" fmla="*/ 137 w 150"/>
                <a:gd name="T27" fmla="*/ 73 h 183"/>
                <a:gd name="T28" fmla="*/ 137 w 150"/>
                <a:gd name="T29" fmla="*/ 136 h 183"/>
                <a:gd name="T30" fmla="*/ 150 w 150"/>
                <a:gd name="T31" fmla="*/ 167 h 183"/>
                <a:gd name="T32" fmla="*/ 150 w 150"/>
                <a:gd name="T33" fmla="*/ 183 h 183"/>
                <a:gd name="T34" fmla="*/ 122 w 150"/>
                <a:gd name="T35" fmla="*/ 177 h 183"/>
                <a:gd name="T36" fmla="*/ 108 w 150"/>
                <a:gd name="T37" fmla="*/ 159 h 183"/>
                <a:gd name="T38" fmla="*/ 105 w 150"/>
                <a:gd name="T39" fmla="*/ 93 h 183"/>
                <a:gd name="T40" fmla="*/ 85 w 150"/>
                <a:gd name="T41" fmla="*/ 90 h 183"/>
                <a:gd name="T42" fmla="*/ 46 w 150"/>
                <a:gd name="T43" fmla="*/ 102 h 183"/>
                <a:gd name="T44" fmla="*/ 31 w 150"/>
                <a:gd name="T45" fmla="*/ 131 h 183"/>
                <a:gd name="T46" fmla="*/ 63 w 150"/>
                <a:gd name="T47" fmla="*/ 158 h 183"/>
                <a:gd name="T48" fmla="*/ 105 w 150"/>
                <a:gd name="T49" fmla="*/ 136 h 183"/>
                <a:gd name="T50" fmla="*/ 105 w 150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0" h="183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31" name="Freeform 122"/>
            <p:cNvSpPr>
              <a:spLocks/>
            </p:cNvSpPr>
            <p:nvPr/>
          </p:nvSpPr>
          <p:spPr bwMode="auto">
            <a:xfrm>
              <a:off x="5408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6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32" name="Freeform 123"/>
            <p:cNvSpPr>
              <a:spLocks/>
            </p:cNvSpPr>
            <p:nvPr/>
          </p:nvSpPr>
          <p:spPr bwMode="auto">
            <a:xfrm>
              <a:off x="5490" y="3293"/>
              <a:ext cx="44" cy="57"/>
            </a:xfrm>
            <a:custGeom>
              <a:avLst/>
              <a:gdLst>
                <a:gd name="T0" fmla="*/ 106 w 193"/>
                <a:gd name="T1" fmla="*/ 244 h 244"/>
                <a:gd name="T2" fmla="*/ 90 w 193"/>
                <a:gd name="T3" fmla="*/ 244 h 244"/>
                <a:gd name="T4" fmla="*/ 0 w 193"/>
                <a:gd name="T5" fmla="*/ 0 h 244"/>
                <a:gd name="T6" fmla="*/ 37 w 193"/>
                <a:gd name="T7" fmla="*/ 0 h 244"/>
                <a:gd name="T8" fmla="*/ 98 w 193"/>
                <a:gd name="T9" fmla="*/ 177 h 244"/>
                <a:gd name="T10" fmla="*/ 158 w 193"/>
                <a:gd name="T11" fmla="*/ 0 h 244"/>
                <a:gd name="T12" fmla="*/ 193 w 193"/>
                <a:gd name="T13" fmla="*/ 0 h 244"/>
                <a:gd name="T14" fmla="*/ 106 w 19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244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33" name="Freeform 124"/>
            <p:cNvSpPr>
              <a:spLocks noEditPoints="1"/>
            </p:cNvSpPr>
            <p:nvPr/>
          </p:nvSpPr>
          <p:spPr bwMode="auto">
            <a:xfrm>
              <a:off x="5534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3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3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34" name="Freeform 125"/>
            <p:cNvSpPr>
              <a:spLocks/>
            </p:cNvSpPr>
            <p:nvPr/>
          </p:nvSpPr>
          <p:spPr bwMode="auto">
            <a:xfrm>
              <a:off x="5573" y="3308"/>
              <a:ext cx="34" cy="41"/>
            </a:xfrm>
            <a:custGeom>
              <a:avLst/>
              <a:gdLst>
                <a:gd name="T0" fmla="*/ 49 w 146"/>
                <a:gd name="T1" fmla="*/ 148 h 176"/>
                <a:gd name="T2" fmla="*/ 146 w 146"/>
                <a:gd name="T3" fmla="*/ 148 h 176"/>
                <a:gd name="T4" fmla="*/ 146 w 146"/>
                <a:gd name="T5" fmla="*/ 176 h 176"/>
                <a:gd name="T6" fmla="*/ 0 w 146"/>
                <a:gd name="T7" fmla="*/ 176 h 176"/>
                <a:gd name="T8" fmla="*/ 0 w 146"/>
                <a:gd name="T9" fmla="*/ 167 h 176"/>
                <a:gd name="T10" fmla="*/ 100 w 146"/>
                <a:gd name="T11" fmla="*/ 28 h 176"/>
                <a:gd name="T12" fmla="*/ 2 w 146"/>
                <a:gd name="T13" fmla="*/ 28 h 176"/>
                <a:gd name="T14" fmla="*/ 2 w 146"/>
                <a:gd name="T15" fmla="*/ 0 h 176"/>
                <a:gd name="T16" fmla="*/ 145 w 146"/>
                <a:gd name="T17" fmla="*/ 0 h 176"/>
                <a:gd name="T18" fmla="*/ 145 w 146"/>
                <a:gd name="T19" fmla="*/ 9 h 176"/>
                <a:gd name="T20" fmla="*/ 49 w 146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76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35" name="Freeform 126"/>
            <p:cNvSpPr>
              <a:spLocks/>
            </p:cNvSpPr>
            <p:nvPr/>
          </p:nvSpPr>
          <p:spPr bwMode="auto">
            <a:xfrm>
              <a:off x="5613" y="3291"/>
              <a:ext cx="34" cy="58"/>
            </a:xfrm>
            <a:custGeom>
              <a:avLst/>
              <a:gdLst>
                <a:gd name="T0" fmla="*/ 114 w 148"/>
                <a:gd name="T1" fmla="*/ 248 h 248"/>
                <a:gd name="T2" fmla="*/ 59 w 148"/>
                <a:gd name="T3" fmla="*/ 160 h 248"/>
                <a:gd name="T4" fmla="*/ 31 w 148"/>
                <a:gd name="T5" fmla="*/ 188 h 248"/>
                <a:gd name="T6" fmla="*/ 31 w 148"/>
                <a:gd name="T7" fmla="*/ 248 h 248"/>
                <a:gd name="T8" fmla="*/ 0 w 148"/>
                <a:gd name="T9" fmla="*/ 248 h 248"/>
                <a:gd name="T10" fmla="*/ 0 w 148"/>
                <a:gd name="T11" fmla="*/ 0 h 248"/>
                <a:gd name="T12" fmla="*/ 31 w 148"/>
                <a:gd name="T13" fmla="*/ 0 h 248"/>
                <a:gd name="T14" fmla="*/ 31 w 148"/>
                <a:gd name="T15" fmla="*/ 153 h 248"/>
                <a:gd name="T16" fmla="*/ 99 w 148"/>
                <a:gd name="T17" fmla="*/ 72 h 248"/>
                <a:gd name="T18" fmla="*/ 135 w 148"/>
                <a:gd name="T19" fmla="*/ 72 h 248"/>
                <a:gd name="T20" fmla="*/ 79 w 148"/>
                <a:gd name="T21" fmla="*/ 139 h 248"/>
                <a:gd name="T22" fmla="*/ 148 w 148"/>
                <a:gd name="T23" fmla="*/ 248 h 248"/>
                <a:gd name="T24" fmla="*/ 114 w 148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48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36" name="Freeform 127"/>
            <p:cNvSpPr>
              <a:spLocks/>
            </p:cNvSpPr>
            <p:nvPr/>
          </p:nvSpPr>
          <p:spPr bwMode="auto">
            <a:xfrm>
              <a:off x="5651" y="3308"/>
              <a:ext cx="32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3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6 h 179"/>
                <a:gd name="T16" fmla="*/ 112 w 143"/>
                <a:gd name="T17" fmla="*/ 176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6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37" name="Freeform 128"/>
            <p:cNvSpPr>
              <a:spLocks/>
            </p:cNvSpPr>
            <p:nvPr/>
          </p:nvSpPr>
          <p:spPr bwMode="auto">
            <a:xfrm>
              <a:off x="5693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5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38" name="Freeform 129"/>
            <p:cNvSpPr>
              <a:spLocks/>
            </p:cNvSpPr>
            <p:nvPr/>
          </p:nvSpPr>
          <p:spPr bwMode="auto">
            <a:xfrm>
              <a:off x="5758" y="3339"/>
              <a:ext cx="13" cy="24"/>
            </a:xfrm>
            <a:custGeom>
              <a:avLst/>
              <a:gdLst>
                <a:gd name="T0" fmla="*/ 8 w 56"/>
                <a:gd name="T1" fmla="*/ 105 h 105"/>
                <a:gd name="T2" fmla="*/ 0 w 56"/>
                <a:gd name="T3" fmla="*/ 93 h 105"/>
                <a:gd name="T4" fmla="*/ 28 w 56"/>
                <a:gd name="T5" fmla="*/ 54 h 105"/>
                <a:gd name="T6" fmla="*/ 23 w 56"/>
                <a:gd name="T7" fmla="*/ 39 h 105"/>
                <a:gd name="T8" fmla="*/ 9 w 56"/>
                <a:gd name="T9" fmla="*/ 20 h 105"/>
                <a:gd name="T10" fmla="*/ 16 w 56"/>
                <a:gd name="T11" fmla="*/ 6 h 105"/>
                <a:gd name="T12" fmla="*/ 33 w 56"/>
                <a:gd name="T13" fmla="*/ 0 h 105"/>
                <a:gd name="T14" fmla="*/ 49 w 56"/>
                <a:gd name="T15" fmla="*/ 8 h 105"/>
                <a:gd name="T16" fmla="*/ 56 w 56"/>
                <a:gd name="T17" fmla="*/ 26 h 105"/>
                <a:gd name="T18" fmla="*/ 47 w 56"/>
                <a:gd name="T19" fmla="*/ 66 h 105"/>
                <a:gd name="T20" fmla="*/ 8 w 56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05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39" name="Freeform 130"/>
            <p:cNvSpPr>
              <a:spLocks/>
            </p:cNvSpPr>
            <p:nvPr/>
          </p:nvSpPr>
          <p:spPr bwMode="auto">
            <a:xfrm>
              <a:off x="5790" y="3308"/>
              <a:ext cx="37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40" name="Freeform 131"/>
            <p:cNvSpPr>
              <a:spLocks noEditPoints="1"/>
            </p:cNvSpPr>
            <p:nvPr/>
          </p:nvSpPr>
          <p:spPr bwMode="auto">
            <a:xfrm>
              <a:off x="5828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2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2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41" name="Freeform 132"/>
            <p:cNvSpPr>
              <a:spLocks/>
            </p:cNvSpPr>
            <p:nvPr/>
          </p:nvSpPr>
          <p:spPr bwMode="auto">
            <a:xfrm>
              <a:off x="5865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42" name="Freeform 133"/>
            <p:cNvSpPr>
              <a:spLocks noEditPoints="1"/>
            </p:cNvSpPr>
            <p:nvPr/>
          </p:nvSpPr>
          <p:spPr bwMode="auto">
            <a:xfrm>
              <a:off x="5905" y="3307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79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7 w 159"/>
                <a:gd name="T11" fmla="*/ 158 h 183"/>
                <a:gd name="T12" fmla="*/ 79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2 w 159"/>
                <a:gd name="T19" fmla="*/ 91 h 183"/>
                <a:gd name="T20" fmla="*/ 79 w 159"/>
                <a:gd name="T21" fmla="*/ 157 h 183"/>
                <a:gd name="T22" fmla="*/ 113 w 159"/>
                <a:gd name="T23" fmla="*/ 140 h 183"/>
                <a:gd name="T24" fmla="*/ 126 w 159"/>
                <a:gd name="T25" fmla="*/ 91 h 183"/>
                <a:gd name="T26" fmla="*/ 79 w 159"/>
                <a:gd name="T27" fmla="*/ 26 h 183"/>
                <a:gd name="T28" fmla="*/ 45 w 159"/>
                <a:gd name="T29" fmla="*/ 43 h 183"/>
                <a:gd name="T30" fmla="*/ 32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43" name="Freeform 134"/>
            <p:cNvSpPr>
              <a:spLocks noEditPoints="1"/>
            </p:cNvSpPr>
            <p:nvPr/>
          </p:nvSpPr>
          <p:spPr bwMode="auto">
            <a:xfrm>
              <a:off x="5943" y="3292"/>
              <a:ext cx="21" cy="73"/>
            </a:xfrm>
            <a:custGeom>
              <a:avLst/>
              <a:gdLst>
                <a:gd name="T0" fmla="*/ 68 w 88"/>
                <a:gd name="T1" fmla="*/ 0 h 311"/>
                <a:gd name="T2" fmla="*/ 81 w 88"/>
                <a:gd name="T3" fmla="*/ 6 h 311"/>
                <a:gd name="T4" fmla="*/ 87 w 88"/>
                <a:gd name="T5" fmla="*/ 19 h 311"/>
                <a:gd name="T6" fmla="*/ 81 w 88"/>
                <a:gd name="T7" fmla="*/ 33 h 311"/>
                <a:gd name="T8" fmla="*/ 68 w 88"/>
                <a:gd name="T9" fmla="*/ 39 h 311"/>
                <a:gd name="T10" fmla="*/ 54 w 88"/>
                <a:gd name="T11" fmla="*/ 33 h 311"/>
                <a:gd name="T12" fmla="*/ 49 w 88"/>
                <a:gd name="T13" fmla="*/ 19 h 311"/>
                <a:gd name="T14" fmla="*/ 54 w 88"/>
                <a:gd name="T15" fmla="*/ 6 h 311"/>
                <a:gd name="T16" fmla="*/ 68 w 88"/>
                <a:gd name="T17" fmla="*/ 0 h 311"/>
                <a:gd name="T18" fmla="*/ 0 w 88"/>
                <a:gd name="T19" fmla="*/ 311 h 311"/>
                <a:gd name="T20" fmla="*/ 0 w 88"/>
                <a:gd name="T21" fmla="*/ 284 h 311"/>
                <a:gd name="T22" fmla="*/ 44 w 88"/>
                <a:gd name="T23" fmla="*/ 274 h 311"/>
                <a:gd name="T24" fmla="*/ 56 w 88"/>
                <a:gd name="T25" fmla="*/ 242 h 311"/>
                <a:gd name="T26" fmla="*/ 56 w 88"/>
                <a:gd name="T27" fmla="*/ 93 h 311"/>
                <a:gd name="T28" fmla="*/ 21 w 88"/>
                <a:gd name="T29" fmla="*/ 93 h 311"/>
                <a:gd name="T30" fmla="*/ 21 w 88"/>
                <a:gd name="T31" fmla="*/ 67 h 311"/>
                <a:gd name="T32" fmla="*/ 88 w 88"/>
                <a:gd name="T33" fmla="*/ 67 h 311"/>
                <a:gd name="T34" fmla="*/ 88 w 88"/>
                <a:gd name="T35" fmla="*/ 241 h 311"/>
                <a:gd name="T36" fmla="*/ 66 w 88"/>
                <a:gd name="T37" fmla="*/ 294 h 311"/>
                <a:gd name="T38" fmla="*/ 0 w 88"/>
                <a:gd name="T39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8" h="311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44" name="Freeform 135"/>
            <p:cNvSpPr>
              <a:spLocks noEditPoints="1"/>
            </p:cNvSpPr>
            <p:nvPr/>
          </p:nvSpPr>
          <p:spPr bwMode="auto">
            <a:xfrm>
              <a:off x="5986" y="3307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19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45" name="Freeform 136"/>
            <p:cNvSpPr>
              <a:spLocks/>
            </p:cNvSpPr>
            <p:nvPr/>
          </p:nvSpPr>
          <p:spPr bwMode="auto">
            <a:xfrm>
              <a:off x="6047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5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46" name="Freeform 137"/>
            <p:cNvSpPr>
              <a:spLocks/>
            </p:cNvSpPr>
            <p:nvPr/>
          </p:nvSpPr>
          <p:spPr bwMode="auto">
            <a:xfrm>
              <a:off x="6085" y="3308"/>
              <a:ext cx="34" cy="41"/>
            </a:xfrm>
            <a:custGeom>
              <a:avLst/>
              <a:gdLst>
                <a:gd name="T0" fmla="*/ 49 w 147"/>
                <a:gd name="T1" fmla="*/ 148 h 176"/>
                <a:gd name="T2" fmla="*/ 147 w 147"/>
                <a:gd name="T3" fmla="*/ 148 h 176"/>
                <a:gd name="T4" fmla="*/ 147 w 147"/>
                <a:gd name="T5" fmla="*/ 176 h 176"/>
                <a:gd name="T6" fmla="*/ 0 w 147"/>
                <a:gd name="T7" fmla="*/ 176 h 176"/>
                <a:gd name="T8" fmla="*/ 0 w 147"/>
                <a:gd name="T9" fmla="*/ 167 h 176"/>
                <a:gd name="T10" fmla="*/ 100 w 147"/>
                <a:gd name="T11" fmla="*/ 28 h 176"/>
                <a:gd name="T12" fmla="*/ 2 w 147"/>
                <a:gd name="T13" fmla="*/ 28 h 176"/>
                <a:gd name="T14" fmla="*/ 2 w 147"/>
                <a:gd name="T15" fmla="*/ 0 h 176"/>
                <a:gd name="T16" fmla="*/ 146 w 147"/>
                <a:gd name="T17" fmla="*/ 0 h 176"/>
                <a:gd name="T18" fmla="*/ 146 w 147"/>
                <a:gd name="T19" fmla="*/ 9 h 176"/>
                <a:gd name="T20" fmla="*/ 49 w 147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76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47" name="Freeform 138"/>
            <p:cNvSpPr>
              <a:spLocks noEditPoints="1"/>
            </p:cNvSpPr>
            <p:nvPr/>
          </p:nvSpPr>
          <p:spPr bwMode="auto">
            <a:xfrm>
              <a:off x="6123" y="3291"/>
              <a:ext cx="34" cy="59"/>
            </a:xfrm>
            <a:custGeom>
              <a:avLst/>
              <a:gdLst>
                <a:gd name="T0" fmla="*/ 121 w 152"/>
                <a:gd name="T1" fmla="*/ 247 h 251"/>
                <a:gd name="T2" fmla="*/ 121 w 152"/>
                <a:gd name="T3" fmla="*/ 234 h 251"/>
                <a:gd name="T4" fmla="*/ 74 w 152"/>
                <a:gd name="T5" fmla="*/ 251 h 251"/>
                <a:gd name="T6" fmla="*/ 20 w 152"/>
                <a:gd name="T7" fmla="*/ 227 h 251"/>
                <a:gd name="T8" fmla="*/ 0 w 152"/>
                <a:gd name="T9" fmla="*/ 164 h 251"/>
                <a:gd name="T10" fmla="*/ 23 w 152"/>
                <a:gd name="T11" fmla="*/ 96 h 251"/>
                <a:gd name="T12" fmla="*/ 80 w 152"/>
                <a:gd name="T13" fmla="*/ 68 h 251"/>
                <a:gd name="T14" fmla="*/ 121 w 152"/>
                <a:gd name="T15" fmla="*/ 81 h 251"/>
                <a:gd name="T16" fmla="*/ 121 w 152"/>
                <a:gd name="T17" fmla="*/ 0 h 251"/>
                <a:gd name="T18" fmla="*/ 152 w 152"/>
                <a:gd name="T19" fmla="*/ 0 h 251"/>
                <a:gd name="T20" fmla="*/ 152 w 152"/>
                <a:gd name="T21" fmla="*/ 247 h 251"/>
                <a:gd name="T22" fmla="*/ 121 w 152"/>
                <a:gd name="T23" fmla="*/ 247 h 251"/>
                <a:gd name="T24" fmla="*/ 121 w 152"/>
                <a:gd name="T25" fmla="*/ 112 h 251"/>
                <a:gd name="T26" fmla="*/ 89 w 152"/>
                <a:gd name="T27" fmla="*/ 95 h 251"/>
                <a:gd name="T28" fmla="*/ 48 w 152"/>
                <a:gd name="T29" fmla="*/ 113 h 251"/>
                <a:gd name="T30" fmla="*/ 33 w 152"/>
                <a:gd name="T31" fmla="*/ 161 h 251"/>
                <a:gd name="T32" fmla="*/ 90 w 152"/>
                <a:gd name="T33" fmla="*/ 225 h 251"/>
                <a:gd name="T34" fmla="*/ 108 w 152"/>
                <a:gd name="T35" fmla="*/ 220 h 251"/>
                <a:gd name="T36" fmla="*/ 121 w 152"/>
                <a:gd name="T37" fmla="*/ 210 h 251"/>
                <a:gd name="T38" fmla="*/ 121 w 152"/>
                <a:gd name="T39" fmla="*/ 11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2" h="251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48" name="Freeform 139"/>
            <p:cNvSpPr>
              <a:spLocks noEditPoints="1"/>
            </p:cNvSpPr>
            <p:nvPr/>
          </p:nvSpPr>
          <p:spPr bwMode="auto">
            <a:xfrm>
              <a:off x="6164" y="3287"/>
              <a:ext cx="38" cy="63"/>
            </a:xfrm>
            <a:custGeom>
              <a:avLst/>
              <a:gdLst>
                <a:gd name="T0" fmla="*/ 160 w 163"/>
                <a:gd name="T1" fmla="*/ 182 h 270"/>
                <a:gd name="T2" fmla="*/ 33 w 163"/>
                <a:gd name="T3" fmla="*/ 182 h 270"/>
                <a:gd name="T4" fmla="*/ 50 w 163"/>
                <a:gd name="T5" fmla="*/ 229 h 270"/>
                <a:gd name="T6" fmla="*/ 89 w 163"/>
                <a:gd name="T7" fmla="*/ 244 h 270"/>
                <a:gd name="T8" fmla="*/ 133 w 163"/>
                <a:gd name="T9" fmla="*/ 228 h 270"/>
                <a:gd name="T10" fmla="*/ 147 w 163"/>
                <a:gd name="T11" fmla="*/ 250 h 270"/>
                <a:gd name="T12" fmla="*/ 124 w 163"/>
                <a:gd name="T13" fmla="*/ 263 h 270"/>
                <a:gd name="T14" fmla="*/ 83 w 163"/>
                <a:gd name="T15" fmla="*/ 270 h 270"/>
                <a:gd name="T16" fmla="*/ 26 w 163"/>
                <a:gd name="T17" fmla="*/ 247 h 270"/>
                <a:gd name="T18" fmla="*/ 0 w 163"/>
                <a:gd name="T19" fmla="*/ 181 h 270"/>
                <a:gd name="T20" fmla="*/ 27 w 163"/>
                <a:gd name="T21" fmla="*/ 111 h 270"/>
                <a:gd name="T22" fmla="*/ 83 w 163"/>
                <a:gd name="T23" fmla="*/ 87 h 270"/>
                <a:gd name="T24" fmla="*/ 142 w 163"/>
                <a:gd name="T25" fmla="*/ 109 h 270"/>
                <a:gd name="T26" fmla="*/ 163 w 163"/>
                <a:gd name="T27" fmla="*/ 163 h 270"/>
                <a:gd name="T28" fmla="*/ 160 w 163"/>
                <a:gd name="T29" fmla="*/ 182 h 270"/>
                <a:gd name="T30" fmla="*/ 84 w 163"/>
                <a:gd name="T31" fmla="*/ 114 h 270"/>
                <a:gd name="T32" fmla="*/ 49 w 163"/>
                <a:gd name="T33" fmla="*/ 127 h 270"/>
                <a:gd name="T34" fmla="*/ 34 w 163"/>
                <a:gd name="T35" fmla="*/ 159 h 270"/>
                <a:gd name="T36" fmla="*/ 132 w 163"/>
                <a:gd name="T37" fmla="*/ 159 h 270"/>
                <a:gd name="T38" fmla="*/ 120 w 163"/>
                <a:gd name="T39" fmla="*/ 127 h 270"/>
                <a:gd name="T40" fmla="*/ 84 w 163"/>
                <a:gd name="T41" fmla="*/ 114 h 270"/>
                <a:gd name="T42" fmla="*/ 139 w 163"/>
                <a:gd name="T43" fmla="*/ 1 h 270"/>
                <a:gd name="T44" fmla="*/ 89 w 163"/>
                <a:gd name="T45" fmla="*/ 56 h 270"/>
                <a:gd name="T46" fmla="*/ 71 w 163"/>
                <a:gd name="T47" fmla="*/ 56 h 270"/>
                <a:gd name="T48" fmla="*/ 23 w 163"/>
                <a:gd name="T49" fmla="*/ 0 h 270"/>
                <a:gd name="T50" fmla="*/ 51 w 163"/>
                <a:gd name="T51" fmla="*/ 0 h 270"/>
                <a:gd name="T52" fmla="*/ 80 w 163"/>
                <a:gd name="T53" fmla="*/ 32 h 270"/>
                <a:gd name="T54" fmla="*/ 107 w 163"/>
                <a:gd name="T55" fmla="*/ 1 h 270"/>
                <a:gd name="T56" fmla="*/ 139 w 163"/>
                <a:gd name="T57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3" h="27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49" name="Freeform 140"/>
            <p:cNvSpPr>
              <a:spLocks/>
            </p:cNvSpPr>
            <p:nvPr/>
          </p:nvSpPr>
          <p:spPr bwMode="auto">
            <a:xfrm>
              <a:off x="6209" y="3291"/>
              <a:ext cx="14" cy="59"/>
            </a:xfrm>
            <a:custGeom>
              <a:avLst/>
              <a:gdLst>
                <a:gd name="T0" fmla="*/ 0 w 61"/>
                <a:gd name="T1" fmla="*/ 198 h 251"/>
                <a:gd name="T2" fmla="*/ 0 w 61"/>
                <a:gd name="T3" fmla="*/ 0 h 251"/>
                <a:gd name="T4" fmla="*/ 31 w 61"/>
                <a:gd name="T5" fmla="*/ 0 h 251"/>
                <a:gd name="T6" fmla="*/ 31 w 61"/>
                <a:gd name="T7" fmla="*/ 193 h 251"/>
                <a:gd name="T8" fmla="*/ 39 w 61"/>
                <a:gd name="T9" fmla="*/ 215 h 251"/>
                <a:gd name="T10" fmla="*/ 61 w 61"/>
                <a:gd name="T11" fmla="*/ 223 h 251"/>
                <a:gd name="T12" fmla="*/ 61 w 61"/>
                <a:gd name="T13" fmla="*/ 251 h 251"/>
                <a:gd name="T14" fmla="*/ 0 w 61"/>
                <a:gd name="T15" fmla="*/ 19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1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50" name="Freeform 141"/>
            <p:cNvSpPr>
              <a:spLocks noEditPoints="1"/>
            </p:cNvSpPr>
            <p:nvPr/>
          </p:nvSpPr>
          <p:spPr bwMode="auto">
            <a:xfrm>
              <a:off x="6229" y="3287"/>
              <a:ext cx="34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3 w 150"/>
                <a:gd name="T21" fmla="*/ 92 h 269"/>
                <a:gd name="T22" fmla="*/ 63 w 150"/>
                <a:gd name="T23" fmla="*/ 86 h 269"/>
                <a:gd name="T24" fmla="*/ 119 w 150"/>
                <a:gd name="T25" fmla="*/ 104 h 269"/>
                <a:gd name="T26" fmla="*/ 136 w 150"/>
                <a:gd name="T27" fmla="*/ 159 h 269"/>
                <a:gd name="T28" fmla="*/ 136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4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3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2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2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51" name="Freeform 142"/>
            <p:cNvSpPr>
              <a:spLocks/>
            </p:cNvSpPr>
            <p:nvPr/>
          </p:nvSpPr>
          <p:spPr bwMode="auto">
            <a:xfrm>
              <a:off x="6266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52" name="Freeform 143"/>
            <p:cNvSpPr>
              <a:spLocks noEditPoints="1"/>
            </p:cNvSpPr>
            <p:nvPr/>
          </p:nvSpPr>
          <p:spPr bwMode="auto">
            <a:xfrm>
              <a:off x="6306" y="3287"/>
              <a:ext cx="35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4 w 150"/>
                <a:gd name="T21" fmla="*/ 92 h 269"/>
                <a:gd name="T22" fmla="*/ 64 w 150"/>
                <a:gd name="T23" fmla="*/ 86 h 269"/>
                <a:gd name="T24" fmla="*/ 119 w 150"/>
                <a:gd name="T25" fmla="*/ 104 h 269"/>
                <a:gd name="T26" fmla="*/ 137 w 150"/>
                <a:gd name="T27" fmla="*/ 159 h 269"/>
                <a:gd name="T28" fmla="*/ 137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5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4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3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3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53" name="Freeform 144"/>
            <p:cNvSpPr>
              <a:spLocks/>
            </p:cNvSpPr>
            <p:nvPr/>
          </p:nvSpPr>
          <p:spPr bwMode="auto">
            <a:xfrm>
              <a:off x="6348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100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54" name="Freeform 145"/>
            <p:cNvSpPr>
              <a:spLocks noEditPoints="1"/>
            </p:cNvSpPr>
            <p:nvPr/>
          </p:nvSpPr>
          <p:spPr bwMode="auto">
            <a:xfrm>
              <a:off x="6388" y="3287"/>
              <a:ext cx="17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381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622598" y="1197545"/>
            <a:ext cx="11017224" cy="5328593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altLang="cs-CZ" sz="3800" b="1" dirty="0">
                <a:solidFill>
                  <a:srgbClr val="002060"/>
                </a:solidFill>
              </a:rPr>
              <a:t>v</a:t>
            </a:r>
            <a:r>
              <a:rPr lang="cs-CZ" altLang="cs-CZ" sz="3800" b="1" dirty="0" smtClean="0">
                <a:solidFill>
                  <a:srgbClr val="002060"/>
                </a:solidFill>
              </a:rPr>
              <a:t>ýhoda </a:t>
            </a:r>
            <a:r>
              <a:rPr lang="cs-CZ" altLang="cs-CZ" sz="3800" dirty="0" smtClean="0">
                <a:solidFill>
                  <a:srgbClr val="002060"/>
                </a:solidFill>
              </a:rPr>
              <a:t>třídílného šejkru je snadná manipulace a snadné nalévání přes sítko v hlavě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altLang="cs-CZ" sz="3800" b="1" dirty="0">
                <a:solidFill>
                  <a:srgbClr val="002060"/>
                </a:solidFill>
              </a:rPr>
              <a:t>n</a:t>
            </a:r>
            <a:r>
              <a:rPr lang="cs-CZ" altLang="cs-CZ" sz="3800" b="1" dirty="0" smtClean="0">
                <a:solidFill>
                  <a:srgbClr val="002060"/>
                </a:solidFill>
              </a:rPr>
              <a:t>evýhoda</a:t>
            </a:r>
            <a:r>
              <a:rPr lang="cs-CZ" altLang="cs-CZ" sz="3800" dirty="0" smtClean="0">
                <a:solidFill>
                  <a:srgbClr val="002060"/>
                </a:solidFill>
              </a:rPr>
              <a:t> třídílného šejkru je spára mezi hlavou a sítkem, která se hůře udržuje v čistotě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cs-CZ" altLang="cs-CZ" sz="3800" dirty="0">
                <a:solidFill>
                  <a:srgbClr val="002060"/>
                </a:solidFill>
              </a:rPr>
              <a:t> </a:t>
            </a:r>
            <a:r>
              <a:rPr lang="cs-CZ" altLang="cs-CZ" sz="3800" dirty="0" smtClean="0">
                <a:solidFill>
                  <a:srgbClr val="002060"/>
                </a:solidFill>
              </a:rPr>
              <a:t>připravený nápoj naléváme do dobře vychlazené (</a:t>
            </a:r>
            <a:r>
              <a:rPr lang="cs-CZ" altLang="cs-CZ" sz="3800" dirty="0" err="1" smtClean="0">
                <a:solidFill>
                  <a:srgbClr val="002060"/>
                </a:solidFill>
              </a:rPr>
              <a:t>vyfrapované</a:t>
            </a:r>
            <a:r>
              <a:rPr lang="cs-CZ" altLang="cs-CZ" sz="3800" dirty="0" smtClean="0">
                <a:solidFill>
                  <a:srgbClr val="002060"/>
                </a:solidFill>
              </a:rPr>
              <a:t>) sklenice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cs-CZ" altLang="cs-CZ" sz="3800" dirty="0">
                <a:solidFill>
                  <a:srgbClr val="002060"/>
                </a:solidFill>
              </a:rPr>
              <a:t> </a:t>
            </a:r>
            <a:r>
              <a:rPr lang="cs-CZ" altLang="cs-CZ" sz="3800" dirty="0" smtClean="0">
                <a:solidFill>
                  <a:srgbClr val="002060"/>
                </a:solidFill>
              </a:rPr>
              <a:t>zdobíme dle receptury a můžeme podávat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cs-CZ" altLang="cs-CZ" sz="3800" dirty="0">
                <a:solidFill>
                  <a:srgbClr val="002060"/>
                </a:solidFill>
              </a:rPr>
              <a:t> </a:t>
            </a:r>
            <a:r>
              <a:rPr lang="cs-CZ" altLang="cs-CZ" sz="3800" b="1" dirty="0" smtClean="0">
                <a:solidFill>
                  <a:srgbClr val="002060"/>
                </a:solidFill>
              </a:rPr>
              <a:t>perlivé nápoje nikdy nemícháme </a:t>
            </a:r>
            <a:r>
              <a:rPr lang="cs-CZ" altLang="cs-CZ" sz="3800" b="1" smtClean="0">
                <a:solidFill>
                  <a:srgbClr val="002060"/>
                </a:solidFill>
              </a:rPr>
              <a:t>v šejkru !</a:t>
            </a:r>
            <a:endParaRPr lang="cs-CZ" altLang="cs-CZ" sz="3800" b="1" dirty="0" smtClean="0">
              <a:solidFill>
                <a:srgbClr val="002060"/>
              </a:solidFill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cs-CZ" altLang="cs-CZ" sz="3800" dirty="0" smtClean="0">
              <a:solidFill>
                <a:srgbClr val="002060"/>
              </a:solidFill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cs-CZ" altLang="cs-CZ" sz="4100" dirty="0">
              <a:solidFill>
                <a:srgbClr val="00206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71470" y="333450"/>
            <a:ext cx="3469154" cy="46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6515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694606" y="1197546"/>
            <a:ext cx="11246018" cy="5556859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endParaRPr lang="cs-CZ" sz="3800" dirty="0">
              <a:solidFill>
                <a:srgbClr val="002060"/>
              </a:solidFill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cs-CZ" altLang="cs-CZ" sz="3800" dirty="0" smtClean="0">
              <a:solidFill>
                <a:srgbClr val="00206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3438" y="333450"/>
            <a:ext cx="3469154" cy="463015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1270670" y="5941317"/>
            <a:ext cx="4464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1200" dirty="0" smtClean="0">
              <a:latin typeface="+mn-lt"/>
            </a:endParaRPr>
          </a:p>
          <a:p>
            <a:r>
              <a:rPr lang="cs-CZ" sz="1200" dirty="0" smtClean="0">
                <a:latin typeface="+mn-lt"/>
              </a:rPr>
              <a:t>&lt;https</a:t>
            </a:r>
            <a:r>
              <a:rPr lang="cs-CZ" sz="1200" dirty="0">
                <a:latin typeface="+mn-lt"/>
              </a:rPr>
              <a:t>://commons.wikimedia.org/wiki/File:Cocktail_shaker-01.jpg&gt;.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6038" y="1052315"/>
            <a:ext cx="3888432" cy="500959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6598" y="1057275"/>
            <a:ext cx="4035902" cy="5004633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6383238" y="5923409"/>
            <a:ext cx="4680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>
                <a:latin typeface="+mn-lt"/>
              </a:rPr>
              <a:t> </a:t>
            </a:r>
          </a:p>
          <a:p>
            <a:r>
              <a:rPr lang="cs-CZ" sz="1200" dirty="0" smtClean="0">
                <a:latin typeface="+mn-lt"/>
              </a:rPr>
              <a:t>&lt;</a:t>
            </a:r>
            <a:r>
              <a:rPr lang="cs-CZ" sz="1200" dirty="0">
                <a:latin typeface="+mn-lt"/>
              </a:rPr>
              <a:t>https://commons.wikimedia.org/wiki/File:Cocktail_</a:t>
            </a:r>
            <a:r>
              <a:rPr lang="cs-CZ" sz="1200" dirty="0" err="1">
                <a:latin typeface="+mn-lt"/>
              </a:rPr>
              <a:t>shaker</a:t>
            </a:r>
            <a:r>
              <a:rPr lang="cs-CZ" sz="1200" dirty="0">
                <a:latin typeface="+mn-lt"/>
              </a:rPr>
              <a:t>,_open.jpg&gt;.</a:t>
            </a:r>
          </a:p>
        </p:txBody>
      </p:sp>
    </p:spTree>
    <p:extLst>
      <p:ext uri="{BB962C8B-B14F-4D97-AF65-F5344CB8AC3E}">
        <p14:creationId xmlns:p14="http://schemas.microsoft.com/office/powerpoint/2010/main" val="36154138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78582" y="333451"/>
            <a:ext cx="6912769" cy="108012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4000" b="1" u="sng" dirty="0" smtClean="0">
                <a:ln w="3175" cmpd="sng">
                  <a:noFill/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Boston</a:t>
            </a:r>
            <a:r>
              <a:rPr lang="cs-CZ" altLang="cs-CZ" sz="4000" b="1" dirty="0" smtClean="0">
                <a:ln w="3175" cmpd="sng">
                  <a:noFill/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(</a:t>
            </a:r>
            <a:r>
              <a:rPr lang="cs-CZ" altLang="cs-CZ" sz="4000" b="1" dirty="0" err="1" smtClean="0">
                <a:ln w="3175" cmpd="sng">
                  <a:noFill/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Shaker</a:t>
            </a:r>
            <a:r>
              <a:rPr lang="cs-CZ" altLang="cs-CZ" sz="4000" b="1" dirty="0" smtClean="0">
                <a:ln w="3175" cmpd="sng">
                  <a:noFill/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cs-CZ" altLang="cs-CZ" sz="4000" b="1" u="sng" dirty="0" smtClean="0">
              <a:ln w="3175" cmpd="sng">
                <a:noFill/>
              </a:ln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622598" y="1629593"/>
            <a:ext cx="10873208" cy="489654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cs-CZ" sz="3800" dirty="0">
                <a:solidFill>
                  <a:srgbClr val="002060"/>
                </a:solidFill>
              </a:rPr>
              <a:t> </a:t>
            </a:r>
            <a:r>
              <a:rPr lang="cs-CZ" altLang="cs-CZ" sz="3800" dirty="0">
                <a:solidFill>
                  <a:srgbClr val="002060"/>
                </a:solidFill>
              </a:rPr>
              <a:t>skládá se ze dvou dílů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cs-CZ" altLang="cs-CZ" sz="3800" dirty="0" smtClean="0">
                <a:solidFill>
                  <a:srgbClr val="002060"/>
                </a:solidFill>
              </a:rPr>
              <a:t>spodní část je kovová, vrchní </a:t>
            </a:r>
            <a:r>
              <a:rPr lang="cs-CZ" altLang="cs-CZ" sz="3800" dirty="0">
                <a:solidFill>
                  <a:srgbClr val="002060"/>
                </a:solidFill>
              </a:rPr>
              <a:t>díl je </a:t>
            </a:r>
            <a:r>
              <a:rPr lang="cs-CZ" altLang="cs-CZ" sz="3800" dirty="0" smtClean="0">
                <a:solidFill>
                  <a:srgbClr val="002060"/>
                </a:solidFill>
              </a:rPr>
              <a:t>skleněný (nebo jsou oba dva díly kovové)</a:t>
            </a:r>
            <a:endParaRPr lang="cs-CZ" altLang="cs-CZ" sz="3800" dirty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cs-CZ" altLang="cs-CZ" sz="3800" dirty="0">
                <a:solidFill>
                  <a:srgbClr val="002060"/>
                </a:solidFill>
              </a:rPr>
              <a:t>obě části do sebe těsně </a:t>
            </a:r>
            <a:r>
              <a:rPr lang="cs-CZ" altLang="cs-CZ" sz="3800" dirty="0" smtClean="0">
                <a:solidFill>
                  <a:srgbClr val="002060"/>
                </a:solidFill>
              </a:rPr>
              <a:t>zapadají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cs-CZ" altLang="cs-CZ" sz="3800" dirty="0">
                <a:solidFill>
                  <a:srgbClr val="002060"/>
                </a:solidFill>
              </a:rPr>
              <a:t>d</a:t>
            </a:r>
            <a:r>
              <a:rPr lang="cs-CZ" altLang="cs-CZ" sz="3800" dirty="0" smtClean="0">
                <a:solidFill>
                  <a:srgbClr val="002060"/>
                </a:solidFill>
              </a:rPr>
              <a:t>o skleněné části dávkujeme, kovový díl nasouváme na spodní část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cs-CZ" altLang="cs-CZ" sz="3800" dirty="0">
                <a:solidFill>
                  <a:srgbClr val="002060"/>
                </a:solidFill>
              </a:rPr>
              <a:t>n</a:t>
            </a:r>
            <a:r>
              <a:rPr lang="cs-CZ" altLang="cs-CZ" sz="3800" dirty="0" smtClean="0">
                <a:solidFill>
                  <a:srgbClr val="002060"/>
                </a:solidFill>
              </a:rPr>
              <a:t>a stůl postavíme </a:t>
            </a:r>
            <a:r>
              <a:rPr lang="cs-CZ" altLang="cs-CZ" sz="3800" dirty="0" err="1" smtClean="0">
                <a:solidFill>
                  <a:srgbClr val="002060"/>
                </a:solidFill>
              </a:rPr>
              <a:t>šekr</a:t>
            </a:r>
            <a:r>
              <a:rPr lang="cs-CZ" altLang="cs-CZ" sz="3800" dirty="0" smtClean="0">
                <a:solidFill>
                  <a:srgbClr val="002060"/>
                </a:solidFill>
              </a:rPr>
              <a:t> kovovou částí dole a za pomoci </a:t>
            </a:r>
            <a:r>
              <a:rPr lang="cs-CZ" altLang="cs-CZ" sz="3800" dirty="0" err="1" smtClean="0">
                <a:solidFill>
                  <a:srgbClr val="002060"/>
                </a:solidFill>
              </a:rPr>
              <a:t>streineru</a:t>
            </a:r>
            <a:r>
              <a:rPr lang="cs-CZ" altLang="cs-CZ" sz="3800" dirty="0" smtClean="0">
                <a:solidFill>
                  <a:srgbClr val="002060"/>
                </a:solidFill>
              </a:rPr>
              <a:t> (sítka) dávkujeme do sklenic</a:t>
            </a:r>
            <a:endParaRPr lang="cs-CZ" altLang="cs-CZ" sz="3800" dirty="0">
              <a:solidFill>
                <a:srgbClr val="002060"/>
              </a:solidFill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cs-CZ" altLang="cs-CZ" sz="4100" dirty="0">
              <a:solidFill>
                <a:srgbClr val="00206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71470" y="333450"/>
            <a:ext cx="3469154" cy="46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2500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550590" y="909514"/>
            <a:ext cx="11102002" cy="5832648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endParaRPr lang="cs-CZ" sz="3800" dirty="0">
              <a:solidFill>
                <a:srgbClr val="002060"/>
              </a:solidFill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cs-CZ" altLang="cs-CZ" sz="3800" dirty="0" smtClean="0">
              <a:solidFill>
                <a:srgbClr val="00206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3438" y="333450"/>
            <a:ext cx="3469154" cy="46301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6905" y="1839435"/>
            <a:ext cx="3661899" cy="3744416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6527255" y="5495431"/>
            <a:ext cx="4608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1200" dirty="0" smtClean="0">
              <a:latin typeface="+mn-lt"/>
            </a:endParaRPr>
          </a:p>
          <a:p>
            <a:r>
              <a:rPr lang="cs-CZ" sz="1200" dirty="0" smtClean="0">
                <a:latin typeface="+mn-lt"/>
              </a:rPr>
              <a:t> </a:t>
            </a:r>
            <a:r>
              <a:rPr lang="cs-CZ" sz="1200" dirty="0">
                <a:latin typeface="+mn-lt"/>
              </a:rPr>
              <a:t>&lt;https://commons.wikimedia.org/wiki/</a:t>
            </a:r>
            <a:r>
              <a:rPr lang="cs-CZ" sz="1200" dirty="0" err="1">
                <a:latin typeface="+mn-lt"/>
              </a:rPr>
              <a:t>File:Bartender_at_Luke.jpg</a:t>
            </a:r>
            <a:r>
              <a:rPr lang="cs-CZ" sz="1200" dirty="0">
                <a:latin typeface="+mn-lt"/>
              </a:rPr>
              <a:t>&gt;.</a:t>
            </a:r>
          </a:p>
        </p:txBody>
      </p:sp>
      <p:sp>
        <p:nvSpPr>
          <p:cNvPr id="7" name="Obdélník 6"/>
          <p:cNvSpPr/>
          <p:nvPr/>
        </p:nvSpPr>
        <p:spPr>
          <a:xfrm>
            <a:off x="3430910" y="6369755"/>
            <a:ext cx="1872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>
                <a:cs typeface="Times New Roman" panose="02020603050405020304" pitchFamily="18" charset="0"/>
              </a:rPr>
              <a:t>© </a:t>
            </a:r>
            <a:r>
              <a:rPr lang="cs-CZ" sz="1200" dirty="0">
                <a:cs typeface="Times New Roman" panose="02020603050405020304" pitchFamily="18" charset="0"/>
              </a:rPr>
              <a:t>Vladimíra Hlaváčková</a:t>
            </a:r>
            <a:endParaRPr lang="cs-CZ" sz="1200" dirty="0"/>
          </a:p>
          <a:p>
            <a:endParaRPr lang="cs-CZ" sz="1200" dirty="0">
              <a:latin typeface="+mn-lt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4"/>
          <a:srcRect l="6840" t="42402" r="53493" b="6989"/>
          <a:stretch/>
        </p:blipFill>
        <p:spPr>
          <a:xfrm>
            <a:off x="1414686" y="1053531"/>
            <a:ext cx="3888432" cy="53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5122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78582" y="333450"/>
            <a:ext cx="6912769" cy="86409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4000" b="1" u="sng" dirty="0" smtClean="0">
                <a:ln w="3175" cmpd="sng">
                  <a:noFill/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Práce s </a:t>
            </a:r>
            <a:r>
              <a:rPr lang="cs-CZ" altLang="cs-CZ" sz="4000" b="1" u="sng" dirty="0" err="1" smtClean="0">
                <a:ln w="3175" cmpd="sng">
                  <a:noFill/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bostonem</a:t>
            </a:r>
            <a:endParaRPr lang="cs-CZ" altLang="cs-CZ" sz="4000" b="1" u="sng" dirty="0" smtClean="0">
              <a:ln w="3175" cmpd="sng">
                <a:noFill/>
              </a:ln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622598" y="1413570"/>
            <a:ext cx="11318026" cy="5328592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cs-CZ" altLang="cs-CZ" sz="3800" dirty="0" smtClean="0">
                <a:solidFill>
                  <a:srgbClr val="002060"/>
                </a:solidFill>
              </a:rPr>
              <a:t> </a:t>
            </a:r>
            <a:r>
              <a:rPr lang="cs-CZ" altLang="cs-CZ" sz="4100" dirty="0" smtClean="0">
                <a:solidFill>
                  <a:srgbClr val="002060"/>
                </a:solidFill>
              </a:rPr>
              <a:t>před zahájením práce musí být suchý, aby dokonale těsnil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cs-CZ" altLang="cs-CZ" sz="4100" dirty="0">
                <a:solidFill>
                  <a:srgbClr val="002060"/>
                </a:solidFill>
              </a:rPr>
              <a:t> </a:t>
            </a:r>
            <a:r>
              <a:rPr lang="cs-CZ" altLang="cs-CZ" sz="4100" dirty="0" smtClean="0">
                <a:solidFill>
                  <a:srgbClr val="002060"/>
                </a:solidFill>
              </a:rPr>
              <a:t>do skleněné části vložíme led a zbývající suroviny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cs-CZ" altLang="cs-CZ" sz="4100" dirty="0">
                <a:solidFill>
                  <a:srgbClr val="002060"/>
                </a:solidFill>
              </a:rPr>
              <a:t> </a:t>
            </a:r>
            <a:r>
              <a:rPr lang="cs-CZ" altLang="cs-CZ" sz="4100" dirty="0" smtClean="0">
                <a:solidFill>
                  <a:srgbClr val="002060"/>
                </a:solidFill>
              </a:rPr>
              <a:t>nasadíme kovový kónus a energicky do něj shora uhodíme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cs-CZ" altLang="cs-CZ" sz="4100" dirty="0">
                <a:solidFill>
                  <a:srgbClr val="002060"/>
                </a:solidFill>
              </a:rPr>
              <a:t> </a:t>
            </a:r>
            <a:r>
              <a:rPr lang="cs-CZ" altLang="cs-CZ" sz="4100" dirty="0" smtClean="0">
                <a:solidFill>
                  <a:srgbClr val="002060"/>
                </a:solidFill>
              </a:rPr>
              <a:t>šejkr uchopíme do dlaní v místě spojení obou částí tak, že zároveň zajišťujeme jeho pevnost 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cs-CZ" altLang="cs-CZ" sz="4100" dirty="0">
                <a:solidFill>
                  <a:srgbClr val="002060"/>
                </a:solidFill>
              </a:rPr>
              <a:t> </a:t>
            </a:r>
            <a:r>
              <a:rPr lang="cs-CZ" altLang="cs-CZ" sz="4100" dirty="0" smtClean="0">
                <a:solidFill>
                  <a:srgbClr val="002060"/>
                </a:solidFill>
              </a:rPr>
              <a:t>ve vzduchu ho přehmatem přetočíme tak, aby skleněná část směřovala k našemu tělu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cs-CZ" altLang="cs-CZ" sz="4100" dirty="0">
                <a:solidFill>
                  <a:srgbClr val="002060"/>
                </a:solidFill>
              </a:rPr>
              <a:t> </a:t>
            </a:r>
            <a:r>
              <a:rPr lang="cs-CZ" altLang="cs-CZ" sz="4100" dirty="0" smtClean="0">
                <a:solidFill>
                  <a:srgbClr val="002060"/>
                </a:solidFill>
              </a:rPr>
              <a:t>současně prsty mírně tlačíme obě části k sobě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cs-CZ" altLang="cs-CZ" sz="4100" dirty="0">
              <a:solidFill>
                <a:srgbClr val="00206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71470" y="333450"/>
            <a:ext cx="3469154" cy="46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3515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622598" y="1053531"/>
            <a:ext cx="11318026" cy="547260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cs-CZ" altLang="cs-CZ" sz="3800" dirty="0" smtClean="0">
                <a:solidFill>
                  <a:srgbClr val="002060"/>
                </a:solidFill>
              </a:rPr>
              <a:t> </a:t>
            </a:r>
            <a:r>
              <a:rPr lang="cs-CZ" altLang="cs-CZ" sz="3800" dirty="0">
                <a:solidFill>
                  <a:srgbClr val="002060"/>
                </a:solidFill>
              </a:rPr>
              <a:t>kýváním, které vychází ze zápěstí nápoj protřepáváme</a:t>
            </a:r>
            <a:endParaRPr lang="cs-CZ" altLang="cs-CZ" sz="3800" dirty="0" smtClean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cs-CZ" altLang="cs-CZ" sz="3800" dirty="0" smtClean="0">
                <a:solidFill>
                  <a:srgbClr val="002060"/>
                </a:solidFill>
              </a:rPr>
              <a:t>protřepáváme tak, že střídavě jeden i druhý konec sestavy směřuje šikmo k zemi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cs-CZ" altLang="cs-CZ" sz="3800" dirty="0">
                <a:solidFill>
                  <a:srgbClr val="002060"/>
                </a:solidFill>
              </a:rPr>
              <a:t> </a:t>
            </a:r>
            <a:r>
              <a:rPr lang="cs-CZ" altLang="cs-CZ" sz="3800" dirty="0" smtClean="0">
                <a:solidFill>
                  <a:srgbClr val="002060"/>
                </a:solidFill>
              </a:rPr>
              <a:t>po protřepání postavíme šejkr na desku stolu kovovou částí a levou rukou ji přidržíme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cs-CZ" altLang="cs-CZ" sz="3800" dirty="0">
                <a:solidFill>
                  <a:srgbClr val="002060"/>
                </a:solidFill>
              </a:rPr>
              <a:t> </a:t>
            </a:r>
            <a:r>
              <a:rPr lang="cs-CZ" altLang="cs-CZ" sz="3800" dirty="0" smtClean="0">
                <a:solidFill>
                  <a:srgbClr val="002060"/>
                </a:solidFill>
              </a:rPr>
              <a:t>pravou rukou do šejkru ze strany hřbetem dlaně pružně uhodíme (obě části se uvolní)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cs-CZ" altLang="cs-CZ" sz="3800" dirty="0">
                <a:solidFill>
                  <a:srgbClr val="002060"/>
                </a:solidFill>
              </a:rPr>
              <a:t> </a:t>
            </a:r>
            <a:r>
              <a:rPr lang="cs-CZ" altLang="cs-CZ" sz="3800" dirty="0" smtClean="0">
                <a:solidFill>
                  <a:srgbClr val="002060"/>
                </a:solidFill>
              </a:rPr>
              <a:t>na kovovou část nasadíme </a:t>
            </a:r>
            <a:r>
              <a:rPr lang="cs-CZ" altLang="cs-CZ" sz="3800" dirty="0" err="1" smtClean="0">
                <a:solidFill>
                  <a:srgbClr val="002060"/>
                </a:solidFill>
              </a:rPr>
              <a:t>streiner</a:t>
            </a:r>
            <a:r>
              <a:rPr lang="cs-CZ" altLang="cs-CZ" sz="3800" dirty="0" smtClean="0">
                <a:solidFill>
                  <a:srgbClr val="002060"/>
                </a:solidFill>
              </a:rPr>
              <a:t>,</a:t>
            </a:r>
            <a:r>
              <a:rPr lang="cs-CZ" altLang="cs-CZ" sz="3800" dirty="0">
                <a:solidFill>
                  <a:srgbClr val="002060"/>
                </a:solidFill>
              </a:rPr>
              <a:t> </a:t>
            </a:r>
            <a:r>
              <a:rPr lang="cs-CZ" altLang="cs-CZ" sz="3800" dirty="0" smtClean="0">
                <a:solidFill>
                  <a:srgbClr val="002060"/>
                </a:solidFill>
              </a:rPr>
              <a:t>který oddělí nápoj od ledu a dávkujeme do sklenic</a:t>
            </a:r>
            <a:endParaRPr lang="cs-CZ" altLang="cs-CZ" sz="4100" dirty="0">
              <a:solidFill>
                <a:srgbClr val="00206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71470" y="333450"/>
            <a:ext cx="3469154" cy="46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6622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622598" y="1053531"/>
            <a:ext cx="11318026" cy="5472608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cs-CZ" altLang="cs-CZ" sz="3800" dirty="0" smtClean="0">
                <a:solidFill>
                  <a:srgbClr val="002060"/>
                </a:solidFill>
              </a:rPr>
              <a:t> zkušenější barman to zvládne i bez pomoci </a:t>
            </a:r>
            <a:r>
              <a:rPr lang="cs-CZ" altLang="cs-CZ" sz="3800" dirty="0" err="1" smtClean="0">
                <a:solidFill>
                  <a:srgbClr val="002060"/>
                </a:solidFill>
              </a:rPr>
              <a:t>streineru</a:t>
            </a:r>
            <a:endParaRPr lang="cs-CZ" altLang="cs-CZ" sz="3800" dirty="0" smtClean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cs-CZ" altLang="cs-CZ" sz="3800" dirty="0">
                <a:solidFill>
                  <a:srgbClr val="002060"/>
                </a:solidFill>
              </a:rPr>
              <a:t> </a:t>
            </a:r>
            <a:r>
              <a:rPr lang="cs-CZ" altLang="cs-CZ" sz="3800" dirty="0" smtClean="0">
                <a:solidFill>
                  <a:srgbClr val="002060"/>
                </a:solidFill>
              </a:rPr>
              <a:t>po namíchání nápoje drží barman </a:t>
            </a:r>
            <a:r>
              <a:rPr lang="cs-CZ" altLang="cs-CZ" sz="3800" dirty="0" err="1" smtClean="0">
                <a:solidFill>
                  <a:srgbClr val="002060"/>
                </a:solidFill>
              </a:rPr>
              <a:t>boston</a:t>
            </a:r>
            <a:r>
              <a:rPr lang="cs-CZ" altLang="cs-CZ" sz="3800" dirty="0" smtClean="0">
                <a:solidFill>
                  <a:srgbClr val="002060"/>
                </a:solidFill>
              </a:rPr>
              <a:t> v ruce takovým způsobem, že skleněný díl částečně zapadá do kovového tak, že mezi oběma polovinami vznikne půlkruhový otvor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cs-CZ" altLang="cs-CZ" sz="3800" dirty="0">
                <a:solidFill>
                  <a:srgbClr val="002060"/>
                </a:solidFill>
              </a:rPr>
              <a:t> </a:t>
            </a:r>
            <a:r>
              <a:rPr lang="cs-CZ" altLang="cs-CZ" sz="3800" dirty="0" smtClean="0">
                <a:solidFill>
                  <a:srgbClr val="002060"/>
                </a:solidFill>
              </a:rPr>
              <a:t>ten slouží jako sítko, jímž nápoj vytéká aniž led z nádoby vypadne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cs-CZ" altLang="cs-CZ" sz="3800" dirty="0">
                <a:solidFill>
                  <a:srgbClr val="002060"/>
                </a:solidFill>
              </a:rPr>
              <a:t> </a:t>
            </a:r>
            <a:r>
              <a:rPr lang="cs-CZ" altLang="cs-CZ" sz="3800" dirty="0" smtClean="0">
                <a:solidFill>
                  <a:srgbClr val="002060"/>
                </a:solidFill>
              </a:rPr>
              <a:t>s celokovovým </a:t>
            </a:r>
            <a:r>
              <a:rPr lang="cs-CZ" altLang="cs-CZ" sz="3800" dirty="0" err="1" smtClean="0">
                <a:solidFill>
                  <a:srgbClr val="002060"/>
                </a:solidFill>
              </a:rPr>
              <a:t>bostonem</a:t>
            </a:r>
            <a:r>
              <a:rPr lang="cs-CZ" altLang="cs-CZ" sz="3800" dirty="0" smtClean="0">
                <a:solidFill>
                  <a:srgbClr val="002060"/>
                </a:solidFill>
              </a:rPr>
              <a:t> je práce plynulejší – po protřepání se hlava sejme, tělo šejkru se do ní zasadí a za použití </a:t>
            </a:r>
            <a:r>
              <a:rPr lang="cs-CZ" altLang="cs-CZ" sz="3800" dirty="0" err="1" smtClean="0">
                <a:solidFill>
                  <a:srgbClr val="002060"/>
                </a:solidFill>
              </a:rPr>
              <a:t>streineru</a:t>
            </a:r>
            <a:r>
              <a:rPr lang="cs-CZ" altLang="cs-CZ" sz="3800" dirty="0" smtClean="0">
                <a:solidFill>
                  <a:srgbClr val="002060"/>
                </a:solidFill>
              </a:rPr>
              <a:t> se nápoj nalije</a:t>
            </a:r>
            <a:endParaRPr lang="cs-CZ" altLang="cs-CZ" sz="4100" dirty="0">
              <a:solidFill>
                <a:srgbClr val="00206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71470" y="333450"/>
            <a:ext cx="3469154" cy="46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4763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622598" y="1053531"/>
            <a:ext cx="11318026" cy="5472608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altLang="cs-CZ" sz="3800" b="1" dirty="0">
                <a:solidFill>
                  <a:srgbClr val="002060"/>
                </a:solidFill>
              </a:rPr>
              <a:t>v</a:t>
            </a:r>
            <a:r>
              <a:rPr lang="cs-CZ" altLang="cs-CZ" sz="3800" b="1" dirty="0" smtClean="0">
                <a:solidFill>
                  <a:srgbClr val="002060"/>
                </a:solidFill>
              </a:rPr>
              <a:t>ýhoda </a:t>
            </a:r>
            <a:r>
              <a:rPr lang="cs-CZ" altLang="cs-CZ" sz="3800" dirty="0" err="1" smtClean="0">
                <a:solidFill>
                  <a:srgbClr val="002060"/>
                </a:solidFill>
              </a:rPr>
              <a:t>bostonu</a:t>
            </a:r>
            <a:r>
              <a:rPr lang="cs-CZ" altLang="cs-CZ" sz="3800" dirty="0" smtClean="0">
                <a:solidFill>
                  <a:srgbClr val="002060"/>
                </a:solidFill>
              </a:rPr>
              <a:t> je snadná údržba a objem, který dovoluje připravit více porcí nápoje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altLang="cs-CZ" sz="3800" b="1" dirty="0">
                <a:solidFill>
                  <a:srgbClr val="002060"/>
                </a:solidFill>
              </a:rPr>
              <a:t>n</a:t>
            </a:r>
            <a:r>
              <a:rPr lang="cs-CZ" altLang="cs-CZ" sz="3800" b="1" dirty="0" smtClean="0">
                <a:solidFill>
                  <a:srgbClr val="002060"/>
                </a:solidFill>
              </a:rPr>
              <a:t>evýhoda </a:t>
            </a:r>
            <a:r>
              <a:rPr lang="cs-CZ" altLang="cs-CZ" sz="3800" dirty="0" err="1" smtClean="0">
                <a:solidFill>
                  <a:srgbClr val="002060"/>
                </a:solidFill>
              </a:rPr>
              <a:t>bostonu</a:t>
            </a:r>
            <a:r>
              <a:rPr lang="cs-CZ" altLang="cs-CZ" sz="3800" dirty="0" smtClean="0">
                <a:solidFill>
                  <a:srgbClr val="002060"/>
                </a:solidFill>
              </a:rPr>
              <a:t> je jeho cena, nutná opatrnost při zacházení se skleněnou částí a vyšší váha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cs-CZ" altLang="cs-CZ" sz="3800" dirty="0">
                <a:solidFill>
                  <a:srgbClr val="002060"/>
                </a:solidFill>
              </a:rPr>
              <a:t> </a:t>
            </a:r>
            <a:r>
              <a:rPr lang="cs-CZ" altLang="cs-CZ" sz="3800" dirty="0" smtClean="0">
                <a:solidFill>
                  <a:srgbClr val="002060"/>
                </a:solidFill>
              </a:rPr>
              <a:t>okraj skleněné části by měl být z bezpečnostních důvodů zataven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cs-CZ" altLang="cs-CZ" sz="3800" dirty="0">
                <a:solidFill>
                  <a:srgbClr val="002060"/>
                </a:solidFill>
              </a:rPr>
              <a:t> </a:t>
            </a:r>
            <a:r>
              <a:rPr lang="cs-CZ" altLang="cs-CZ" sz="3800" dirty="0" smtClean="0">
                <a:solidFill>
                  <a:srgbClr val="002060"/>
                </a:solidFill>
              </a:rPr>
              <a:t>při uložení šejkru v rozloženém stavu by měla alespoň malá část skleněné poloviny vyčnívat z kovové – usnadní to vyjímání jednoho dílu z druhého</a:t>
            </a:r>
            <a:endParaRPr lang="cs-CZ" altLang="cs-CZ" sz="4100" dirty="0">
              <a:solidFill>
                <a:srgbClr val="00206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71470" y="333450"/>
            <a:ext cx="3469154" cy="46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8437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550590" y="909514"/>
            <a:ext cx="11102002" cy="5832648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endParaRPr lang="cs-CZ" sz="3800" dirty="0">
              <a:solidFill>
                <a:srgbClr val="002060"/>
              </a:solidFill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cs-CZ" altLang="cs-CZ" sz="3800" dirty="0" smtClean="0">
              <a:solidFill>
                <a:srgbClr val="00206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3438" y="333450"/>
            <a:ext cx="3469154" cy="463015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6743278" y="5556548"/>
            <a:ext cx="53285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>
                <a:latin typeface="+mn-lt"/>
              </a:rPr>
              <a:t>&lt;https</a:t>
            </a:r>
            <a:r>
              <a:rPr lang="cs-CZ" sz="1200" dirty="0">
                <a:latin typeface="+mn-lt"/>
              </a:rPr>
              <a:t>://commons.wikimedia.org/wiki/File:Christophe_Copp%C3%A9e.jpg&gt;.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1310" y="1773610"/>
            <a:ext cx="4464496" cy="3528392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7054" y="1773610"/>
            <a:ext cx="4824537" cy="3528392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742950" y="5652578"/>
            <a:ext cx="5568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>
                <a:latin typeface="+mn-lt"/>
              </a:rPr>
              <a:t>&lt;</a:t>
            </a:r>
            <a:r>
              <a:rPr lang="cs-CZ" sz="1200" dirty="0">
                <a:latin typeface="+mn-lt"/>
              </a:rPr>
              <a:t>https://</a:t>
            </a:r>
            <a:r>
              <a:rPr lang="cs-CZ" sz="1200" dirty="0" smtClean="0">
                <a:latin typeface="+mn-lt"/>
              </a:rPr>
              <a:t>commons.wikimedia.org/wiki/</a:t>
            </a:r>
            <a:r>
              <a:rPr lang="cs-CZ" sz="1200" dirty="0" err="1" smtClean="0">
                <a:latin typeface="+mn-lt"/>
              </a:rPr>
              <a:t>File:The_Algonquin_Hotel_A_Piece_of_History</a:t>
            </a:r>
            <a:r>
              <a:rPr lang="cs-CZ" sz="1200" dirty="0">
                <a:latin typeface="+mn-lt"/>
              </a:rPr>
              <a:t>_(2539560867).</a:t>
            </a:r>
            <a:r>
              <a:rPr lang="cs-CZ" sz="1200" dirty="0" err="1">
                <a:latin typeface="+mn-lt"/>
              </a:rPr>
              <a:t>jpg</a:t>
            </a:r>
            <a:r>
              <a:rPr lang="cs-CZ" sz="1200" dirty="0">
                <a:latin typeface="+mn-lt"/>
              </a:rPr>
              <a:t>&gt;.</a:t>
            </a:r>
          </a:p>
        </p:txBody>
      </p:sp>
    </p:spTree>
    <p:extLst>
      <p:ext uri="{BB962C8B-B14F-4D97-AF65-F5344CB8AC3E}">
        <p14:creationId xmlns:p14="http://schemas.microsoft.com/office/powerpoint/2010/main" val="9454550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622" y="796465"/>
            <a:ext cx="4104456" cy="104915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4000" b="1" u="sng" dirty="0" smtClean="0">
                <a:ln w="3175" cmpd="sng">
                  <a:noFill/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Zdroje:</a:t>
            </a:r>
            <a:endParaRPr lang="cs-CZ" altLang="cs-CZ" sz="4000" b="1" u="sng" dirty="0">
              <a:ln w="3175" cmpd="sng">
                <a:noFill/>
              </a:ln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838622" y="1989634"/>
            <a:ext cx="10813970" cy="4512312"/>
          </a:xfrm>
        </p:spPr>
        <p:txBody>
          <a:bodyPr rtlCol="0">
            <a:noAutofit/>
          </a:bodyPr>
          <a:lstStyle/>
          <a:p>
            <a:r>
              <a:rPr lang="cs-CZ" sz="3000" dirty="0">
                <a:solidFill>
                  <a:srgbClr val="002060"/>
                </a:solidFill>
              </a:rPr>
              <a:t>MIKŠOVIC A.: </a:t>
            </a:r>
            <a:r>
              <a:rPr lang="cs-CZ" sz="3000" i="1" dirty="0">
                <a:solidFill>
                  <a:srgbClr val="002060"/>
                </a:solidFill>
              </a:rPr>
              <a:t>Umění koktejlu</a:t>
            </a:r>
            <a:r>
              <a:rPr lang="cs-CZ" sz="3000" dirty="0">
                <a:solidFill>
                  <a:srgbClr val="002060"/>
                </a:solidFill>
              </a:rPr>
              <a:t>. České vyd. 2. Praha: Svojtka &amp; Co., 2000. ISBN 80-7237-361-7 </a:t>
            </a:r>
          </a:p>
          <a:p>
            <a:r>
              <a:rPr lang="cs-CZ" sz="3000" dirty="0">
                <a:solidFill>
                  <a:srgbClr val="002060"/>
                </a:solidFill>
              </a:rPr>
              <a:t>RIAHI K., PEHLE T.: </a:t>
            </a:r>
            <a:r>
              <a:rPr lang="cs-CZ" sz="3000" i="1" dirty="0">
                <a:solidFill>
                  <a:srgbClr val="002060"/>
                </a:solidFill>
              </a:rPr>
              <a:t>Lexikon KOKTEJLY.</a:t>
            </a:r>
            <a:r>
              <a:rPr lang="cs-CZ" sz="3000" dirty="0">
                <a:solidFill>
                  <a:srgbClr val="002060"/>
                </a:solidFill>
              </a:rPr>
              <a:t> </a:t>
            </a:r>
            <a:r>
              <a:rPr lang="cs-CZ" sz="3000" dirty="0" err="1">
                <a:solidFill>
                  <a:srgbClr val="002060"/>
                </a:solidFill>
              </a:rPr>
              <a:t>Rebo</a:t>
            </a:r>
            <a:r>
              <a:rPr lang="cs-CZ" sz="3000" dirty="0">
                <a:solidFill>
                  <a:srgbClr val="002060"/>
                </a:solidFill>
              </a:rPr>
              <a:t> </a:t>
            </a:r>
            <a:r>
              <a:rPr lang="cs-CZ" sz="3000" dirty="0" err="1">
                <a:solidFill>
                  <a:srgbClr val="002060"/>
                </a:solidFill>
              </a:rPr>
              <a:t>productions</a:t>
            </a:r>
            <a:r>
              <a:rPr lang="cs-CZ" sz="3000" dirty="0">
                <a:solidFill>
                  <a:srgbClr val="002060"/>
                </a:solidFill>
              </a:rPr>
              <a:t> CZ, spol. s.r.o., vyd. 1. Čestlice, 2007. ISBN 978-80-7234-707-0</a:t>
            </a:r>
          </a:p>
          <a:p>
            <a:r>
              <a:rPr lang="cs-CZ" sz="3000" dirty="0">
                <a:solidFill>
                  <a:srgbClr val="002060"/>
                </a:solidFill>
              </a:rPr>
              <a:t>Společnost VEMAG </a:t>
            </a:r>
            <a:r>
              <a:rPr lang="cs-CZ" sz="3000" dirty="0" err="1">
                <a:solidFill>
                  <a:srgbClr val="002060"/>
                </a:solidFill>
              </a:rPr>
              <a:t>Verlags</a:t>
            </a:r>
            <a:r>
              <a:rPr lang="cs-CZ" sz="3000" dirty="0">
                <a:solidFill>
                  <a:srgbClr val="002060"/>
                </a:solidFill>
              </a:rPr>
              <a:t>: </a:t>
            </a:r>
            <a:r>
              <a:rPr lang="cs-CZ" sz="3000" i="1" dirty="0">
                <a:solidFill>
                  <a:srgbClr val="002060"/>
                </a:solidFill>
              </a:rPr>
              <a:t>KOKTEJLY: </a:t>
            </a:r>
            <a:r>
              <a:rPr lang="cs-CZ" sz="3000" i="1" dirty="0" err="1">
                <a:solidFill>
                  <a:srgbClr val="002060"/>
                </a:solidFill>
              </a:rPr>
              <a:t>High</a:t>
            </a:r>
            <a:r>
              <a:rPr lang="cs-CZ" sz="3000" i="1" dirty="0">
                <a:solidFill>
                  <a:srgbClr val="002060"/>
                </a:solidFill>
              </a:rPr>
              <a:t> </a:t>
            </a:r>
            <a:r>
              <a:rPr lang="cs-CZ" sz="3000" i="1" dirty="0" err="1">
                <a:solidFill>
                  <a:srgbClr val="002060"/>
                </a:solidFill>
              </a:rPr>
              <a:t>Ball</a:t>
            </a:r>
            <a:r>
              <a:rPr lang="cs-CZ" sz="3000" i="1" dirty="0">
                <a:solidFill>
                  <a:srgbClr val="002060"/>
                </a:solidFill>
              </a:rPr>
              <a:t>, </a:t>
            </a:r>
            <a:r>
              <a:rPr lang="cs-CZ" sz="3000" i="1" dirty="0" err="1">
                <a:solidFill>
                  <a:srgbClr val="002060"/>
                </a:solidFill>
              </a:rPr>
              <a:t>Caipirina</a:t>
            </a:r>
            <a:r>
              <a:rPr lang="cs-CZ" sz="3000" i="1" dirty="0">
                <a:solidFill>
                  <a:srgbClr val="002060"/>
                </a:solidFill>
              </a:rPr>
              <a:t> &amp; Co</a:t>
            </a:r>
            <a:r>
              <a:rPr lang="cs-CZ" sz="3000" dirty="0">
                <a:solidFill>
                  <a:srgbClr val="002060"/>
                </a:solidFill>
              </a:rPr>
              <a:t>. NAUMANN &amp; GOBEL VERLAGSGESELLSCHAFT </a:t>
            </a:r>
            <a:r>
              <a:rPr lang="cs-CZ" sz="3000" dirty="0" err="1">
                <a:solidFill>
                  <a:srgbClr val="002060"/>
                </a:solidFill>
              </a:rPr>
              <a:t>mbH</a:t>
            </a:r>
            <a:r>
              <a:rPr lang="cs-CZ" sz="3000" dirty="0">
                <a:solidFill>
                  <a:srgbClr val="002060"/>
                </a:solidFill>
              </a:rPr>
              <a:t>, Kolín nad Rýnem, 2008. ISBN 3-625-11215-9 </a:t>
            </a:r>
          </a:p>
          <a:p>
            <a:r>
              <a:rPr lang="cs-CZ" sz="3000" dirty="0">
                <a:solidFill>
                  <a:srgbClr val="002060"/>
                </a:solidFill>
              </a:rPr>
              <a:t>UHLÍŘ R.: </a:t>
            </a:r>
            <a:r>
              <a:rPr lang="cs-CZ" sz="3000" i="1" dirty="0">
                <a:solidFill>
                  <a:srgbClr val="002060"/>
                </a:solidFill>
              </a:rPr>
              <a:t>Velká kniha koktejlové magie. </a:t>
            </a:r>
            <a:r>
              <a:rPr lang="cs-CZ" sz="3000" dirty="0">
                <a:solidFill>
                  <a:srgbClr val="002060"/>
                </a:solidFill>
              </a:rPr>
              <a:t>Ivo Železný, spol. s.r.o., vyd. 1.  Praha, 2003. ISBN 80-237-3819-4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3438" y="333450"/>
            <a:ext cx="3469154" cy="463015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2422798" y="6040281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1200" dirty="0" smtClean="0">
              <a:latin typeface="+mn-lt"/>
            </a:endParaRPr>
          </a:p>
          <a:p>
            <a:endParaRPr lang="cs-CZ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165337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06575" y="1197546"/>
            <a:ext cx="11548212" cy="4392488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altLang="cs-CZ" sz="5400" b="1" cap="all" dirty="0" smtClean="0">
                <a:ln w="3175" cmpd="sng"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ZPŮSOBY </a:t>
            </a:r>
            <a:r>
              <a:rPr lang="cs-CZ" altLang="cs-CZ" sz="5400" b="1" cap="all" smtClean="0">
                <a:ln w="3175" cmpd="sng"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přípravY </a:t>
            </a:r>
            <a:r>
              <a:rPr lang="cs-CZ" altLang="cs-CZ" sz="5400" b="1" cap="all" dirty="0" smtClean="0">
                <a:ln w="3175" cmpd="sng"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studených míchaných nápojů</a:t>
            </a:r>
            <a:br>
              <a:rPr lang="cs-CZ" altLang="cs-CZ" sz="5400" b="1" cap="all" dirty="0" smtClean="0">
                <a:ln w="3175" cmpd="sng"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</a:br>
            <a:r>
              <a:rPr lang="cs-CZ" altLang="cs-CZ" sz="5400" b="1" cap="all" dirty="0">
                <a:ln w="3175" cmpd="sng"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/>
            </a:r>
            <a:br>
              <a:rPr lang="cs-CZ" altLang="cs-CZ" sz="5400" b="1" cap="all" dirty="0">
                <a:ln w="3175" cmpd="sng"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</a:br>
            <a:r>
              <a:rPr lang="cs-CZ" altLang="cs-CZ" sz="5400" b="1" u="sng" dirty="0" smtClean="0">
                <a:ln w="3175" cmpd="sng">
                  <a:noFill/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 šejkru</a:t>
            </a:r>
            <a:endParaRPr lang="cs-CZ" altLang="cs-CZ" sz="5400" b="1" cap="all" dirty="0" smtClean="0">
              <a:ln w="3175" cmpd="sng">
                <a:noFill/>
              </a:ln>
              <a:solidFill>
                <a:srgbClr val="002060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 rot="10800000" flipV="1">
            <a:off x="1486689" y="5446018"/>
            <a:ext cx="9865623" cy="288032"/>
          </a:xfrm>
        </p:spPr>
        <p:txBody>
          <a:bodyPr/>
          <a:lstStyle/>
          <a:p>
            <a:pPr marL="0" indent="0" algn="ctr">
              <a:buNone/>
            </a:pPr>
            <a:r>
              <a:rPr lang="cs-CZ" altLang="cs-CZ" sz="5400" b="1" cap="all" dirty="0" smtClean="0">
                <a:ln w="3175" cmpd="sng"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endParaRPr lang="cs-CZ" sz="5400" b="1" u="sng" cap="all" dirty="0" smtClean="0">
              <a:ln w="3175" cmpd="sng">
                <a:noFill/>
              </a:ln>
              <a:solidFill>
                <a:srgbClr val="002060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85632" y="344776"/>
            <a:ext cx="3469154" cy="46301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7060280" y="5283520"/>
            <a:ext cx="4215851" cy="707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0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cs-CZ" sz="1333" b="1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Národní pedagogický institut České republiky </a:t>
            </a:r>
            <a:r>
              <a:rPr lang="cs-CZ" sz="1333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333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333" dirty="0">
                <a:solidFill>
                  <a:srgbClr val="858591"/>
                </a:solidFill>
                <a:latin typeface="Arial"/>
                <a:cs typeface="+mn-cs"/>
              </a:rPr>
              <a:t>modernizace </a:t>
            </a:r>
            <a:r>
              <a:rPr lang="cs-CZ" sz="1333" dirty="0">
                <a:solidFill>
                  <a:srgbClr val="858591"/>
                </a:solidFill>
                <a:latin typeface="Arial"/>
                <a:cs typeface="+mn-cs"/>
              </a:rPr>
              <a:t>odborného vzdělávání </a:t>
            </a:r>
            <a:endParaRPr lang="cs-CZ" sz="1333" dirty="0">
              <a:solidFill>
                <a:srgbClr val="858591"/>
              </a:solidFill>
              <a:latin typeface="Arial"/>
              <a:cs typeface="Arial" panose="020B0604020202020204" pitchFamily="34" charset="0"/>
            </a:endParaRPr>
          </a:p>
          <a:p>
            <a:pPr defTabSz="91430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cs-CZ" sz="1333" b="1" dirty="0">
                <a:solidFill>
                  <a:srgbClr val="8585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www.projektmov.cz</a:t>
            </a:r>
            <a:endParaRPr lang="cs-CZ" sz="1333" b="1" dirty="0">
              <a:solidFill>
                <a:srgbClr val="8585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45" y="4902802"/>
            <a:ext cx="1334396" cy="133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908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1649280" y="2667894"/>
            <a:ext cx="8993438" cy="1202980"/>
            <a:chOff x="4205" y="3032"/>
            <a:chExt cx="3110" cy="416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6783" y="3049"/>
              <a:ext cx="366" cy="252"/>
            </a:xfrm>
            <a:custGeom>
              <a:avLst/>
              <a:gdLst>
                <a:gd name="T0" fmla="*/ 1108 w 1597"/>
                <a:gd name="T1" fmla="*/ 588 h 1077"/>
                <a:gd name="T2" fmla="*/ 1108 w 1597"/>
                <a:gd name="T3" fmla="*/ 479 h 1077"/>
                <a:gd name="T4" fmla="*/ 992 w 1597"/>
                <a:gd name="T5" fmla="*/ 479 h 1077"/>
                <a:gd name="T6" fmla="*/ 897 w 1597"/>
                <a:gd name="T7" fmla="*/ 603 h 1077"/>
                <a:gd name="T8" fmla="*/ 795 w 1597"/>
                <a:gd name="T9" fmla="*/ 548 h 1077"/>
                <a:gd name="T10" fmla="*/ 747 w 1597"/>
                <a:gd name="T11" fmla="*/ 566 h 1077"/>
                <a:gd name="T12" fmla="*/ 878 w 1597"/>
                <a:gd name="T13" fmla="*/ 626 h 1077"/>
                <a:gd name="T14" fmla="*/ 695 w 1597"/>
                <a:gd name="T15" fmla="*/ 864 h 1077"/>
                <a:gd name="T16" fmla="*/ 692 w 1597"/>
                <a:gd name="T17" fmla="*/ 864 h 1077"/>
                <a:gd name="T18" fmla="*/ 394 w 1597"/>
                <a:gd name="T19" fmla="*/ 484 h 1077"/>
                <a:gd name="T20" fmla="*/ 732 w 1597"/>
                <a:gd name="T21" fmla="*/ 54 h 1077"/>
                <a:gd name="T22" fmla="*/ 732 w 1597"/>
                <a:gd name="T23" fmla="*/ 471 h 1077"/>
                <a:gd name="T24" fmla="*/ 831 w 1597"/>
                <a:gd name="T25" fmla="*/ 471 h 1077"/>
                <a:gd name="T26" fmla="*/ 831 w 1597"/>
                <a:gd name="T27" fmla="*/ 357 h 1077"/>
                <a:gd name="T28" fmla="*/ 1029 w 1597"/>
                <a:gd name="T29" fmla="*/ 408 h 1077"/>
                <a:gd name="T30" fmla="*/ 1169 w 1597"/>
                <a:gd name="T31" fmla="*/ 512 h 1077"/>
                <a:gd name="T32" fmla="*/ 1108 w 1597"/>
                <a:gd name="T33" fmla="*/ 588 h 1077"/>
                <a:gd name="T34" fmla="*/ 1146 w 1597"/>
                <a:gd name="T35" fmla="*/ 615 h 1077"/>
                <a:gd name="T36" fmla="*/ 1277 w 1597"/>
                <a:gd name="T37" fmla="*/ 497 h 1077"/>
                <a:gd name="T38" fmla="*/ 1094 w 1597"/>
                <a:gd name="T39" fmla="*/ 368 h 1077"/>
                <a:gd name="T40" fmla="*/ 855 w 1597"/>
                <a:gd name="T41" fmla="*/ 263 h 1077"/>
                <a:gd name="T42" fmla="*/ 852 w 1597"/>
                <a:gd name="T43" fmla="*/ 245 h 1077"/>
                <a:gd name="T44" fmla="*/ 1020 w 1597"/>
                <a:gd name="T45" fmla="*/ 146 h 1077"/>
                <a:gd name="T46" fmla="*/ 1202 w 1597"/>
                <a:gd name="T47" fmla="*/ 204 h 1077"/>
                <a:gd name="T48" fmla="*/ 1246 w 1597"/>
                <a:gd name="T49" fmla="*/ 190 h 1077"/>
                <a:gd name="T50" fmla="*/ 1020 w 1597"/>
                <a:gd name="T51" fmla="*/ 126 h 1077"/>
                <a:gd name="T52" fmla="*/ 831 w 1597"/>
                <a:gd name="T53" fmla="*/ 162 h 1077"/>
                <a:gd name="T54" fmla="*/ 831 w 1597"/>
                <a:gd name="T55" fmla="*/ 0 h 1077"/>
                <a:gd name="T56" fmla="*/ 715 w 1597"/>
                <a:gd name="T57" fmla="*/ 0 h 1077"/>
                <a:gd name="T58" fmla="*/ 418 w 1597"/>
                <a:gd name="T59" fmla="*/ 385 h 1077"/>
                <a:gd name="T60" fmla="*/ 416 w 1597"/>
                <a:gd name="T61" fmla="*/ 385 h 1077"/>
                <a:gd name="T62" fmla="*/ 113 w 1597"/>
                <a:gd name="T63" fmla="*/ 0 h 1077"/>
                <a:gd name="T64" fmla="*/ 0 w 1597"/>
                <a:gd name="T65" fmla="*/ 0 h 1077"/>
                <a:gd name="T66" fmla="*/ 0 w 1597"/>
                <a:gd name="T67" fmla="*/ 471 h 1077"/>
                <a:gd name="T68" fmla="*/ 55 w 1597"/>
                <a:gd name="T69" fmla="*/ 471 h 1077"/>
                <a:gd name="T70" fmla="*/ 55 w 1597"/>
                <a:gd name="T71" fmla="*/ 60 h 1077"/>
                <a:gd name="T72" fmla="*/ 387 w 1597"/>
                <a:gd name="T73" fmla="*/ 479 h 1077"/>
                <a:gd name="T74" fmla="*/ 285 w 1597"/>
                <a:gd name="T75" fmla="*/ 479 h 1077"/>
                <a:gd name="T76" fmla="*/ 285 w 1597"/>
                <a:gd name="T77" fmla="*/ 951 h 1077"/>
                <a:gd name="T78" fmla="*/ 332 w 1597"/>
                <a:gd name="T79" fmla="*/ 951 h 1077"/>
                <a:gd name="T80" fmla="*/ 332 w 1597"/>
                <a:gd name="T81" fmla="*/ 539 h 1077"/>
                <a:gd name="T82" fmla="*/ 668 w 1597"/>
                <a:gd name="T83" fmla="*/ 964 h 1077"/>
                <a:gd name="T84" fmla="*/ 670 w 1597"/>
                <a:gd name="T85" fmla="*/ 964 h 1077"/>
                <a:gd name="T86" fmla="*/ 1009 w 1597"/>
                <a:gd name="T87" fmla="*/ 533 h 1077"/>
                <a:gd name="T88" fmla="*/ 1009 w 1597"/>
                <a:gd name="T89" fmla="*/ 951 h 1077"/>
                <a:gd name="T90" fmla="*/ 1108 w 1597"/>
                <a:gd name="T91" fmla="*/ 951 h 1077"/>
                <a:gd name="T92" fmla="*/ 1108 w 1597"/>
                <a:gd name="T93" fmla="*/ 637 h 1077"/>
                <a:gd name="T94" fmla="*/ 1284 w 1597"/>
                <a:gd name="T95" fmla="*/ 637 h 1077"/>
                <a:gd name="T96" fmla="*/ 1284 w 1597"/>
                <a:gd name="T97" fmla="*/ 1077 h 1077"/>
                <a:gd name="T98" fmla="*/ 1386 w 1597"/>
                <a:gd name="T99" fmla="*/ 1077 h 1077"/>
                <a:gd name="T100" fmla="*/ 1386 w 1597"/>
                <a:gd name="T101" fmla="*/ 637 h 1077"/>
                <a:gd name="T102" fmla="*/ 1597 w 1597"/>
                <a:gd name="T103" fmla="*/ 637 h 1077"/>
                <a:gd name="T104" fmla="*/ 1597 w 1597"/>
                <a:gd name="T105" fmla="*/ 615 h 1077"/>
                <a:gd name="T106" fmla="*/ 1146 w 1597"/>
                <a:gd name="T107" fmla="*/ 615 h 1077"/>
                <a:gd name="T108" fmla="*/ 1068 w 1597"/>
                <a:gd name="T109" fmla="*/ 96 h 1077"/>
                <a:gd name="T110" fmla="*/ 1229 w 1597"/>
                <a:gd name="T111" fmla="*/ 0 h 1077"/>
                <a:gd name="T112" fmla="*/ 1178 w 1597"/>
                <a:gd name="T113" fmla="*/ 0 h 1077"/>
                <a:gd name="T114" fmla="*/ 1030 w 1597"/>
                <a:gd name="T115" fmla="*/ 67 h 1077"/>
                <a:gd name="T116" fmla="*/ 879 w 1597"/>
                <a:gd name="T117" fmla="*/ 0 h 1077"/>
                <a:gd name="T118" fmla="*/ 831 w 1597"/>
                <a:gd name="T119" fmla="*/ 0 h 1077"/>
                <a:gd name="T120" fmla="*/ 994 w 1597"/>
                <a:gd name="T121" fmla="*/ 96 h 1077"/>
                <a:gd name="T122" fmla="*/ 1068 w 1597"/>
                <a:gd name="T123" fmla="*/ 96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7" h="1077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6588" y="3329"/>
              <a:ext cx="39" cy="35"/>
            </a:xfrm>
            <a:custGeom>
              <a:avLst/>
              <a:gdLst>
                <a:gd name="T0" fmla="*/ 0 w 172"/>
                <a:gd name="T1" fmla="*/ 0 h 149"/>
                <a:gd name="T2" fmla="*/ 23 w 172"/>
                <a:gd name="T3" fmla="*/ 0 h 149"/>
                <a:gd name="T4" fmla="*/ 86 w 172"/>
                <a:gd name="T5" fmla="*/ 135 h 149"/>
                <a:gd name="T6" fmla="*/ 150 w 172"/>
                <a:gd name="T7" fmla="*/ 0 h 149"/>
                <a:gd name="T8" fmla="*/ 172 w 172"/>
                <a:gd name="T9" fmla="*/ 0 h 149"/>
                <a:gd name="T10" fmla="*/ 172 w 172"/>
                <a:gd name="T11" fmla="*/ 149 h 149"/>
                <a:gd name="T12" fmla="*/ 157 w 172"/>
                <a:gd name="T13" fmla="*/ 149 h 149"/>
                <a:gd name="T14" fmla="*/ 158 w 172"/>
                <a:gd name="T15" fmla="*/ 13 h 149"/>
                <a:gd name="T16" fmla="*/ 95 w 172"/>
                <a:gd name="T17" fmla="*/ 149 h 149"/>
                <a:gd name="T18" fmla="*/ 78 w 172"/>
                <a:gd name="T19" fmla="*/ 149 h 149"/>
                <a:gd name="T20" fmla="*/ 13 w 172"/>
                <a:gd name="T21" fmla="*/ 13 h 149"/>
                <a:gd name="T22" fmla="*/ 14 w 172"/>
                <a:gd name="T23" fmla="*/ 149 h 149"/>
                <a:gd name="T24" fmla="*/ 0 w 172"/>
                <a:gd name="T25" fmla="*/ 149 h 149"/>
                <a:gd name="T26" fmla="*/ 0 w 172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49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6657" y="3329"/>
              <a:ext cx="31" cy="35"/>
            </a:xfrm>
            <a:custGeom>
              <a:avLst/>
              <a:gdLst>
                <a:gd name="T0" fmla="*/ 0 w 138"/>
                <a:gd name="T1" fmla="*/ 0 h 149"/>
                <a:gd name="T2" fmla="*/ 19 w 138"/>
                <a:gd name="T3" fmla="*/ 0 h 149"/>
                <a:gd name="T4" fmla="*/ 123 w 138"/>
                <a:gd name="T5" fmla="*/ 134 h 149"/>
                <a:gd name="T6" fmla="*/ 123 w 138"/>
                <a:gd name="T7" fmla="*/ 0 h 149"/>
                <a:gd name="T8" fmla="*/ 138 w 138"/>
                <a:gd name="T9" fmla="*/ 0 h 149"/>
                <a:gd name="T10" fmla="*/ 138 w 138"/>
                <a:gd name="T11" fmla="*/ 149 h 149"/>
                <a:gd name="T12" fmla="*/ 118 w 138"/>
                <a:gd name="T13" fmla="*/ 149 h 149"/>
                <a:gd name="T14" fmla="*/ 15 w 138"/>
                <a:gd name="T15" fmla="*/ 16 h 149"/>
                <a:gd name="T16" fmla="*/ 15 w 138"/>
                <a:gd name="T17" fmla="*/ 149 h 149"/>
                <a:gd name="T18" fmla="*/ 0 w 138"/>
                <a:gd name="T19" fmla="*/ 149 h 149"/>
                <a:gd name="T20" fmla="*/ 0 w 138"/>
                <a:gd name="T2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49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6716" y="3328"/>
              <a:ext cx="29" cy="37"/>
            </a:xfrm>
            <a:custGeom>
              <a:avLst/>
              <a:gdLst>
                <a:gd name="T0" fmla="*/ 16 w 125"/>
                <a:gd name="T1" fmla="*/ 103 h 156"/>
                <a:gd name="T2" fmla="*/ 16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2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6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6752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6791" y="3329"/>
              <a:ext cx="26" cy="35"/>
            </a:xfrm>
            <a:custGeom>
              <a:avLst/>
              <a:gdLst>
                <a:gd name="T0" fmla="*/ 0 w 115"/>
                <a:gd name="T1" fmla="*/ 0 h 149"/>
                <a:gd name="T2" fmla="*/ 115 w 115"/>
                <a:gd name="T3" fmla="*/ 0 h 149"/>
                <a:gd name="T4" fmla="*/ 115 w 115"/>
                <a:gd name="T5" fmla="*/ 14 h 149"/>
                <a:gd name="T6" fmla="*/ 15 w 115"/>
                <a:gd name="T7" fmla="*/ 14 h 149"/>
                <a:gd name="T8" fmla="*/ 15 w 115"/>
                <a:gd name="T9" fmla="*/ 66 h 149"/>
                <a:gd name="T10" fmla="*/ 107 w 115"/>
                <a:gd name="T11" fmla="*/ 66 h 149"/>
                <a:gd name="T12" fmla="*/ 107 w 115"/>
                <a:gd name="T13" fmla="*/ 80 h 149"/>
                <a:gd name="T14" fmla="*/ 15 w 115"/>
                <a:gd name="T15" fmla="*/ 80 h 149"/>
                <a:gd name="T16" fmla="*/ 15 w 115"/>
                <a:gd name="T17" fmla="*/ 135 h 149"/>
                <a:gd name="T18" fmla="*/ 115 w 115"/>
                <a:gd name="T19" fmla="*/ 135 h 149"/>
                <a:gd name="T20" fmla="*/ 115 w 115"/>
                <a:gd name="T21" fmla="*/ 149 h 149"/>
                <a:gd name="T22" fmla="*/ 0 w 115"/>
                <a:gd name="T23" fmla="*/ 149 h 149"/>
                <a:gd name="T24" fmla="*/ 0 w 115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49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Freeform 13"/>
            <p:cNvSpPr>
              <a:spLocks noEditPoints="1"/>
            </p:cNvSpPr>
            <p:nvPr/>
          </p:nvSpPr>
          <p:spPr bwMode="auto">
            <a:xfrm>
              <a:off x="6828" y="3329"/>
              <a:ext cx="30" cy="35"/>
            </a:xfrm>
            <a:custGeom>
              <a:avLst/>
              <a:gdLst>
                <a:gd name="T0" fmla="*/ 15 w 129"/>
                <a:gd name="T1" fmla="*/ 14 h 149"/>
                <a:gd name="T2" fmla="*/ 15 w 129"/>
                <a:gd name="T3" fmla="*/ 71 h 149"/>
                <a:gd name="T4" fmla="*/ 70 w 129"/>
                <a:gd name="T5" fmla="*/ 71 h 149"/>
                <a:gd name="T6" fmla="*/ 110 w 129"/>
                <a:gd name="T7" fmla="*/ 43 h 149"/>
                <a:gd name="T8" fmla="*/ 68 w 129"/>
                <a:gd name="T9" fmla="*/ 14 h 149"/>
                <a:gd name="T10" fmla="*/ 15 w 129"/>
                <a:gd name="T11" fmla="*/ 14 h 149"/>
                <a:gd name="T12" fmla="*/ 0 w 129"/>
                <a:gd name="T13" fmla="*/ 0 h 149"/>
                <a:gd name="T14" fmla="*/ 72 w 129"/>
                <a:gd name="T15" fmla="*/ 0 h 149"/>
                <a:gd name="T16" fmla="*/ 125 w 129"/>
                <a:gd name="T17" fmla="*/ 40 h 149"/>
                <a:gd name="T18" fmla="*/ 99 w 129"/>
                <a:gd name="T19" fmla="*/ 78 h 149"/>
                <a:gd name="T20" fmla="*/ 122 w 129"/>
                <a:gd name="T21" fmla="*/ 106 h 149"/>
                <a:gd name="T22" fmla="*/ 129 w 129"/>
                <a:gd name="T23" fmla="*/ 149 h 149"/>
                <a:gd name="T24" fmla="*/ 112 w 129"/>
                <a:gd name="T25" fmla="*/ 149 h 149"/>
                <a:gd name="T26" fmla="*/ 107 w 129"/>
                <a:gd name="T27" fmla="*/ 106 h 149"/>
                <a:gd name="T28" fmla="*/ 78 w 129"/>
                <a:gd name="T29" fmla="*/ 85 h 149"/>
                <a:gd name="T30" fmla="*/ 15 w 129"/>
                <a:gd name="T31" fmla="*/ 85 h 149"/>
                <a:gd name="T32" fmla="*/ 15 w 129"/>
                <a:gd name="T33" fmla="*/ 149 h 149"/>
                <a:gd name="T34" fmla="*/ 0 w 129"/>
                <a:gd name="T35" fmla="*/ 149 h 149"/>
                <a:gd name="T36" fmla="*/ 0 w 129"/>
                <a:gd name="T3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" h="149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6867" y="3328"/>
              <a:ext cx="29" cy="37"/>
            </a:xfrm>
            <a:custGeom>
              <a:avLst/>
              <a:gdLst>
                <a:gd name="T0" fmla="*/ 15 w 125"/>
                <a:gd name="T1" fmla="*/ 103 h 156"/>
                <a:gd name="T2" fmla="*/ 15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1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5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6903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6938" y="3329"/>
              <a:ext cx="35" cy="35"/>
            </a:xfrm>
            <a:custGeom>
              <a:avLst/>
              <a:gdLst>
                <a:gd name="T0" fmla="*/ 0 w 152"/>
                <a:gd name="T1" fmla="*/ 0 h 149"/>
                <a:gd name="T2" fmla="*/ 16 w 152"/>
                <a:gd name="T3" fmla="*/ 0 h 149"/>
                <a:gd name="T4" fmla="*/ 76 w 152"/>
                <a:gd name="T5" fmla="*/ 136 h 149"/>
                <a:gd name="T6" fmla="*/ 135 w 152"/>
                <a:gd name="T7" fmla="*/ 0 h 149"/>
                <a:gd name="T8" fmla="*/ 152 w 152"/>
                <a:gd name="T9" fmla="*/ 0 h 149"/>
                <a:gd name="T10" fmla="*/ 85 w 152"/>
                <a:gd name="T11" fmla="*/ 149 h 149"/>
                <a:gd name="T12" fmla="*/ 66 w 152"/>
                <a:gd name="T13" fmla="*/ 149 h 149"/>
                <a:gd name="T14" fmla="*/ 0 w 152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9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Freeform 17"/>
            <p:cNvSpPr>
              <a:spLocks noEditPoints="1"/>
            </p:cNvSpPr>
            <p:nvPr/>
          </p:nvSpPr>
          <p:spPr bwMode="auto">
            <a:xfrm>
              <a:off x="6979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18"/>
            <p:cNvSpPr>
              <a:spLocks noEditPoints="1"/>
            </p:cNvSpPr>
            <p:nvPr/>
          </p:nvSpPr>
          <p:spPr bwMode="auto">
            <a:xfrm>
              <a:off x="7045" y="3318"/>
              <a:ext cx="29" cy="47"/>
            </a:xfrm>
            <a:custGeom>
              <a:avLst/>
              <a:gdLst>
                <a:gd name="T0" fmla="*/ 83 w 125"/>
                <a:gd name="T1" fmla="*/ 0 h 198"/>
                <a:gd name="T2" fmla="*/ 99 w 125"/>
                <a:gd name="T3" fmla="*/ 0 h 198"/>
                <a:gd name="T4" fmla="*/ 70 w 125"/>
                <a:gd name="T5" fmla="*/ 30 h 198"/>
                <a:gd name="T6" fmla="*/ 53 w 125"/>
                <a:gd name="T7" fmla="*/ 30 h 198"/>
                <a:gd name="T8" fmla="*/ 25 w 125"/>
                <a:gd name="T9" fmla="*/ 0 h 198"/>
                <a:gd name="T10" fmla="*/ 40 w 125"/>
                <a:gd name="T11" fmla="*/ 0 h 198"/>
                <a:gd name="T12" fmla="*/ 62 w 125"/>
                <a:gd name="T13" fmla="*/ 22 h 198"/>
                <a:gd name="T14" fmla="*/ 83 w 125"/>
                <a:gd name="T15" fmla="*/ 0 h 198"/>
                <a:gd name="T16" fmla="*/ 16 w 125"/>
                <a:gd name="T17" fmla="*/ 145 h 198"/>
                <a:gd name="T18" fmla="*/ 16 w 125"/>
                <a:gd name="T19" fmla="*/ 146 h 198"/>
                <a:gd name="T20" fmla="*/ 63 w 125"/>
                <a:gd name="T21" fmla="*/ 184 h 198"/>
                <a:gd name="T22" fmla="*/ 109 w 125"/>
                <a:gd name="T23" fmla="*/ 153 h 198"/>
                <a:gd name="T24" fmla="*/ 72 w 125"/>
                <a:gd name="T25" fmla="*/ 127 h 198"/>
                <a:gd name="T26" fmla="*/ 40 w 125"/>
                <a:gd name="T27" fmla="*/ 122 h 198"/>
                <a:gd name="T28" fmla="*/ 5 w 125"/>
                <a:gd name="T29" fmla="*/ 85 h 198"/>
                <a:gd name="T30" fmla="*/ 61 w 125"/>
                <a:gd name="T31" fmla="*/ 42 h 198"/>
                <a:gd name="T32" fmla="*/ 120 w 125"/>
                <a:gd name="T33" fmla="*/ 87 h 198"/>
                <a:gd name="T34" fmla="*/ 105 w 125"/>
                <a:gd name="T35" fmla="*/ 87 h 198"/>
                <a:gd name="T36" fmla="*/ 62 w 125"/>
                <a:gd name="T37" fmla="*/ 55 h 198"/>
                <a:gd name="T38" fmla="*/ 20 w 125"/>
                <a:gd name="T39" fmla="*/ 84 h 198"/>
                <a:gd name="T40" fmla="*/ 57 w 125"/>
                <a:gd name="T41" fmla="*/ 109 h 198"/>
                <a:gd name="T42" fmla="*/ 85 w 125"/>
                <a:gd name="T43" fmla="*/ 114 h 198"/>
                <a:gd name="T44" fmla="*/ 125 w 125"/>
                <a:gd name="T45" fmla="*/ 152 h 198"/>
                <a:gd name="T46" fmla="*/ 64 w 125"/>
                <a:gd name="T47" fmla="*/ 198 h 198"/>
                <a:gd name="T48" fmla="*/ 0 w 125"/>
                <a:gd name="T49" fmla="*/ 147 h 198"/>
                <a:gd name="T50" fmla="*/ 0 w 125"/>
                <a:gd name="T51" fmla="*/ 145 h 198"/>
                <a:gd name="T52" fmla="*/ 16 w 125"/>
                <a:gd name="T53" fmla="*/ 14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198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7085" y="3329"/>
              <a:ext cx="29" cy="35"/>
            </a:xfrm>
            <a:custGeom>
              <a:avLst/>
              <a:gdLst>
                <a:gd name="T0" fmla="*/ 0 w 127"/>
                <a:gd name="T1" fmla="*/ 0 h 149"/>
                <a:gd name="T2" fmla="*/ 15 w 127"/>
                <a:gd name="T3" fmla="*/ 0 h 149"/>
                <a:gd name="T4" fmla="*/ 15 w 127"/>
                <a:gd name="T5" fmla="*/ 82 h 149"/>
                <a:gd name="T6" fmla="*/ 107 w 127"/>
                <a:gd name="T7" fmla="*/ 0 h 149"/>
                <a:gd name="T8" fmla="*/ 127 w 127"/>
                <a:gd name="T9" fmla="*/ 0 h 149"/>
                <a:gd name="T10" fmla="*/ 57 w 127"/>
                <a:gd name="T11" fmla="*/ 63 h 149"/>
                <a:gd name="T12" fmla="*/ 127 w 127"/>
                <a:gd name="T13" fmla="*/ 149 h 149"/>
                <a:gd name="T14" fmla="*/ 108 w 127"/>
                <a:gd name="T15" fmla="*/ 149 h 149"/>
                <a:gd name="T16" fmla="*/ 46 w 127"/>
                <a:gd name="T17" fmla="*/ 72 h 149"/>
                <a:gd name="T18" fmla="*/ 15 w 127"/>
                <a:gd name="T19" fmla="*/ 100 h 149"/>
                <a:gd name="T20" fmla="*/ 15 w 127"/>
                <a:gd name="T21" fmla="*/ 149 h 149"/>
                <a:gd name="T22" fmla="*/ 0 w 127"/>
                <a:gd name="T23" fmla="*/ 149 h 149"/>
                <a:gd name="T24" fmla="*/ 0 w 127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49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Freeform 20"/>
            <p:cNvSpPr>
              <a:spLocks noEditPoints="1"/>
            </p:cNvSpPr>
            <p:nvPr/>
          </p:nvSpPr>
          <p:spPr bwMode="auto">
            <a:xfrm>
              <a:off x="7120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7167" y="3329"/>
              <a:ext cx="25" cy="35"/>
            </a:xfrm>
            <a:custGeom>
              <a:avLst/>
              <a:gdLst>
                <a:gd name="T0" fmla="*/ 0 w 109"/>
                <a:gd name="T1" fmla="*/ 0 h 149"/>
                <a:gd name="T2" fmla="*/ 15 w 109"/>
                <a:gd name="T3" fmla="*/ 0 h 149"/>
                <a:gd name="T4" fmla="*/ 15 w 109"/>
                <a:gd name="T5" fmla="*/ 135 h 149"/>
                <a:gd name="T6" fmla="*/ 109 w 109"/>
                <a:gd name="T7" fmla="*/ 135 h 149"/>
                <a:gd name="T8" fmla="*/ 109 w 109"/>
                <a:gd name="T9" fmla="*/ 149 h 149"/>
                <a:gd name="T10" fmla="*/ 0 w 109"/>
                <a:gd name="T11" fmla="*/ 149 h 149"/>
                <a:gd name="T12" fmla="*/ 0 w 109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49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7200" y="3328"/>
              <a:ext cx="29" cy="37"/>
            </a:xfrm>
            <a:custGeom>
              <a:avLst/>
              <a:gdLst>
                <a:gd name="T0" fmla="*/ 15 w 124"/>
                <a:gd name="T1" fmla="*/ 103 h 156"/>
                <a:gd name="T2" fmla="*/ 15 w 124"/>
                <a:gd name="T3" fmla="*/ 104 h 156"/>
                <a:gd name="T4" fmla="*/ 63 w 124"/>
                <a:gd name="T5" fmla="*/ 142 h 156"/>
                <a:gd name="T6" fmla="*/ 109 w 124"/>
                <a:gd name="T7" fmla="*/ 111 h 156"/>
                <a:gd name="T8" fmla="*/ 72 w 124"/>
                <a:gd name="T9" fmla="*/ 85 h 156"/>
                <a:gd name="T10" fmla="*/ 40 w 124"/>
                <a:gd name="T11" fmla="*/ 80 h 156"/>
                <a:gd name="T12" fmla="*/ 5 w 124"/>
                <a:gd name="T13" fmla="*/ 43 h 156"/>
                <a:gd name="T14" fmla="*/ 61 w 124"/>
                <a:gd name="T15" fmla="*/ 0 h 156"/>
                <a:gd name="T16" fmla="*/ 120 w 124"/>
                <a:gd name="T17" fmla="*/ 45 h 156"/>
                <a:gd name="T18" fmla="*/ 105 w 124"/>
                <a:gd name="T19" fmla="*/ 45 h 156"/>
                <a:gd name="T20" fmla="*/ 62 w 124"/>
                <a:gd name="T21" fmla="*/ 13 h 156"/>
                <a:gd name="T22" fmla="*/ 20 w 124"/>
                <a:gd name="T23" fmla="*/ 42 h 156"/>
                <a:gd name="T24" fmla="*/ 57 w 124"/>
                <a:gd name="T25" fmla="*/ 67 h 156"/>
                <a:gd name="T26" fmla="*/ 85 w 124"/>
                <a:gd name="T27" fmla="*/ 72 h 156"/>
                <a:gd name="T28" fmla="*/ 124 w 124"/>
                <a:gd name="T29" fmla="*/ 110 h 156"/>
                <a:gd name="T30" fmla="*/ 64 w 124"/>
                <a:gd name="T31" fmla="*/ 156 h 156"/>
                <a:gd name="T32" fmla="*/ 0 w 124"/>
                <a:gd name="T33" fmla="*/ 105 h 156"/>
                <a:gd name="T34" fmla="*/ 0 w 124"/>
                <a:gd name="T35" fmla="*/ 103 h 156"/>
                <a:gd name="T36" fmla="*/ 15 w 124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7237" y="3329"/>
              <a:ext cx="29" cy="35"/>
            </a:xfrm>
            <a:custGeom>
              <a:avLst/>
              <a:gdLst>
                <a:gd name="T0" fmla="*/ 57 w 129"/>
                <a:gd name="T1" fmla="*/ 14 h 149"/>
                <a:gd name="T2" fmla="*/ 0 w 129"/>
                <a:gd name="T3" fmla="*/ 14 h 149"/>
                <a:gd name="T4" fmla="*/ 0 w 129"/>
                <a:gd name="T5" fmla="*/ 0 h 149"/>
                <a:gd name="T6" fmla="*/ 129 w 129"/>
                <a:gd name="T7" fmla="*/ 0 h 149"/>
                <a:gd name="T8" fmla="*/ 129 w 129"/>
                <a:gd name="T9" fmla="*/ 14 h 149"/>
                <a:gd name="T10" fmla="*/ 72 w 129"/>
                <a:gd name="T11" fmla="*/ 14 h 149"/>
                <a:gd name="T12" fmla="*/ 72 w 129"/>
                <a:gd name="T13" fmla="*/ 149 h 149"/>
                <a:gd name="T14" fmla="*/ 57 w 129"/>
                <a:gd name="T15" fmla="*/ 149 h 149"/>
                <a:gd name="T16" fmla="*/ 57 w 129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7271" y="3329"/>
              <a:ext cx="35" cy="35"/>
            </a:xfrm>
            <a:custGeom>
              <a:avLst/>
              <a:gdLst>
                <a:gd name="T0" fmla="*/ 0 w 153"/>
                <a:gd name="T1" fmla="*/ 0 h 149"/>
                <a:gd name="T2" fmla="*/ 17 w 153"/>
                <a:gd name="T3" fmla="*/ 0 h 149"/>
                <a:gd name="T4" fmla="*/ 77 w 153"/>
                <a:gd name="T5" fmla="*/ 136 h 149"/>
                <a:gd name="T6" fmla="*/ 136 w 153"/>
                <a:gd name="T7" fmla="*/ 0 h 149"/>
                <a:gd name="T8" fmla="*/ 153 w 153"/>
                <a:gd name="T9" fmla="*/ 0 h 149"/>
                <a:gd name="T10" fmla="*/ 86 w 153"/>
                <a:gd name="T11" fmla="*/ 149 h 149"/>
                <a:gd name="T12" fmla="*/ 67 w 153"/>
                <a:gd name="T13" fmla="*/ 149 h 149"/>
                <a:gd name="T14" fmla="*/ 0 w 153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149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25"/>
            <p:cNvSpPr>
              <a:spLocks noEditPoints="1"/>
            </p:cNvSpPr>
            <p:nvPr/>
          </p:nvSpPr>
          <p:spPr bwMode="auto">
            <a:xfrm>
              <a:off x="7315" y="3318"/>
              <a:ext cx="9" cy="46"/>
            </a:xfrm>
            <a:custGeom>
              <a:avLst/>
              <a:gdLst>
                <a:gd name="T0" fmla="*/ 19 w 38"/>
                <a:gd name="T1" fmla="*/ 0 h 194"/>
                <a:gd name="T2" fmla="*/ 38 w 38"/>
                <a:gd name="T3" fmla="*/ 0 h 194"/>
                <a:gd name="T4" fmla="*/ 14 w 38"/>
                <a:gd name="T5" fmla="*/ 30 h 194"/>
                <a:gd name="T6" fmla="*/ 1 w 38"/>
                <a:gd name="T7" fmla="*/ 30 h 194"/>
                <a:gd name="T8" fmla="*/ 19 w 38"/>
                <a:gd name="T9" fmla="*/ 0 h 194"/>
                <a:gd name="T10" fmla="*/ 0 w 38"/>
                <a:gd name="T11" fmla="*/ 45 h 194"/>
                <a:gd name="T12" fmla="*/ 15 w 38"/>
                <a:gd name="T13" fmla="*/ 45 h 194"/>
                <a:gd name="T14" fmla="*/ 15 w 38"/>
                <a:gd name="T15" fmla="*/ 194 h 194"/>
                <a:gd name="T16" fmla="*/ 0 w 38"/>
                <a:gd name="T17" fmla="*/ 194 h 194"/>
                <a:gd name="T18" fmla="*/ 0 w 38"/>
                <a:gd name="T19" fmla="*/ 4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94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7334" y="3359"/>
              <a:ext cx="3" cy="12"/>
            </a:xfrm>
            <a:custGeom>
              <a:avLst/>
              <a:gdLst>
                <a:gd name="T0" fmla="*/ 0 w 17"/>
                <a:gd name="T1" fmla="*/ 0 h 50"/>
                <a:gd name="T2" fmla="*/ 17 w 17"/>
                <a:gd name="T3" fmla="*/ 0 h 50"/>
                <a:gd name="T4" fmla="*/ 17 w 17"/>
                <a:gd name="T5" fmla="*/ 27 h 50"/>
                <a:gd name="T6" fmla="*/ 0 w 17"/>
                <a:gd name="T7" fmla="*/ 50 h 50"/>
                <a:gd name="T8" fmla="*/ 0 w 17"/>
                <a:gd name="T9" fmla="*/ 41 h 50"/>
                <a:gd name="T10" fmla="*/ 7 w 17"/>
                <a:gd name="T11" fmla="*/ 27 h 50"/>
                <a:gd name="T12" fmla="*/ 7 w 17"/>
                <a:gd name="T13" fmla="*/ 18 h 50"/>
                <a:gd name="T14" fmla="*/ 0 w 17"/>
                <a:gd name="T15" fmla="*/ 18 h 50"/>
                <a:gd name="T16" fmla="*/ 0 w 17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6646" y="3383"/>
              <a:ext cx="32" cy="29"/>
            </a:xfrm>
            <a:custGeom>
              <a:avLst/>
              <a:gdLst>
                <a:gd name="T0" fmla="*/ 0 w 142"/>
                <a:gd name="T1" fmla="*/ 0 h 123"/>
                <a:gd name="T2" fmla="*/ 19 w 142"/>
                <a:gd name="T3" fmla="*/ 0 h 123"/>
                <a:gd name="T4" fmla="*/ 71 w 142"/>
                <a:gd name="T5" fmla="*/ 112 h 123"/>
                <a:gd name="T6" fmla="*/ 124 w 142"/>
                <a:gd name="T7" fmla="*/ 0 h 123"/>
                <a:gd name="T8" fmla="*/ 142 w 142"/>
                <a:gd name="T9" fmla="*/ 0 h 123"/>
                <a:gd name="T10" fmla="*/ 142 w 142"/>
                <a:gd name="T11" fmla="*/ 123 h 123"/>
                <a:gd name="T12" fmla="*/ 130 w 142"/>
                <a:gd name="T13" fmla="*/ 123 h 123"/>
                <a:gd name="T14" fmla="*/ 131 w 142"/>
                <a:gd name="T15" fmla="*/ 10 h 123"/>
                <a:gd name="T16" fmla="*/ 78 w 142"/>
                <a:gd name="T17" fmla="*/ 123 h 123"/>
                <a:gd name="T18" fmla="*/ 64 w 142"/>
                <a:gd name="T19" fmla="*/ 123 h 123"/>
                <a:gd name="T20" fmla="*/ 10 w 142"/>
                <a:gd name="T21" fmla="*/ 10 h 123"/>
                <a:gd name="T22" fmla="*/ 12 w 142"/>
                <a:gd name="T23" fmla="*/ 123 h 123"/>
                <a:gd name="T24" fmla="*/ 0 w 142"/>
                <a:gd name="T25" fmla="*/ 123 h 123"/>
                <a:gd name="T26" fmla="*/ 0 w 142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23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6688" y="3383"/>
              <a:ext cx="21" cy="29"/>
            </a:xfrm>
            <a:custGeom>
              <a:avLst/>
              <a:gdLst>
                <a:gd name="T0" fmla="*/ 0 w 90"/>
                <a:gd name="T1" fmla="*/ 0 h 123"/>
                <a:gd name="T2" fmla="*/ 13 w 90"/>
                <a:gd name="T3" fmla="*/ 0 h 123"/>
                <a:gd name="T4" fmla="*/ 13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Freeform 29"/>
            <p:cNvSpPr>
              <a:spLocks noEditPoints="1"/>
            </p:cNvSpPr>
            <p:nvPr/>
          </p:nvSpPr>
          <p:spPr bwMode="auto">
            <a:xfrm>
              <a:off x="6713" y="3374"/>
              <a:ext cx="30" cy="38"/>
            </a:xfrm>
            <a:custGeom>
              <a:avLst/>
              <a:gdLst>
                <a:gd name="T0" fmla="*/ 74 w 128"/>
                <a:gd name="T1" fmla="*/ 0 h 161"/>
                <a:gd name="T2" fmla="*/ 89 w 128"/>
                <a:gd name="T3" fmla="*/ 0 h 161"/>
                <a:gd name="T4" fmla="*/ 69 w 128"/>
                <a:gd name="T5" fmla="*/ 25 h 161"/>
                <a:gd name="T6" fmla="*/ 59 w 128"/>
                <a:gd name="T7" fmla="*/ 25 h 161"/>
                <a:gd name="T8" fmla="*/ 74 w 128"/>
                <a:gd name="T9" fmla="*/ 0 h 161"/>
                <a:gd name="T10" fmla="*/ 92 w 128"/>
                <a:gd name="T11" fmla="*/ 111 h 161"/>
                <a:gd name="T12" fmla="*/ 64 w 128"/>
                <a:gd name="T13" fmla="*/ 48 h 161"/>
                <a:gd name="T14" fmla="*/ 36 w 128"/>
                <a:gd name="T15" fmla="*/ 111 h 161"/>
                <a:gd name="T16" fmla="*/ 92 w 128"/>
                <a:gd name="T17" fmla="*/ 111 h 161"/>
                <a:gd name="T18" fmla="*/ 57 w 128"/>
                <a:gd name="T19" fmla="*/ 38 h 161"/>
                <a:gd name="T20" fmla="*/ 71 w 128"/>
                <a:gd name="T21" fmla="*/ 38 h 161"/>
                <a:gd name="T22" fmla="*/ 128 w 128"/>
                <a:gd name="T23" fmla="*/ 161 h 161"/>
                <a:gd name="T24" fmla="*/ 115 w 128"/>
                <a:gd name="T25" fmla="*/ 161 h 161"/>
                <a:gd name="T26" fmla="*/ 98 w 128"/>
                <a:gd name="T27" fmla="*/ 123 h 161"/>
                <a:gd name="T28" fmla="*/ 30 w 128"/>
                <a:gd name="T29" fmla="*/ 123 h 161"/>
                <a:gd name="T30" fmla="*/ 13 w 128"/>
                <a:gd name="T31" fmla="*/ 161 h 161"/>
                <a:gd name="T32" fmla="*/ 0 w 128"/>
                <a:gd name="T33" fmla="*/ 161 h 161"/>
                <a:gd name="T34" fmla="*/ 57 w 128"/>
                <a:gd name="T35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161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Freeform 30"/>
            <p:cNvSpPr>
              <a:spLocks noEditPoints="1"/>
            </p:cNvSpPr>
            <p:nvPr/>
          </p:nvSpPr>
          <p:spPr bwMode="auto">
            <a:xfrm>
              <a:off x="6749" y="3383"/>
              <a:ext cx="27" cy="29"/>
            </a:xfrm>
            <a:custGeom>
              <a:avLst/>
              <a:gdLst>
                <a:gd name="T0" fmla="*/ 13 w 116"/>
                <a:gd name="T1" fmla="*/ 11 h 123"/>
                <a:gd name="T2" fmla="*/ 13 w 116"/>
                <a:gd name="T3" fmla="*/ 111 h 123"/>
                <a:gd name="T4" fmla="*/ 45 w 116"/>
                <a:gd name="T5" fmla="*/ 111 h 123"/>
                <a:gd name="T6" fmla="*/ 86 w 116"/>
                <a:gd name="T7" fmla="*/ 103 h 123"/>
                <a:gd name="T8" fmla="*/ 103 w 116"/>
                <a:gd name="T9" fmla="*/ 60 h 123"/>
                <a:gd name="T10" fmla="*/ 86 w 116"/>
                <a:gd name="T11" fmla="*/ 18 h 123"/>
                <a:gd name="T12" fmla="*/ 43 w 116"/>
                <a:gd name="T13" fmla="*/ 11 h 123"/>
                <a:gd name="T14" fmla="*/ 13 w 116"/>
                <a:gd name="T15" fmla="*/ 11 h 123"/>
                <a:gd name="T16" fmla="*/ 96 w 116"/>
                <a:gd name="T17" fmla="*/ 11 h 123"/>
                <a:gd name="T18" fmla="*/ 116 w 116"/>
                <a:gd name="T19" fmla="*/ 61 h 123"/>
                <a:gd name="T20" fmla="*/ 96 w 116"/>
                <a:gd name="T21" fmla="*/ 112 h 123"/>
                <a:gd name="T22" fmla="*/ 45 w 116"/>
                <a:gd name="T23" fmla="*/ 123 h 123"/>
                <a:gd name="T24" fmla="*/ 0 w 116"/>
                <a:gd name="T25" fmla="*/ 123 h 123"/>
                <a:gd name="T26" fmla="*/ 0 w 116"/>
                <a:gd name="T27" fmla="*/ 0 h 123"/>
                <a:gd name="T28" fmla="*/ 45 w 116"/>
                <a:gd name="T29" fmla="*/ 0 h 123"/>
                <a:gd name="T30" fmla="*/ 96 w 116"/>
                <a:gd name="T31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123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6784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Freeform 32"/>
            <p:cNvSpPr>
              <a:spLocks noEditPoints="1"/>
            </p:cNvSpPr>
            <p:nvPr/>
          </p:nvSpPr>
          <p:spPr bwMode="auto">
            <a:xfrm>
              <a:off x="6812" y="3374"/>
              <a:ext cx="25" cy="38"/>
            </a:xfrm>
            <a:custGeom>
              <a:avLst/>
              <a:gdLst>
                <a:gd name="T0" fmla="*/ 78 w 108"/>
                <a:gd name="T1" fmla="*/ 0 h 161"/>
                <a:gd name="T2" fmla="*/ 92 w 108"/>
                <a:gd name="T3" fmla="*/ 0 h 161"/>
                <a:gd name="T4" fmla="*/ 68 w 108"/>
                <a:gd name="T5" fmla="*/ 25 h 161"/>
                <a:gd name="T6" fmla="*/ 54 w 108"/>
                <a:gd name="T7" fmla="*/ 25 h 161"/>
                <a:gd name="T8" fmla="*/ 30 w 108"/>
                <a:gd name="T9" fmla="*/ 0 h 161"/>
                <a:gd name="T10" fmla="*/ 43 w 108"/>
                <a:gd name="T11" fmla="*/ 0 h 161"/>
                <a:gd name="T12" fmla="*/ 61 w 108"/>
                <a:gd name="T13" fmla="*/ 18 h 161"/>
                <a:gd name="T14" fmla="*/ 78 w 108"/>
                <a:gd name="T15" fmla="*/ 0 h 161"/>
                <a:gd name="T16" fmla="*/ 0 w 108"/>
                <a:gd name="T17" fmla="*/ 149 h 161"/>
                <a:gd name="T18" fmla="*/ 91 w 108"/>
                <a:gd name="T19" fmla="*/ 49 h 161"/>
                <a:gd name="T20" fmla="*/ 4 w 108"/>
                <a:gd name="T21" fmla="*/ 49 h 161"/>
                <a:gd name="T22" fmla="*/ 4 w 108"/>
                <a:gd name="T23" fmla="*/ 38 h 161"/>
                <a:gd name="T24" fmla="*/ 108 w 108"/>
                <a:gd name="T25" fmla="*/ 38 h 161"/>
                <a:gd name="T26" fmla="*/ 108 w 108"/>
                <a:gd name="T27" fmla="*/ 49 h 161"/>
                <a:gd name="T28" fmla="*/ 15 w 108"/>
                <a:gd name="T29" fmla="*/ 149 h 161"/>
                <a:gd name="T30" fmla="*/ 108 w 108"/>
                <a:gd name="T31" fmla="*/ 149 h 161"/>
                <a:gd name="T32" fmla="*/ 108 w 108"/>
                <a:gd name="T33" fmla="*/ 161 h 161"/>
                <a:gd name="T34" fmla="*/ 0 w 108"/>
                <a:gd name="T35" fmla="*/ 161 h 161"/>
                <a:gd name="T36" fmla="*/ 0 w 108"/>
                <a:gd name="T37" fmla="*/ 14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61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auto">
            <a:xfrm>
              <a:off x="6845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Freeform 34"/>
            <p:cNvSpPr>
              <a:spLocks noEditPoints="1"/>
            </p:cNvSpPr>
            <p:nvPr/>
          </p:nvSpPr>
          <p:spPr bwMode="auto">
            <a:xfrm>
              <a:off x="6888" y="3383"/>
              <a:ext cx="29" cy="29"/>
            </a:xfrm>
            <a:custGeom>
              <a:avLst/>
              <a:gdLst>
                <a:gd name="T0" fmla="*/ 92 w 127"/>
                <a:gd name="T1" fmla="*/ 73 h 123"/>
                <a:gd name="T2" fmla="*/ 64 w 127"/>
                <a:gd name="T3" fmla="*/ 10 h 123"/>
                <a:gd name="T4" fmla="*/ 35 w 127"/>
                <a:gd name="T5" fmla="*/ 73 h 123"/>
                <a:gd name="T6" fmla="*/ 92 w 127"/>
                <a:gd name="T7" fmla="*/ 73 h 123"/>
                <a:gd name="T8" fmla="*/ 57 w 127"/>
                <a:gd name="T9" fmla="*/ 0 h 123"/>
                <a:gd name="T10" fmla="*/ 71 w 127"/>
                <a:gd name="T11" fmla="*/ 0 h 123"/>
                <a:gd name="T12" fmla="*/ 127 w 127"/>
                <a:gd name="T13" fmla="*/ 123 h 123"/>
                <a:gd name="T14" fmla="*/ 115 w 127"/>
                <a:gd name="T15" fmla="*/ 123 h 123"/>
                <a:gd name="T16" fmla="*/ 98 w 127"/>
                <a:gd name="T17" fmla="*/ 85 h 123"/>
                <a:gd name="T18" fmla="*/ 30 w 127"/>
                <a:gd name="T19" fmla="*/ 85 h 123"/>
                <a:gd name="T20" fmla="*/ 13 w 127"/>
                <a:gd name="T21" fmla="*/ 123 h 123"/>
                <a:gd name="T22" fmla="*/ 0 w 127"/>
                <a:gd name="T23" fmla="*/ 123 h 123"/>
                <a:gd name="T24" fmla="*/ 57 w 127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3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6936" y="3383"/>
              <a:ext cx="25" cy="29"/>
            </a:xfrm>
            <a:custGeom>
              <a:avLst/>
              <a:gdLst>
                <a:gd name="T0" fmla="*/ 48 w 108"/>
                <a:gd name="T1" fmla="*/ 11 h 123"/>
                <a:gd name="T2" fmla="*/ 0 w 108"/>
                <a:gd name="T3" fmla="*/ 11 h 123"/>
                <a:gd name="T4" fmla="*/ 0 w 108"/>
                <a:gd name="T5" fmla="*/ 0 h 123"/>
                <a:gd name="T6" fmla="*/ 108 w 108"/>
                <a:gd name="T7" fmla="*/ 0 h 123"/>
                <a:gd name="T8" fmla="*/ 108 w 108"/>
                <a:gd name="T9" fmla="*/ 11 h 123"/>
                <a:gd name="T10" fmla="*/ 60 w 108"/>
                <a:gd name="T11" fmla="*/ 11 h 123"/>
                <a:gd name="T12" fmla="*/ 60 w 108"/>
                <a:gd name="T13" fmla="*/ 123 h 123"/>
                <a:gd name="T14" fmla="*/ 48 w 108"/>
                <a:gd name="T15" fmla="*/ 123 h 123"/>
                <a:gd name="T16" fmla="*/ 48 w 108"/>
                <a:gd name="T17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3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 36"/>
            <p:cNvSpPr>
              <a:spLocks noEditPoints="1"/>
            </p:cNvSpPr>
            <p:nvPr/>
          </p:nvSpPr>
          <p:spPr bwMode="auto">
            <a:xfrm>
              <a:off x="6967" y="3374"/>
              <a:ext cx="22" cy="38"/>
            </a:xfrm>
            <a:custGeom>
              <a:avLst/>
              <a:gdLst>
                <a:gd name="T0" fmla="*/ 66 w 95"/>
                <a:gd name="T1" fmla="*/ 0 h 161"/>
                <a:gd name="T2" fmla="*/ 80 w 95"/>
                <a:gd name="T3" fmla="*/ 0 h 161"/>
                <a:gd name="T4" fmla="*/ 56 w 95"/>
                <a:gd name="T5" fmla="*/ 25 h 161"/>
                <a:gd name="T6" fmla="*/ 42 w 95"/>
                <a:gd name="T7" fmla="*/ 25 h 161"/>
                <a:gd name="T8" fmla="*/ 18 w 95"/>
                <a:gd name="T9" fmla="*/ 0 h 161"/>
                <a:gd name="T10" fmla="*/ 31 w 95"/>
                <a:gd name="T11" fmla="*/ 0 h 161"/>
                <a:gd name="T12" fmla="*/ 49 w 95"/>
                <a:gd name="T13" fmla="*/ 18 h 161"/>
                <a:gd name="T14" fmla="*/ 66 w 95"/>
                <a:gd name="T15" fmla="*/ 0 h 161"/>
                <a:gd name="T16" fmla="*/ 0 w 95"/>
                <a:gd name="T17" fmla="*/ 38 h 161"/>
                <a:gd name="T18" fmla="*/ 95 w 95"/>
                <a:gd name="T19" fmla="*/ 38 h 161"/>
                <a:gd name="T20" fmla="*/ 95 w 95"/>
                <a:gd name="T21" fmla="*/ 49 h 161"/>
                <a:gd name="T22" fmla="*/ 13 w 95"/>
                <a:gd name="T23" fmla="*/ 49 h 161"/>
                <a:gd name="T24" fmla="*/ 13 w 95"/>
                <a:gd name="T25" fmla="*/ 92 h 161"/>
                <a:gd name="T26" fmla="*/ 89 w 95"/>
                <a:gd name="T27" fmla="*/ 92 h 161"/>
                <a:gd name="T28" fmla="*/ 89 w 95"/>
                <a:gd name="T29" fmla="*/ 104 h 161"/>
                <a:gd name="T30" fmla="*/ 13 w 95"/>
                <a:gd name="T31" fmla="*/ 104 h 161"/>
                <a:gd name="T32" fmla="*/ 13 w 95"/>
                <a:gd name="T33" fmla="*/ 149 h 161"/>
                <a:gd name="T34" fmla="*/ 95 w 95"/>
                <a:gd name="T35" fmla="*/ 149 h 161"/>
                <a:gd name="T36" fmla="*/ 95 w 95"/>
                <a:gd name="T37" fmla="*/ 161 h 161"/>
                <a:gd name="T38" fmla="*/ 0 w 95"/>
                <a:gd name="T39" fmla="*/ 161 h 161"/>
                <a:gd name="T40" fmla="*/ 0 w 95"/>
                <a:gd name="T41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61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6998" y="3383"/>
              <a:ext cx="20" cy="29"/>
            </a:xfrm>
            <a:custGeom>
              <a:avLst/>
              <a:gdLst>
                <a:gd name="T0" fmla="*/ 0 w 90"/>
                <a:gd name="T1" fmla="*/ 0 h 123"/>
                <a:gd name="T2" fmla="*/ 12 w 90"/>
                <a:gd name="T3" fmla="*/ 0 h 123"/>
                <a:gd name="T4" fmla="*/ 12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Freeform 38"/>
            <p:cNvSpPr>
              <a:spLocks noEditPoints="1"/>
            </p:cNvSpPr>
            <p:nvPr/>
          </p:nvSpPr>
          <p:spPr bwMode="auto">
            <a:xfrm>
              <a:off x="7021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Freeform 39"/>
            <p:cNvSpPr>
              <a:spLocks/>
            </p:cNvSpPr>
            <p:nvPr/>
          </p:nvSpPr>
          <p:spPr bwMode="auto">
            <a:xfrm>
              <a:off x="7056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2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Freeform 40"/>
            <p:cNvSpPr>
              <a:spLocks noEditPoints="1"/>
            </p:cNvSpPr>
            <p:nvPr/>
          </p:nvSpPr>
          <p:spPr bwMode="auto">
            <a:xfrm>
              <a:off x="7088" y="3374"/>
              <a:ext cx="27" cy="38"/>
            </a:xfrm>
            <a:custGeom>
              <a:avLst/>
              <a:gdLst>
                <a:gd name="T0" fmla="*/ 71 w 118"/>
                <a:gd name="T1" fmla="*/ 0 h 161"/>
                <a:gd name="T2" fmla="*/ 86 w 118"/>
                <a:gd name="T3" fmla="*/ 0 h 161"/>
                <a:gd name="T4" fmla="*/ 66 w 118"/>
                <a:gd name="T5" fmla="*/ 25 h 161"/>
                <a:gd name="T6" fmla="*/ 56 w 118"/>
                <a:gd name="T7" fmla="*/ 25 h 161"/>
                <a:gd name="T8" fmla="*/ 71 w 118"/>
                <a:gd name="T9" fmla="*/ 0 h 161"/>
                <a:gd name="T10" fmla="*/ 53 w 118"/>
                <a:gd name="T11" fmla="*/ 108 h 161"/>
                <a:gd name="T12" fmla="*/ 0 w 118"/>
                <a:gd name="T13" fmla="*/ 38 h 161"/>
                <a:gd name="T14" fmla="*/ 15 w 118"/>
                <a:gd name="T15" fmla="*/ 38 h 161"/>
                <a:gd name="T16" fmla="*/ 59 w 118"/>
                <a:gd name="T17" fmla="*/ 98 h 161"/>
                <a:gd name="T18" fmla="*/ 103 w 118"/>
                <a:gd name="T19" fmla="*/ 38 h 161"/>
                <a:gd name="T20" fmla="*/ 118 w 118"/>
                <a:gd name="T21" fmla="*/ 38 h 161"/>
                <a:gd name="T22" fmla="*/ 65 w 118"/>
                <a:gd name="T23" fmla="*/ 108 h 161"/>
                <a:gd name="T24" fmla="*/ 65 w 118"/>
                <a:gd name="T25" fmla="*/ 161 h 161"/>
                <a:gd name="T26" fmla="*/ 53 w 118"/>
                <a:gd name="T27" fmla="*/ 161 h 161"/>
                <a:gd name="T28" fmla="*/ 53 w 118"/>
                <a:gd name="T29" fmla="*/ 10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61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Freeform 41"/>
            <p:cNvSpPr>
              <a:spLocks/>
            </p:cNvSpPr>
            <p:nvPr/>
          </p:nvSpPr>
          <p:spPr bwMode="auto">
            <a:xfrm>
              <a:off x="7121" y="3382"/>
              <a:ext cx="29" cy="31"/>
            </a:xfrm>
            <a:custGeom>
              <a:avLst/>
              <a:gdLst>
                <a:gd name="T0" fmla="*/ 64 w 124"/>
                <a:gd name="T1" fmla="*/ 12 h 130"/>
                <a:gd name="T2" fmla="*/ 12 w 124"/>
                <a:gd name="T3" fmla="*/ 65 h 130"/>
                <a:gd name="T4" fmla="*/ 62 w 124"/>
                <a:gd name="T5" fmla="*/ 118 h 130"/>
                <a:gd name="T6" fmla="*/ 111 w 124"/>
                <a:gd name="T7" fmla="*/ 81 h 130"/>
                <a:gd name="T8" fmla="*/ 124 w 124"/>
                <a:gd name="T9" fmla="*/ 81 h 130"/>
                <a:gd name="T10" fmla="*/ 62 w 124"/>
                <a:gd name="T11" fmla="*/ 130 h 130"/>
                <a:gd name="T12" fmla="*/ 0 w 124"/>
                <a:gd name="T13" fmla="*/ 65 h 130"/>
                <a:gd name="T14" fmla="*/ 65 w 124"/>
                <a:gd name="T15" fmla="*/ 0 h 130"/>
                <a:gd name="T16" fmla="*/ 122 w 124"/>
                <a:gd name="T17" fmla="*/ 44 h 130"/>
                <a:gd name="T18" fmla="*/ 109 w 124"/>
                <a:gd name="T19" fmla="*/ 44 h 130"/>
                <a:gd name="T20" fmla="*/ 64 w 124"/>
                <a:gd name="T21" fmla="*/ 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3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Freeform 42"/>
            <p:cNvSpPr>
              <a:spLocks/>
            </p:cNvSpPr>
            <p:nvPr/>
          </p:nvSpPr>
          <p:spPr bwMode="auto">
            <a:xfrm>
              <a:off x="7157" y="3383"/>
              <a:ext cx="24" cy="29"/>
            </a:xfrm>
            <a:custGeom>
              <a:avLst/>
              <a:gdLst>
                <a:gd name="T0" fmla="*/ 0 w 105"/>
                <a:gd name="T1" fmla="*/ 0 h 123"/>
                <a:gd name="T2" fmla="*/ 12 w 105"/>
                <a:gd name="T3" fmla="*/ 0 h 123"/>
                <a:gd name="T4" fmla="*/ 12 w 105"/>
                <a:gd name="T5" fmla="*/ 51 h 123"/>
                <a:gd name="T6" fmla="*/ 93 w 105"/>
                <a:gd name="T7" fmla="*/ 51 h 123"/>
                <a:gd name="T8" fmla="*/ 93 w 105"/>
                <a:gd name="T9" fmla="*/ 0 h 123"/>
                <a:gd name="T10" fmla="*/ 105 w 105"/>
                <a:gd name="T11" fmla="*/ 0 h 123"/>
                <a:gd name="T12" fmla="*/ 105 w 105"/>
                <a:gd name="T13" fmla="*/ 123 h 123"/>
                <a:gd name="T14" fmla="*/ 93 w 105"/>
                <a:gd name="T15" fmla="*/ 123 h 123"/>
                <a:gd name="T16" fmla="*/ 93 w 105"/>
                <a:gd name="T17" fmla="*/ 63 h 123"/>
                <a:gd name="T18" fmla="*/ 12 w 105"/>
                <a:gd name="T19" fmla="*/ 63 h 123"/>
                <a:gd name="T20" fmla="*/ 12 w 105"/>
                <a:gd name="T21" fmla="*/ 123 h 123"/>
                <a:gd name="T22" fmla="*/ 0 w 105"/>
                <a:gd name="T23" fmla="*/ 123 h 123"/>
                <a:gd name="T24" fmla="*/ 0 w 10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3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Freeform 43"/>
            <p:cNvSpPr>
              <a:spLocks noEditPoints="1"/>
            </p:cNvSpPr>
            <p:nvPr/>
          </p:nvSpPr>
          <p:spPr bwMode="auto">
            <a:xfrm>
              <a:off x="7190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Freeform 44"/>
            <p:cNvSpPr>
              <a:spLocks/>
            </p:cNvSpPr>
            <p:nvPr/>
          </p:nvSpPr>
          <p:spPr bwMode="auto">
            <a:xfrm>
              <a:off x="7224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3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Freeform 45"/>
            <p:cNvSpPr>
              <a:spLocks/>
            </p:cNvSpPr>
            <p:nvPr/>
          </p:nvSpPr>
          <p:spPr bwMode="auto">
            <a:xfrm>
              <a:off x="7257" y="3383"/>
              <a:ext cx="27" cy="29"/>
            </a:xfrm>
            <a:custGeom>
              <a:avLst/>
              <a:gdLst>
                <a:gd name="T0" fmla="*/ 53 w 118"/>
                <a:gd name="T1" fmla="*/ 70 h 123"/>
                <a:gd name="T2" fmla="*/ 0 w 118"/>
                <a:gd name="T3" fmla="*/ 0 h 123"/>
                <a:gd name="T4" fmla="*/ 15 w 118"/>
                <a:gd name="T5" fmla="*/ 0 h 123"/>
                <a:gd name="T6" fmla="*/ 59 w 118"/>
                <a:gd name="T7" fmla="*/ 60 h 123"/>
                <a:gd name="T8" fmla="*/ 103 w 118"/>
                <a:gd name="T9" fmla="*/ 0 h 123"/>
                <a:gd name="T10" fmla="*/ 118 w 118"/>
                <a:gd name="T11" fmla="*/ 0 h 123"/>
                <a:gd name="T12" fmla="*/ 65 w 118"/>
                <a:gd name="T13" fmla="*/ 70 h 123"/>
                <a:gd name="T14" fmla="*/ 65 w 118"/>
                <a:gd name="T15" fmla="*/ 123 h 123"/>
                <a:gd name="T16" fmla="*/ 53 w 118"/>
                <a:gd name="T17" fmla="*/ 123 h 123"/>
                <a:gd name="T18" fmla="*/ 53 w 118"/>
                <a:gd name="T19" fmla="*/ 7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23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Rectangle 46"/>
            <p:cNvSpPr>
              <a:spLocks noChangeArrowheads="1"/>
            </p:cNvSpPr>
            <p:nvPr/>
          </p:nvSpPr>
          <p:spPr bwMode="auto"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Rectangle 47"/>
            <p:cNvSpPr>
              <a:spLocks noChangeArrowheads="1"/>
            </p:cNvSpPr>
            <p:nvPr/>
          </p:nvSpPr>
          <p:spPr bwMode="auto"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Freeform 48"/>
            <p:cNvSpPr>
              <a:spLocks/>
            </p:cNvSpPr>
            <p:nvPr/>
          </p:nvSpPr>
          <p:spPr bwMode="auto">
            <a:xfrm>
              <a:off x="4487" y="3091"/>
              <a:ext cx="40" cy="39"/>
            </a:xfrm>
            <a:custGeom>
              <a:avLst/>
              <a:gdLst>
                <a:gd name="T0" fmla="*/ 33 w 174"/>
                <a:gd name="T1" fmla="*/ 166 h 166"/>
                <a:gd name="T2" fmla="*/ 87 w 174"/>
                <a:gd name="T3" fmla="*/ 127 h 166"/>
                <a:gd name="T4" fmla="*/ 140 w 174"/>
                <a:gd name="T5" fmla="*/ 166 h 166"/>
                <a:gd name="T6" fmla="*/ 120 w 174"/>
                <a:gd name="T7" fmla="*/ 103 h 166"/>
                <a:gd name="T8" fmla="*/ 174 w 174"/>
                <a:gd name="T9" fmla="*/ 64 h 166"/>
                <a:gd name="T10" fmla="*/ 107 w 174"/>
                <a:gd name="T11" fmla="*/ 64 h 166"/>
                <a:gd name="T12" fmla="*/ 87 w 174"/>
                <a:gd name="T13" fmla="*/ 0 h 166"/>
                <a:gd name="T14" fmla="*/ 66 w 174"/>
                <a:gd name="T15" fmla="*/ 64 h 166"/>
                <a:gd name="T16" fmla="*/ 0 w 174"/>
                <a:gd name="T17" fmla="*/ 64 h 166"/>
                <a:gd name="T18" fmla="*/ 54 w 174"/>
                <a:gd name="T19" fmla="*/ 103 h 166"/>
                <a:gd name="T20" fmla="*/ 33 w 174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Freeform 49"/>
            <p:cNvSpPr>
              <a:spLocks/>
            </p:cNvSpPr>
            <p:nvPr/>
          </p:nvSpPr>
          <p:spPr bwMode="auto">
            <a:xfrm>
              <a:off x="4423" y="3108"/>
              <a:ext cx="40" cy="39"/>
            </a:xfrm>
            <a:custGeom>
              <a:avLst/>
              <a:gdLst>
                <a:gd name="T0" fmla="*/ 34 w 175"/>
                <a:gd name="T1" fmla="*/ 166 h 166"/>
                <a:gd name="T2" fmla="*/ 87 w 175"/>
                <a:gd name="T3" fmla="*/ 127 h 166"/>
                <a:gd name="T4" fmla="*/ 141 w 175"/>
                <a:gd name="T5" fmla="*/ 166 h 166"/>
                <a:gd name="T6" fmla="*/ 120 w 175"/>
                <a:gd name="T7" fmla="*/ 103 h 166"/>
                <a:gd name="T8" fmla="*/ 175 w 175"/>
                <a:gd name="T9" fmla="*/ 64 h 166"/>
                <a:gd name="T10" fmla="*/ 108 w 175"/>
                <a:gd name="T11" fmla="*/ 64 h 166"/>
                <a:gd name="T12" fmla="*/ 87 w 175"/>
                <a:gd name="T13" fmla="*/ 0 h 166"/>
                <a:gd name="T14" fmla="*/ 67 w 175"/>
                <a:gd name="T15" fmla="*/ 64 h 166"/>
                <a:gd name="T16" fmla="*/ 0 w 175"/>
                <a:gd name="T17" fmla="*/ 64 h 166"/>
                <a:gd name="T18" fmla="*/ 54 w 175"/>
                <a:gd name="T19" fmla="*/ 103 h 166"/>
                <a:gd name="T20" fmla="*/ 34 w 175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Freeform 50"/>
            <p:cNvSpPr>
              <a:spLocks/>
            </p:cNvSpPr>
            <p:nvPr/>
          </p:nvSpPr>
          <p:spPr bwMode="auto">
            <a:xfrm>
              <a:off x="4377" y="3156"/>
              <a:ext cx="40" cy="39"/>
            </a:xfrm>
            <a:custGeom>
              <a:avLst/>
              <a:gdLst>
                <a:gd name="T0" fmla="*/ 88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5 w 175"/>
                <a:gd name="T7" fmla="*/ 103 h 166"/>
                <a:gd name="T8" fmla="*/ 34 w 175"/>
                <a:gd name="T9" fmla="*/ 166 h 166"/>
                <a:gd name="T10" fmla="*/ 88 w 175"/>
                <a:gd name="T11" fmla="*/ 127 h 166"/>
                <a:gd name="T12" fmla="*/ 141 w 175"/>
                <a:gd name="T13" fmla="*/ 166 h 166"/>
                <a:gd name="T14" fmla="*/ 121 w 175"/>
                <a:gd name="T15" fmla="*/ 103 h 166"/>
                <a:gd name="T16" fmla="*/ 175 w 175"/>
                <a:gd name="T17" fmla="*/ 64 h 166"/>
                <a:gd name="T18" fmla="*/ 108 w 175"/>
                <a:gd name="T19" fmla="*/ 64 h 166"/>
                <a:gd name="T20" fmla="*/ 88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Freeform 51"/>
            <p:cNvSpPr>
              <a:spLocks/>
            </p:cNvSpPr>
            <p:nvPr/>
          </p:nvSpPr>
          <p:spPr bwMode="auto">
            <a:xfrm>
              <a:off x="4360" y="3221"/>
              <a:ext cx="40" cy="38"/>
            </a:xfrm>
            <a:custGeom>
              <a:avLst/>
              <a:gdLst>
                <a:gd name="T0" fmla="*/ 88 w 175"/>
                <a:gd name="T1" fmla="*/ 127 h 166"/>
                <a:gd name="T2" fmla="*/ 141 w 175"/>
                <a:gd name="T3" fmla="*/ 166 h 166"/>
                <a:gd name="T4" fmla="*/ 121 w 175"/>
                <a:gd name="T5" fmla="*/ 102 h 166"/>
                <a:gd name="T6" fmla="*/ 175 w 175"/>
                <a:gd name="T7" fmla="*/ 63 h 166"/>
                <a:gd name="T8" fmla="*/ 108 w 175"/>
                <a:gd name="T9" fmla="*/ 63 h 166"/>
                <a:gd name="T10" fmla="*/ 88 w 175"/>
                <a:gd name="T11" fmla="*/ 0 h 166"/>
                <a:gd name="T12" fmla="*/ 67 w 175"/>
                <a:gd name="T13" fmla="*/ 64 h 166"/>
                <a:gd name="T14" fmla="*/ 0 w 175"/>
                <a:gd name="T15" fmla="*/ 63 h 166"/>
                <a:gd name="T16" fmla="*/ 54 w 175"/>
                <a:gd name="T17" fmla="*/ 102 h 166"/>
                <a:gd name="T18" fmla="*/ 34 w 175"/>
                <a:gd name="T19" fmla="*/ 166 h 166"/>
                <a:gd name="T20" fmla="*/ 88 w 175"/>
                <a:gd name="T21" fmla="*/ 12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Freeform 52"/>
            <p:cNvSpPr>
              <a:spLocks/>
            </p:cNvSpPr>
            <p:nvPr/>
          </p:nvSpPr>
          <p:spPr bwMode="auto">
            <a:xfrm>
              <a:off x="4377" y="3285"/>
              <a:ext cx="40" cy="39"/>
            </a:xfrm>
            <a:custGeom>
              <a:avLst/>
              <a:gdLst>
                <a:gd name="T0" fmla="*/ 108 w 175"/>
                <a:gd name="T1" fmla="*/ 64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4 h 166"/>
                <a:gd name="T8" fmla="*/ 55 w 175"/>
                <a:gd name="T9" fmla="*/ 103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3 h 166"/>
                <a:gd name="T18" fmla="*/ 175 w 175"/>
                <a:gd name="T19" fmla="*/ 64 h 166"/>
                <a:gd name="T20" fmla="*/ 108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Freeform 53"/>
            <p:cNvSpPr>
              <a:spLocks/>
            </p:cNvSpPr>
            <p:nvPr/>
          </p:nvSpPr>
          <p:spPr bwMode="auto">
            <a:xfrm>
              <a:off x="4423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5 w 175"/>
                <a:gd name="T9" fmla="*/ 102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Freeform 54"/>
            <p:cNvSpPr>
              <a:spLocks/>
            </p:cNvSpPr>
            <p:nvPr/>
          </p:nvSpPr>
          <p:spPr bwMode="auto">
            <a:xfrm>
              <a:off x="4487" y="3350"/>
              <a:ext cx="40" cy="39"/>
            </a:xfrm>
            <a:custGeom>
              <a:avLst/>
              <a:gdLst>
                <a:gd name="T0" fmla="*/ 107 w 174"/>
                <a:gd name="T1" fmla="*/ 64 h 166"/>
                <a:gd name="T2" fmla="*/ 87 w 174"/>
                <a:gd name="T3" fmla="*/ 0 h 166"/>
                <a:gd name="T4" fmla="*/ 66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0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7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Freeform 55"/>
            <p:cNvSpPr>
              <a:spLocks/>
            </p:cNvSpPr>
            <p:nvPr/>
          </p:nvSpPr>
          <p:spPr bwMode="auto">
            <a:xfrm>
              <a:off x="4550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7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4 w 175"/>
                <a:gd name="T9" fmla="*/ 102 h 166"/>
                <a:gd name="T10" fmla="*/ 34 w 175"/>
                <a:gd name="T11" fmla="*/ 166 h 166"/>
                <a:gd name="T12" fmla="*/ 87 w 175"/>
                <a:gd name="T13" fmla="*/ 127 h 166"/>
                <a:gd name="T14" fmla="*/ 141 w 175"/>
                <a:gd name="T15" fmla="*/ 166 h 166"/>
                <a:gd name="T16" fmla="*/ 120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Freeform 56"/>
            <p:cNvSpPr>
              <a:spLocks/>
            </p:cNvSpPr>
            <p:nvPr/>
          </p:nvSpPr>
          <p:spPr bwMode="auto">
            <a:xfrm>
              <a:off x="4596" y="3285"/>
              <a:ext cx="40" cy="39"/>
            </a:xfrm>
            <a:custGeom>
              <a:avLst/>
              <a:gdLst>
                <a:gd name="T0" fmla="*/ 108 w 174"/>
                <a:gd name="T1" fmla="*/ 64 h 166"/>
                <a:gd name="T2" fmla="*/ 87 w 174"/>
                <a:gd name="T3" fmla="*/ 0 h 166"/>
                <a:gd name="T4" fmla="*/ 67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1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8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Freeform 57"/>
            <p:cNvSpPr>
              <a:spLocks/>
            </p:cNvSpPr>
            <p:nvPr/>
          </p:nvSpPr>
          <p:spPr bwMode="auto">
            <a:xfrm>
              <a:off x="4613" y="3220"/>
              <a:ext cx="40" cy="39"/>
            </a:xfrm>
            <a:custGeom>
              <a:avLst/>
              <a:gdLst>
                <a:gd name="T0" fmla="*/ 175 w 175"/>
                <a:gd name="T1" fmla="*/ 64 h 166"/>
                <a:gd name="T2" fmla="*/ 108 w 175"/>
                <a:gd name="T3" fmla="*/ 64 h 166"/>
                <a:gd name="T4" fmla="*/ 88 w 175"/>
                <a:gd name="T5" fmla="*/ 0 h 166"/>
                <a:gd name="T6" fmla="*/ 67 w 175"/>
                <a:gd name="T7" fmla="*/ 64 h 166"/>
                <a:gd name="T8" fmla="*/ 0 w 175"/>
                <a:gd name="T9" fmla="*/ 64 h 166"/>
                <a:gd name="T10" fmla="*/ 54 w 175"/>
                <a:gd name="T11" fmla="*/ 103 h 166"/>
                <a:gd name="T12" fmla="*/ 34 w 175"/>
                <a:gd name="T13" fmla="*/ 166 h 166"/>
                <a:gd name="T14" fmla="*/ 88 w 175"/>
                <a:gd name="T15" fmla="*/ 127 h 166"/>
                <a:gd name="T16" fmla="*/ 141 w 175"/>
                <a:gd name="T17" fmla="*/ 166 h 166"/>
                <a:gd name="T18" fmla="*/ 121 w 175"/>
                <a:gd name="T19" fmla="*/ 103 h 166"/>
                <a:gd name="T20" fmla="*/ 175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Freeform 58"/>
            <p:cNvSpPr>
              <a:spLocks/>
            </p:cNvSpPr>
            <p:nvPr/>
          </p:nvSpPr>
          <p:spPr bwMode="auto">
            <a:xfrm>
              <a:off x="4596" y="3156"/>
              <a:ext cx="40" cy="38"/>
            </a:xfrm>
            <a:custGeom>
              <a:avLst/>
              <a:gdLst>
                <a:gd name="T0" fmla="*/ 34 w 174"/>
                <a:gd name="T1" fmla="*/ 165 h 165"/>
                <a:gd name="T2" fmla="*/ 87 w 174"/>
                <a:gd name="T3" fmla="*/ 126 h 165"/>
                <a:gd name="T4" fmla="*/ 141 w 174"/>
                <a:gd name="T5" fmla="*/ 165 h 165"/>
                <a:gd name="T6" fmla="*/ 120 w 174"/>
                <a:gd name="T7" fmla="*/ 102 h 165"/>
                <a:gd name="T8" fmla="*/ 174 w 174"/>
                <a:gd name="T9" fmla="*/ 63 h 165"/>
                <a:gd name="T10" fmla="*/ 108 w 174"/>
                <a:gd name="T11" fmla="*/ 63 h 165"/>
                <a:gd name="T12" fmla="*/ 87 w 174"/>
                <a:gd name="T13" fmla="*/ 0 h 165"/>
                <a:gd name="T14" fmla="*/ 67 w 174"/>
                <a:gd name="T15" fmla="*/ 64 h 165"/>
                <a:gd name="T16" fmla="*/ 0 w 174"/>
                <a:gd name="T17" fmla="*/ 63 h 165"/>
                <a:gd name="T18" fmla="*/ 54 w 174"/>
                <a:gd name="T19" fmla="*/ 102 h 165"/>
                <a:gd name="T20" fmla="*/ 34 w 174"/>
                <a:gd name="T21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5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Freeform 59"/>
            <p:cNvSpPr>
              <a:spLocks/>
            </p:cNvSpPr>
            <p:nvPr/>
          </p:nvSpPr>
          <p:spPr bwMode="auto">
            <a:xfrm>
              <a:off x="4550" y="3108"/>
              <a:ext cx="40" cy="39"/>
            </a:xfrm>
            <a:custGeom>
              <a:avLst/>
              <a:gdLst>
                <a:gd name="T0" fmla="*/ 87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4 w 175"/>
                <a:gd name="T7" fmla="*/ 103 h 166"/>
                <a:gd name="T8" fmla="*/ 34 w 175"/>
                <a:gd name="T9" fmla="*/ 166 h 166"/>
                <a:gd name="T10" fmla="*/ 87 w 175"/>
                <a:gd name="T11" fmla="*/ 127 h 166"/>
                <a:gd name="T12" fmla="*/ 141 w 175"/>
                <a:gd name="T13" fmla="*/ 166 h 166"/>
                <a:gd name="T14" fmla="*/ 120 w 175"/>
                <a:gd name="T15" fmla="*/ 103 h 166"/>
                <a:gd name="T16" fmla="*/ 175 w 175"/>
                <a:gd name="T17" fmla="*/ 64 h 166"/>
                <a:gd name="T18" fmla="*/ 107 w 175"/>
                <a:gd name="T19" fmla="*/ 64 h 166"/>
                <a:gd name="T20" fmla="*/ 87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Freeform 60"/>
            <p:cNvSpPr>
              <a:spLocks/>
            </p:cNvSpPr>
            <p:nvPr/>
          </p:nvSpPr>
          <p:spPr bwMode="auto">
            <a:xfrm>
              <a:off x="4859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30 w 166"/>
                <a:gd name="T5" fmla="*/ 96 h 240"/>
                <a:gd name="T6" fmla="*/ 130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Freeform 61"/>
            <p:cNvSpPr>
              <a:spLocks/>
            </p:cNvSpPr>
            <p:nvPr/>
          </p:nvSpPr>
          <p:spPr bwMode="auto">
            <a:xfrm>
              <a:off x="4901" y="3103"/>
              <a:ext cx="51" cy="57"/>
            </a:xfrm>
            <a:custGeom>
              <a:avLst/>
              <a:gdLst>
                <a:gd name="T0" fmla="*/ 123 w 223"/>
                <a:gd name="T1" fmla="*/ 244 h 244"/>
                <a:gd name="T2" fmla="*/ 104 w 223"/>
                <a:gd name="T3" fmla="*/ 244 h 244"/>
                <a:gd name="T4" fmla="*/ 0 w 223"/>
                <a:gd name="T5" fmla="*/ 0 h 244"/>
                <a:gd name="T6" fmla="*/ 42 w 223"/>
                <a:gd name="T7" fmla="*/ 0 h 244"/>
                <a:gd name="T8" fmla="*/ 114 w 223"/>
                <a:gd name="T9" fmla="*/ 177 h 244"/>
                <a:gd name="T10" fmla="*/ 183 w 223"/>
                <a:gd name="T11" fmla="*/ 0 h 244"/>
                <a:gd name="T12" fmla="*/ 223 w 223"/>
                <a:gd name="T13" fmla="*/ 0 h 244"/>
                <a:gd name="T14" fmla="*/ 123 w 22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3" h="244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Freeform 62"/>
            <p:cNvSpPr>
              <a:spLocks noEditPoints="1"/>
            </p:cNvSpPr>
            <p:nvPr/>
          </p:nvSpPr>
          <p:spPr bwMode="auto">
            <a:xfrm>
              <a:off x="4960" y="3102"/>
              <a:ext cx="45" cy="57"/>
            </a:xfrm>
            <a:custGeom>
              <a:avLst/>
              <a:gdLst>
                <a:gd name="T0" fmla="*/ 152 w 196"/>
                <a:gd name="T1" fmla="*/ 243 h 243"/>
                <a:gd name="T2" fmla="*/ 78 w 196"/>
                <a:gd name="T3" fmla="*/ 140 h 243"/>
                <a:gd name="T4" fmla="*/ 38 w 196"/>
                <a:gd name="T5" fmla="*/ 138 h 243"/>
                <a:gd name="T6" fmla="*/ 38 w 196"/>
                <a:gd name="T7" fmla="*/ 243 h 243"/>
                <a:gd name="T8" fmla="*/ 0 w 196"/>
                <a:gd name="T9" fmla="*/ 243 h 243"/>
                <a:gd name="T10" fmla="*/ 0 w 196"/>
                <a:gd name="T11" fmla="*/ 3 h 243"/>
                <a:gd name="T12" fmla="*/ 30 w 196"/>
                <a:gd name="T13" fmla="*/ 2 h 243"/>
                <a:gd name="T14" fmla="*/ 69 w 196"/>
                <a:gd name="T15" fmla="*/ 0 h 243"/>
                <a:gd name="T16" fmla="*/ 169 w 196"/>
                <a:gd name="T17" fmla="*/ 69 h 243"/>
                <a:gd name="T18" fmla="*/ 153 w 196"/>
                <a:gd name="T19" fmla="*/ 110 h 243"/>
                <a:gd name="T20" fmla="*/ 115 w 196"/>
                <a:gd name="T21" fmla="*/ 133 h 243"/>
                <a:gd name="T22" fmla="*/ 196 w 196"/>
                <a:gd name="T23" fmla="*/ 243 h 243"/>
                <a:gd name="T24" fmla="*/ 152 w 196"/>
                <a:gd name="T25" fmla="*/ 243 h 243"/>
                <a:gd name="T26" fmla="*/ 38 w 196"/>
                <a:gd name="T27" fmla="*/ 32 h 243"/>
                <a:gd name="T28" fmla="*/ 38 w 196"/>
                <a:gd name="T29" fmla="*/ 111 h 243"/>
                <a:gd name="T30" fmla="*/ 65 w 196"/>
                <a:gd name="T31" fmla="*/ 112 h 243"/>
                <a:gd name="T32" fmla="*/ 114 w 196"/>
                <a:gd name="T33" fmla="*/ 103 h 243"/>
                <a:gd name="T34" fmla="*/ 130 w 196"/>
                <a:gd name="T35" fmla="*/ 69 h 243"/>
                <a:gd name="T36" fmla="*/ 113 w 196"/>
                <a:gd name="T37" fmla="*/ 40 h 243"/>
                <a:gd name="T38" fmla="*/ 60 w 196"/>
                <a:gd name="T39" fmla="*/ 31 h 243"/>
                <a:gd name="T40" fmla="*/ 38 w 196"/>
                <a:gd name="T41" fmla="*/ 3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6" h="243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Freeform 63"/>
            <p:cNvSpPr>
              <a:spLocks noEditPoints="1"/>
            </p:cNvSpPr>
            <p:nvPr/>
          </p:nvSpPr>
          <p:spPr bwMode="auto">
            <a:xfrm>
              <a:off x="5008" y="3102"/>
              <a:ext cx="53" cy="58"/>
            </a:xfrm>
            <a:custGeom>
              <a:avLst/>
              <a:gdLst>
                <a:gd name="T0" fmla="*/ 0 w 231"/>
                <a:gd name="T1" fmla="*/ 122 h 248"/>
                <a:gd name="T2" fmla="*/ 30 w 231"/>
                <a:gd name="T3" fmla="*/ 35 h 248"/>
                <a:gd name="T4" fmla="*/ 112 w 231"/>
                <a:gd name="T5" fmla="*/ 0 h 248"/>
                <a:gd name="T6" fmla="*/ 200 w 231"/>
                <a:gd name="T7" fmla="*/ 32 h 248"/>
                <a:gd name="T8" fmla="*/ 231 w 231"/>
                <a:gd name="T9" fmla="*/ 122 h 248"/>
                <a:gd name="T10" fmla="*/ 200 w 231"/>
                <a:gd name="T11" fmla="*/ 215 h 248"/>
                <a:gd name="T12" fmla="*/ 112 w 231"/>
                <a:gd name="T13" fmla="*/ 248 h 248"/>
                <a:gd name="T14" fmla="*/ 29 w 231"/>
                <a:gd name="T15" fmla="*/ 213 h 248"/>
                <a:gd name="T16" fmla="*/ 0 w 231"/>
                <a:gd name="T17" fmla="*/ 122 h 248"/>
                <a:gd name="T18" fmla="*/ 40 w 231"/>
                <a:gd name="T19" fmla="*/ 122 h 248"/>
                <a:gd name="T20" fmla="*/ 58 w 231"/>
                <a:gd name="T21" fmla="*/ 191 h 248"/>
                <a:gd name="T22" fmla="*/ 112 w 231"/>
                <a:gd name="T23" fmla="*/ 219 h 248"/>
                <a:gd name="T24" fmla="*/ 171 w 231"/>
                <a:gd name="T25" fmla="*/ 193 h 248"/>
                <a:gd name="T26" fmla="*/ 191 w 231"/>
                <a:gd name="T27" fmla="*/ 122 h 248"/>
                <a:gd name="T28" fmla="*/ 112 w 231"/>
                <a:gd name="T29" fmla="*/ 29 h 248"/>
                <a:gd name="T30" fmla="*/ 58 w 231"/>
                <a:gd name="T31" fmla="*/ 54 h 248"/>
                <a:gd name="T32" fmla="*/ 40 w 231"/>
                <a:gd name="T33" fmla="*/ 12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" h="248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Freeform 64"/>
            <p:cNvSpPr>
              <a:spLocks noEditPoints="1"/>
            </p:cNvSpPr>
            <p:nvPr/>
          </p:nvSpPr>
          <p:spPr bwMode="auto">
            <a:xfrm>
              <a:off x="5071" y="3103"/>
              <a:ext cx="39" cy="56"/>
            </a:xfrm>
            <a:custGeom>
              <a:avLst/>
              <a:gdLst>
                <a:gd name="T0" fmla="*/ 38 w 173"/>
                <a:gd name="T1" fmla="*/ 150 h 242"/>
                <a:gd name="T2" fmla="*/ 38 w 173"/>
                <a:gd name="T3" fmla="*/ 242 h 242"/>
                <a:gd name="T4" fmla="*/ 0 w 173"/>
                <a:gd name="T5" fmla="*/ 242 h 242"/>
                <a:gd name="T6" fmla="*/ 0 w 173"/>
                <a:gd name="T7" fmla="*/ 2 h 242"/>
                <a:gd name="T8" fmla="*/ 52 w 173"/>
                <a:gd name="T9" fmla="*/ 0 h 242"/>
                <a:gd name="T10" fmla="*/ 173 w 173"/>
                <a:gd name="T11" fmla="*/ 70 h 242"/>
                <a:gd name="T12" fmla="*/ 66 w 173"/>
                <a:gd name="T13" fmla="*/ 151 h 242"/>
                <a:gd name="T14" fmla="*/ 38 w 173"/>
                <a:gd name="T15" fmla="*/ 150 h 242"/>
                <a:gd name="T16" fmla="*/ 38 w 173"/>
                <a:gd name="T17" fmla="*/ 31 h 242"/>
                <a:gd name="T18" fmla="*/ 38 w 173"/>
                <a:gd name="T19" fmla="*/ 120 h 242"/>
                <a:gd name="T20" fmla="*/ 64 w 173"/>
                <a:gd name="T21" fmla="*/ 122 h 242"/>
                <a:gd name="T22" fmla="*/ 134 w 173"/>
                <a:gd name="T23" fmla="*/ 74 h 242"/>
                <a:gd name="T24" fmla="*/ 59 w 173"/>
                <a:gd name="T25" fmla="*/ 30 h 242"/>
                <a:gd name="T26" fmla="*/ 38 w 173"/>
                <a:gd name="T27" fmla="*/ 3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42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Freeform 65"/>
            <p:cNvSpPr>
              <a:spLocks/>
            </p:cNvSpPr>
            <p:nvPr/>
          </p:nvSpPr>
          <p:spPr bwMode="auto">
            <a:xfrm>
              <a:off x="5118" y="3102"/>
              <a:ext cx="35" cy="58"/>
            </a:xfrm>
            <a:custGeom>
              <a:avLst/>
              <a:gdLst>
                <a:gd name="T0" fmla="*/ 0 w 156"/>
                <a:gd name="T1" fmla="*/ 233 h 248"/>
                <a:gd name="T2" fmla="*/ 14 w 156"/>
                <a:gd name="T3" fmla="*/ 203 h 248"/>
                <a:gd name="T4" fmla="*/ 41 w 156"/>
                <a:gd name="T5" fmla="*/ 214 h 248"/>
                <a:gd name="T6" fmla="*/ 69 w 156"/>
                <a:gd name="T7" fmla="*/ 219 h 248"/>
                <a:gd name="T8" fmla="*/ 105 w 156"/>
                <a:gd name="T9" fmla="*/ 208 h 248"/>
                <a:gd name="T10" fmla="*/ 118 w 156"/>
                <a:gd name="T11" fmla="*/ 182 h 248"/>
                <a:gd name="T12" fmla="*/ 111 w 156"/>
                <a:gd name="T13" fmla="*/ 159 h 248"/>
                <a:gd name="T14" fmla="*/ 73 w 156"/>
                <a:gd name="T15" fmla="*/ 136 h 248"/>
                <a:gd name="T16" fmla="*/ 51 w 156"/>
                <a:gd name="T17" fmla="*/ 127 h 248"/>
                <a:gd name="T18" fmla="*/ 11 w 156"/>
                <a:gd name="T19" fmla="*/ 100 h 248"/>
                <a:gd name="T20" fmla="*/ 0 w 156"/>
                <a:gd name="T21" fmla="*/ 62 h 248"/>
                <a:gd name="T22" fmla="*/ 22 w 156"/>
                <a:gd name="T23" fmla="*/ 17 h 248"/>
                <a:gd name="T24" fmla="*/ 78 w 156"/>
                <a:gd name="T25" fmla="*/ 0 h 248"/>
                <a:gd name="T26" fmla="*/ 142 w 156"/>
                <a:gd name="T27" fmla="*/ 13 h 248"/>
                <a:gd name="T28" fmla="*/ 131 w 156"/>
                <a:gd name="T29" fmla="*/ 41 h 248"/>
                <a:gd name="T30" fmla="*/ 108 w 156"/>
                <a:gd name="T31" fmla="*/ 32 h 248"/>
                <a:gd name="T32" fmla="*/ 79 w 156"/>
                <a:gd name="T33" fmla="*/ 28 h 248"/>
                <a:gd name="T34" fmla="*/ 49 w 156"/>
                <a:gd name="T35" fmla="*/ 37 h 248"/>
                <a:gd name="T36" fmla="*/ 37 w 156"/>
                <a:gd name="T37" fmla="*/ 62 h 248"/>
                <a:gd name="T38" fmla="*/ 41 w 156"/>
                <a:gd name="T39" fmla="*/ 78 h 248"/>
                <a:gd name="T40" fmla="*/ 53 w 156"/>
                <a:gd name="T41" fmla="*/ 91 h 248"/>
                <a:gd name="T42" fmla="*/ 82 w 156"/>
                <a:gd name="T43" fmla="*/ 105 h 248"/>
                <a:gd name="T44" fmla="*/ 104 w 156"/>
                <a:gd name="T45" fmla="*/ 115 h 248"/>
                <a:gd name="T46" fmla="*/ 144 w 156"/>
                <a:gd name="T47" fmla="*/ 142 h 248"/>
                <a:gd name="T48" fmla="*/ 156 w 156"/>
                <a:gd name="T49" fmla="*/ 184 h 248"/>
                <a:gd name="T50" fmla="*/ 131 w 156"/>
                <a:gd name="T51" fmla="*/ 230 h 248"/>
                <a:gd name="T52" fmla="*/ 63 w 156"/>
                <a:gd name="T53" fmla="*/ 248 h 248"/>
                <a:gd name="T54" fmla="*/ 0 w 156"/>
                <a:gd name="T55" fmla="*/ 23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48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Freeform 66"/>
            <p:cNvSpPr>
              <a:spLocks/>
            </p:cNvSpPr>
            <p:nvPr/>
          </p:nvSpPr>
          <p:spPr bwMode="auto">
            <a:xfrm>
              <a:off x="5163" y="3103"/>
              <a:ext cx="45" cy="56"/>
            </a:xfrm>
            <a:custGeom>
              <a:avLst/>
              <a:gdLst>
                <a:gd name="T0" fmla="*/ 154 w 195"/>
                <a:gd name="T1" fmla="*/ 240 h 240"/>
                <a:gd name="T2" fmla="*/ 75 w 195"/>
                <a:gd name="T3" fmla="*/ 130 h 240"/>
                <a:gd name="T4" fmla="*/ 38 w 195"/>
                <a:gd name="T5" fmla="*/ 175 h 240"/>
                <a:gd name="T6" fmla="*/ 38 w 195"/>
                <a:gd name="T7" fmla="*/ 240 h 240"/>
                <a:gd name="T8" fmla="*/ 0 w 195"/>
                <a:gd name="T9" fmla="*/ 240 h 240"/>
                <a:gd name="T10" fmla="*/ 0 w 195"/>
                <a:gd name="T11" fmla="*/ 0 h 240"/>
                <a:gd name="T12" fmla="*/ 38 w 195"/>
                <a:gd name="T13" fmla="*/ 0 h 240"/>
                <a:gd name="T14" fmla="*/ 38 w 195"/>
                <a:gd name="T15" fmla="*/ 131 h 240"/>
                <a:gd name="T16" fmla="*/ 141 w 195"/>
                <a:gd name="T17" fmla="*/ 0 h 240"/>
                <a:gd name="T18" fmla="*/ 184 w 195"/>
                <a:gd name="T19" fmla="*/ 0 h 240"/>
                <a:gd name="T20" fmla="*/ 101 w 195"/>
                <a:gd name="T21" fmla="*/ 104 h 240"/>
                <a:gd name="T22" fmla="*/ 195 w 195"/>
                <a:gd name="T23" fmla="*/ 240 h 240"/>
                <a:gd name="T24" fmla="*/ 154 w 195"/>
                <a:gd name="T2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4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Freeform 67"/>
            <p:cNvSpPr>
              <a:spLocks noEditPoints="1"/>
            </p:cNvSpPr>
            <p:nvPr/>
          </p:nvSpPr>
          <p:spPr bwMode="auto">
            <a:xfrm>
              <a:off x="5208" y="3086"/>
              <a:ext cx="52" cy="73"/>
            </a:xfrm>
            <a:custGeom>
              <a:avLst/>
              <a:gdLst>
                <a:gd name="T0" fmla="*/ 185 w 228"/>
                <a:gd name="T1" fmla="*/ 315 h 315"/>
                <a:gd name="T2" fmla="*/ 166 w 228"/>
                <a:gd name="T3" fmla="*/ 265 h 315"/>
                <a:gd name="T4" fmla="*/ 63 w 228"/>
                <a:gd name="T5" fmla="*/ 265 h 315"/>
                <a:gd name="T6" fmla="*/ 43 w 228"/>
                <a:gd name="T7" fmla="*/ 315 h 315"/>
                <a:gd name="T8" fmla="*/ 0 w 228"/>
                <a:gd name="T9" fmla="*/ 315 h 315"/>
                <a:gd name="T10" fmla="*/ 113 w 228"/>
                <a:gd name="T11" fmla="*/ 72 h 315"/>
                <a:gd name="T12" fmla="*/ 123 w 228"/>
                <a:gd name="T13" fmla="*/ 72 h 315"/>
                <a:gd name="T14" fmla="*/ 228 w 228"/>
                <a:gd name="T15" fmla="*/ 315 h 315"/>
                <a:gd name="T16" fmla="*/ 185 w 228"/>
                <a:gd name="T17" fmla="*/ 315 h 315"/>
                <a:gd name="T18" fmla="*/ 116 w 228"/>
                <a:gd name="T19" fmla="*/ 135 h 315"/>
                <a:gd name="T20" fmla="*/ 73 w 228"/>
                <a:gd name="T21" fmla="*/ 240 h 315"/>
                <a:gd name="T22" fmla="*/ 156 w 228"/>
                <a:gd name="T23" fmla="*/ 240 h 315"/>
                <a:gd name="T24" fmla="*/ 116 w 228"/>
                <a:gd name="T25" fmla="*/ 135 h 315"/>
                <a:gd name="T26" fmla="*/ 162 w 228"/>
                <a:gd name="T27" fmla="*/ 0 h 315"/>
                <a:gd name="T28" fmla="*/ 119 w 228"/>
                <a:gd name="T29" fmla="*/ 55 h 315"/>
                <a:gd name="T30" fmla="*/ 93 w 228"/>
                <a:gd name="T31" fmla="*/ 55 h 315"/>
                <a:gd name="T32" fmla="*/ 125 w 228"/>
                <a:gd name="T33" fmla="*/ 0 h 315"/>
                <a:gd name="T34" fmla="*/ 162 w 228"/>
                <a:gd name="T3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315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Freeform 68"/>
            <p:cNvSpPr>
              <a:spLocks/>
            </p:cNvSpPr>
            <p:nvPr/>
          </p:nvSpPr>
          <p:spPr bwMode="auto">
            <a:xfrm>
              <a:off x="5294" y="3103"/>
              <a:ext cx="44" cy="57"/>
            </a:xfrm>
            <a:custGeom>
              <a:avLst/>
              <a:gdLst>
                <a:gd name="T0" fmla="*/ 0 w 194"/>
                <a:gd name="T1" fmla="*/ 0 h 244"/>
                <a:gd name="T2" fmla="*/ 38 w 194"/>
                <a:gd name="T3" fmla="*/ 0 h 244"/>
                <a:gd name="T4" fmla="*/ 38 w 194"/>
                <a:gd name="T5" fmla="*/ 164 h 244"/>
                <a:gd name="T6" fmla="*/ 54 w 194"/>
                <a:gd name="T7" fmla="*/ 201 h 244"/>
                <a:gd name="T8" fmla="*/ 96 w 194"/>
                <a:gd name="T9" fmla="*/ 215 h 244"/>
                <a:gd name="T10" fmla="*/ 140 w 194"/>
                <a:gd name="T11" fmla="*/ 201 h 244"/>
                <a:gd name="T12" fmla="*/ 156 w 194"/>
                <a:gd name="T13" fmla="*/ 164 h 244"/>
                <a:gd name="T14" fmla="*/ 156 w 194"/>
                <a:gd name="T15" fmla="*/ 0 h 244"/>
                <a:gd name="T16" fmla="*/ 194 w 194"/>
                <a:gd name="T17" fmla="*/ 0 h 244"/>
                <a:gd name="T18" fmla="*/ 194 w 194"/>
                <a:gd name="T19" fmla="*/ 167 h 244"/>
                <a:gd name="T20" fmla="*/ 168 w 194"/>
                <a:gd name="T21" fmla="*/ 224 h 244"/>
                <a:gd name="T22" fmla="*/ 97 w 194"/>
                <a:gd name="T23" fmla="*/ 244 h 244"/>
                <a:gd name="T24" fmla="*/ 25 w 194"/>
                <a:gd name="T25" fmla="*/ 224 h 244"/>
                <a:gd name="T26" fmla="*/ 0 w 194"/>
                <a:gd name="T27" fmla="*/ 167 h 244"/>
                <a:gd name="T28" fmla="*/ 0 w 194"/>
                <a:gd name="T2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4" h="244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Freeform 69"/>
            <p:cNvSpPr>
              <a:spLocks/>
            </p:cNvSpPr>
            <p:nvPr/>
          </p:nvSpPr>
          <p:spPr bwMode="auto">
            <a:xfrm>
              <a:off x="5351" y="3103"/>
              <a:ext cx="44" cy="57"/>
            </a:xfrm>
            <a:custGeom>
              <a:avLst/>
              <a:gdLst>
                <a:gd name="T0" fmla="*/ 180 w 191"/>
                <a:gd name="T1" fmla="*/ 244 h 244"/>
                <a:gd name="T2" fmla="*/ 36 w 191"/>
                <a:gd name="T3" fmla="*/ 68 h 244"/>
                <a:gd name="T4" fmla="*/ 36 w 191"/>
                <a:gd name="T5" fmla="*/ 240 h 244"/>
                <a:gd name="T6" fmla="*/ 0 w 191"/>
                <a:gd name="T7" fmla="*/ 240 h 244"/>
                <a:gd name="T8" fmla="*/ 0 w 191"/>
                <a:gd name="T9" fmla="*/ 0 h 244"/>
                <a:gd name="T10" fmla="*/ 15 w 191"/>
                <a:gd name="T11" fmla="*/ 0 h 244"/>
                <a:gd name="T12" fmla="*/ 155 w 191"/>
                <a:gd name="T13" fmla="*/ 166 h 244"/>
                <a:gd name="T14" fmla="*/ 155 w 191"/>
                <a:gd name="T15" fmla="*/ 0 h 244"/>
                <a:gd name="T16" fmla="*/ 191 w 191"/>
                <a:gd name="T17" fmla="*/ 0 h 244"/>
                <a:gd name="T18" fmla="*/ 191 w 191"/>
                <a:gd name="T19" fmla="*/ 244 h 244"/>
                <a:gd name="T20" fmla="*/ 180 w 191"/>
                <a:gd name="T21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" h="244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Rectangle 70"/>
            <p:cNvSpPr>
              <a:spLocks noChangeArrowheads="1"/>
            </p:cNvSpPr>
            <p:nvPr/>
          </p:nvSpPr>
          <p:spPr bwMode="auto"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Freeform 71"/>
            <p:cNvSpPr>
              <a:spLocks/>
            </p:cNvSpPr>
            <p:nvPr/>
          </p:nvSpPr>
          <p:spPr bwMode="auto">
            <a:xfrm>
              <a:off x="5433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29 w 166"/>
                <a:gd name="T5" fmla="*/ 96 h 240"/>
                <a:gd name="T6" fmla="*/ 129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Freeform 72"/>
            <p:cNvSpPr>
              <a:spLocks/>
            </p:cNvSpPr>
            <p:nvPr/>
          </p:nvSpPr>
          <p:spPr bwMode="auto">
            <a:xfrm>
              <a:off x="4859" y="3198"/>
              <a:ext cx="32" cy="56"/>
            </a:xfrm>
            <a:custGeom>
              <a:avLst/>
              <a:gdLst>
                <a:gd name="T0" fmla="*/ 33 w 143"/>
                <a:gd name="T1" fmla="*/ 29 h 240"/>
                <a:gd name="T2" fmla="*/ 33 w 143"/>
                <a:gd name="T3" fmla="*/ 96 h 240"/>
                <a:gd name="T4" fmla="*/ 112 w 143"/>
                <a:gd name="T5" fmla="*/ 96 h 240"/>
                <a:gd name="T6" fmla="*/ 112 w 143"/>
                <a:gd name="T7" fmla="*/ 124 h 240"/>
                <a:gd name="T8" fmla="*/ 33 w 143"/>
                <a:gd name="T9" fmla="*/ 124 h 240"/>
                <a:gd name="T10" fmla="*/ 33 w 143"/>
                <a:gd name="T11" fmla="*/ 211 h 240"/>
                <a:gd name="T12" fmla="*/ 142 w 143"/>
                <a:gd name="T13" fmla="*/ 211 h 240"/>
                <a:gd name="T14" fmla="*/ 142 w 143"/>
                <a:gd name="T15" fmla="*/ 240 h 240"/>
                <a:gd name="T16" fmla="*/ 0 w 143"/>
                <a:gd name="T17" fmla="*/ 240 h 240"/>
                <a:gd name="T18" fmla="*/ 0 w 143"/>
                <a:gd name="T19" fmla="*/ 0 h 240"/>
                <a:gd name="T20" fmla="*/ 143 w 143"/>
                <a:gd name="T21" fmla="*/ 0 h 240"/>
                <a:gd name="T22" fmla="*/ 143 w 143"/>
                <a:gd name="T23" fmla="*/ 29 h 240"/>
                <a:gd name="T24" fmla="*/ 33 w 143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24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Freeform 73"/>
            <p:cNvSpPr>
              <a:spLocks/>
            </p:cNvSpPr>
            <p:nvPr/>
          </p:nvSpPr>
          <p:spPr bwMode="auto">
            <a:xfrm>
              <a:off x="4894" y="3213"/>
              <a:ext cx="36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Freeform 74"/>
            <p:cNvSpPr>
              <a:spLocks/>
            </p:cNvSpPr>
            <p:nvPr/>
          </p:nvSpPr>
          <p:spPr bwMode="auto">
            <a:xfrm>
              <a:off x="4935" y="3212"/>
              <a:ext cx="24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2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Freeform 75"/>
            <p:cNvSpPr>
              <a:spLocks noEditPoints="1"/>
            </p:cNvSpPr>
            <p:nvPr/>
          </p:nvSpPr>
          <p:spPr bwMode="auto">
            <a:xfrm>
              <a:off x="4961" y="3212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6 w 159"/>
                <a:gd name="T25" fmla="*/ 91 h 183"/>
                <a:gd name="T26" fmla="*/ 80 w 159"/>
                <a:gd name="T27" fmla="*/ 26 h 183"/>
                <a:gd name="T28" fmla="*/ 45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Freeform 76"/>
            <p:cNvSpPr>
              <a:spLocks noEditPoints="1"/>
            </p:cNvSpPr>
            <p:nvPr/>
          </p:nvSpPr>
          <p:spPr bwMode="auto">
            <a:xfrm>
              <a:off x="5003" y="3212"/>
              <a:ext cx="36" cy="58"/>
            </a:xfrm>
            <a:custGeom>
              <a:avLst/>
              <a:gdLst>
                <a:gd name="T0" fmla="*/ 32 w 154"/>
                <a:gd name="T1" fmla="*/ 170 h 248"/>
                <a:gd name="T2" fmla="*/ 32 w 154"/>
                <a:gd name="T3" fmla="*/ 248 h 248"/>
                <a:gd name="T4" fmla="*/ 0 w 154"/>
                <a:gd name="T5" fmla="*/ 248 h 248"/>
                <a:gd name="T6" fmla="*/ 0 w 154"/>
                <a:gd name="T7" fmla="*/ 4 h 248"/>
                <a:gd name="T8" fmla="*/ 32 w 154"/>
                <a:gd name="T9" fmla="*/ 4 h 248"/>
                <a:gd name="T10" fmla="*/ 32 w 154"/>
                <a:gd name="T11" fmla="*/ 18 h 248"/>
                <a:gd name="T12" fmla="*/ 74 w 154"/>
                <a:gd name="T13" fmla="*/ 0 h 248"/>
                <a:gd name="T14" fmla="*/ 133 w 154"/>
                <a:gd name="T15" fmla="*/ 24 h 248"/>
                <a:gd name="T16" fmla="*/ 154 w 154"/>
                <a:gd name="T17" fmla="*/ 92 h 248"/>
                <a:gd name="T18" fmla="*/ 133 w 154"/>
                <a:gd name="T19" fmla="*/ 157 h 248"/>
                <a:gd name="T20" fmla="*/ 72 w 154"/>
                <a:gd name="T21" fmla="*/ 183 h 248"/>
                <a:gd name="T22" fmla="*/ 48 w 154"/>
                <a:gd name="T23" fmla="*/ 179 h 248"/>
                <a:gd name="T24" fmla="*/ 32 w 154"/>
                <a:gd name="T25" fmla="*/ 170 h 248"/>
                <a:gd name="T26" fmla="*/ 32 w 154"/>
                <a:gd name="T27" fmla="*/ 42 h 248"/>
                <a:gd name="T28" fmla="*/ 32 w 154"/>
                <a:gd name="T29" fmla="*/ 144 h 248"/>
                <a:gd name="T30" fmla="*/ 44 w 154"/>
                <a:gd name="T31" fmla="*/ 152 h 248"/>
                <a:gd name="T32" fmla="*/ 63 w 154"/>
                <a:gd name="T33" fmla="*/ 156 h 248"/>
                <a:gd name="T34" fmla="*/ 121 w 154"/>
                <a:gd name="T35" fmla="*/ 91 h 248"/>
                <a:gd name="T36" fmla="*/ 107 w 154"/>
                <a:gd name="T37" fmla="*/ 42 h 248"/>
                <a:gd name="T38" fmla="*/ 63 w 154"/>
                <a:gd name="T39" fmla="*/ 27 h 248"/>
                <a:gd name="T40" fmla="*/ 47 w 154"/>
                <a:gd name="T41" fmla="*/ 31 h 248"/>
                <a:gd name="T42" fmla="*/ 32 w 154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" h="248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Freeform 77"/>
            <p:cNvSpPr>
              <a:spLocks/>
            </p:cNvSpPr>
            <p:nvPr/>
          </p:nvSpPr>
          <p:spPr bwMode="auto">
            <a:xfrm>
              <a:off x="5042" y="3212"/>
              <a:ext cx="27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6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1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5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Freeform 78"/>
            <p:cNvSpPr>
              <a:spLocks/>
            </p:cNvSpPr>
            <p:nvPr/>
          </p:nvSpPr>
          <p:spPr bwMode="auto">
            <a:xfrm>
              <a:off x="5075" y="3196"/>
              <a:ext cx="34" cy="58"/>
            </a:xfrm>
            <a:custGeom>
              <a:avLst/>
              <a:gdLst>
                <a:gd name="T0" fmla="*/ 114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9 w 147"/>
                <a:gd name="T17" fmla="*/ 73 h 248"/>
                <a:gd name="T18" fmla="*/ 135 w 147"/>
                <a:gd name="T19" fmla="*/ 73 h 248"/>
                <a:gd name="T20" fmla="*/ 79 w 147"/>
                <a:gd name="T21" fmla="*/ 139 h 248"/>
                <a:gd name="T22" fmla="*/ 147 w 147"/>
                <a:gd name="T23" fmla="*/ 248 h 248"/>
                <a:gd name="T24" fmla="*/ 114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Freeform 79"/>
            <p:cNvSpPr>
              <a:spLocks noEditPoints="1"/>
            </p:cNvSpPr>
            <p:nvPr/>
          </p:nvSpPr>
          <p:spPr bwMode="auto">
            <a:xfrm>
              <a:off x="5110" y="3192"/>
              <a:ext cx="37" cy="63"/>
            </a:xfrm>
            <a:custGeom>
              <a:avLst/>
              <a:gdLst>
                <a:gd name="T0" fmla="*/ 159 w 162"/>
                <a:gd name="T1" fmla="*/ 181 h 269"/>
                <a:gd name="T2" fmla="*/ 33 w 162"/>
                <a:gd name="T3" fmla="*/ 181 h 269"/>
                <a:gd name="T4" fmla="*/ 49 w 162"/>
                <a:gd name="T5" fmla="*/ 228 h 269"/>
                <a:gd name="T6" fmla="*/ 88 w 162"/>
                <a:gd name="T7" fmla="*/ 242 h 269"/>
                <a:gd name="T8" fmla="*/ 133 w 162"/>
                <a:gd name="T9" fmla="*/ 227 h 269"/>
                <a:gd name="T10" fmla="*/ 146 w 162"/>
                <a:gd name="T11" fmla="*/ 249 h 269"/>
                <a:gd name="T12" fmla="*/ 124 w 162"/>
                <a:gd name="T13" fmla="*/ 262 h 269"/>
                <a:gd name="T14" fmla="*/ 82 w 162"/>
                <a:gd name="T15" fmla="*/ 269 h 269"/>
                <a:gd name="T16" fmla="*/ 25 w 162"/>
                <a:gd name="T17" fmla="*/ 246 h 269"/>
                <a:gd name="T18" fmla="*/ 0 w 162"/>
                <a:gd name="T19" fmla="*/ 180 h 269"/>
                <a:gd name="T20" fmla="*/ 26 w 162"/>
                <a:gd name="T21" fmla="*/ 110 h 269"/>
                <a:gd name="T22" fmla="*/ 82 w 162"/>
                <a:gd name="T23" fmla="*/ 86 h 269"/>
                <a:gd name="T24" fmla="*/ 141 w 162"/>
                <a:gd name="T25" fmla="*/ 108 h 269"/>
                <a:gd name="T26" fmla="*/ 162 w 162"/>
                <a:gd name="T27" fmla="*/ 161 h 269"/>
                <a:gd name="T28" fmla="*/ 159 w 162"/>
                <a:gd name="T29" fmla="*/ 181 h 269"/>
                <a:gd name="T30" fmla="*/ 84 w 162"/>
                <a:gd name="T31" fmla="*/ 113 h 269"/>
                <a:gd name="T32" fmla="*/ 49 w 162"/>
                <a:gd name="T33" fmla="*/ 126 h 269"/>
                <a:gd name="T34" fmla="*/ 33 w 162"/>
                <a:gd name="T35" fmla="*/ 158 h 269"/>
                <a:gd name="T36" fmla="*/ 131 w 162"/>
                <a:gd name="T37" fmla="*/ 158 h 269"/>
                <a:gd name="T38" fmla="*/ 119 w 162"/>
                <a:gd name="T39" fmla="*/ 126 h 269"/>
                <a:gd name="T40" fmla="*/ 84 w 162"/>
                <a:gd name="T41" fmla="*/ 113 h 269"/>
                <a:gd name="T42" fmla="*/ 124 w 162"/>
                <a:gd name="T43" fmla="*/ 0 h 269"/>
                <a:gd name="T44" fmla="*/ 87 w 162"/>
                <a:gd name="T45" fmla="*/ 54 h 269"/>
                <a:gd name="T46" fmla="*/ 64 w 162"/>
                <a:gd name="T47" fmla="*/ 54 h 269"/>
                <a:gd name="T48" fmla="*/ 92 w 162"/>
                <a:gd name="T49" fmla="*/ 0 h 269"/>
                <a:gd name="T50" fmla="*/ 124 w 162"/>
                <a:gd name="T5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2" h="269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Freeform 80"/>
            <p:cNvSpPr>
              <a:spLocks/>
            </p:cNvSpPr>
            <p:nvPr/>
          </p:nvSpPr>
          <p:spPr bwMode="auto">
            <a:xfrm>
              <a:off x="5174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Freeform 81"/>
            <p:cNvSpPr>
              <a:spLocks/>
            </p:cNvSpPr>
            <p:nvPr/>
          </p:nvSpPr>
          <p:spPr bwMode="auto">
            <a:xfrm>
              <a:off x="5204" y="3202"/>
              <a:ext cx="26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2 w 112"/>
                <a:gd name="T11" fmla="*/ 0 h 228"/>
                <a:gd name="T12" fmla="*/ 52 w 112"/>
                <a:gd name="T13" fmla="*/ 49 h 228"/>
                <a:gd name="T14" fmla="*/ 100 w 112"/>
                <a:gd name="T15" fmla="*/ 49 h 228"/>
                <a:gd name="T16" fmla="*/ 100 w 112"/>
                <a:gd name="T17" fmla="*/ 73 h 228"/>
                <a:gd name="T18" fmla="*/ 52 w 112"/>
                <a:gd name="T19" fmla="*/ 73 h 228"/>
                <a:gd name="T20" fmla="*/ 52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8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5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Freeform 82"/>
            <p:cNvSpPr>
              <a:spLocks/>
            </p:cNvSpPr>
            <p:nvPr/>
          </p:nvSpPr>
          <p:spPr bwMode="auto">
            <a:xfrm>
              <a:off x="5236" y="3212"/>
              <a:ext cx="25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1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Freeform 83"/>
            <p:cNvSpPr>
              <a:spLocks/>
            </p:cNvSpPr>
            <p:nvPr/>
          </p:nvSpPr>
          <p:spPr bwMode="auto">
            <a:xfrm>
              <a:off x="5264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6 w 143"/>
                <a:gd name="T5" fmla="*/ 152 h 179"/>
                <a:gd name="T6" fmla="*/ 94 w 143"/>
                <a:gd name="T7" fmla="*/ 144 h 179"/>
                <a:gd name="T8" fmla="*/ 111 w 143"/>
                <a:gd name="T9" fmla="*/ 123 h 179"/>
                <a:gd name="T10" fmla="*/ 111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1 w 143"/>
                <a:gd name="T17" fmla="*/ 175 h 179"/>
                <a:gd name="T18" fmla="*/ 111 w 143"/>
                <a:gd name="T19" fmla="*/ 151 h 179"/>
                <a:gd name="T20" fmla="*/ 90 w 143"/>
                <a:gd name="T21" fmla="*/ 170 h 179"/>
                <a:gd name="T22" fmla="*/ 59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Freeform 84"/>
            <p:cNvSpPr>
              <a:spLocks/>
            </p:cNvSpPr>
            <p:nvPr/>
          </p:nvSpPr>
          <p:spPr bwMode="auto">
            <a:xfrm>
              <a:off x="5305" y="3196"/>
              <a:ext cx="34" cy="58"/>
            </a:xfrm>
            <a:custGeom>
              <a:avLst/>
              <a:gdLst>
                <a:gd name="T0" fmla="*/ 113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8 w 147"/>
                <a:gd name="T17" fmla="*/ 73 h 248"/>
                <a:gd name="T18" fmla="*/ 135 w 147"/>
                <a:gd name="T19" fmla="*/ 73 h 248"/>
                <a:gd name="T20" fmla="*/ 78 w 147"/>
                <a:gd name="T21" fmla="*/ 139 h 248"/>
                <a:gd name="T22" fmla="*/ 147 w 147"/>
                <a:gd name="T23" fmla="*/ 248 h 248"/>
                <a:gd name="T24" fmla="*/ 113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Freeform 85"/>
            <p:cNvSpPr>
              <a:spLocks/>
            </p:cNvSpPr>
            <p:nvPr/>
          </p:nvSpPr>
          <p:spPr bwMode="auto">
            <a:xfrm>
              <a:off x="5341" y="3202"/>
              <a:ext cx="25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1 w 112"/>
                <a:gd name="T11" fmla="*/ 0 h 228"/>
                <a:gd name="T12" fmla="*/ 51 w 112"/>
                <a:gd name="T13" fmla="*/ 49 h 228"/>
                <a:gd name="T14" fmla="*/ 99 w 112"/>
                <a:gd name="T15" fmla="*/ 49 h 228"/>
                <a:gd name="T16" fmla="*/ 99 w 112"/>
                <a:gd name="T17" fmla="*/ 73 h 228"/>
                <a:gd name="T18" fmla="*/ 51 w 112"/>
                <a:gd name="T19" fmla="*/ 73 h 228"/>
                <a:gd name="T20" fmla="*/ 51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7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4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Freeform 86"/>
            <p:cNvSpPr>
              <a:spLocks/>
            </p:cNvSpPr>
            <p:nvPr/>
          </p:nvSpPr>
          <p:spPr bwMode="auto">
            <a:xfrm>
              <a:off x="5372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2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2 w 143"/>
                <a:gd name="T17" fmla="*/ 175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Freeform 87"/>
            <p:cNvSpPr>
              <a:spLocks/>
            </p:cNvSpPr>
            <p:nvPr/>
          </p:nvSpPr>
          <p:spPr bwMode="auto">
            <a:xfrm>
              <a:off x="5413" y="3212"/>
              <a:ext cx="25" cy="42"/>
            </a:xfrm>
            <a:custGeom>
              <a:avLst/>
              <a:gdLst>
                <a:gd name="T0" fmla="*/ 94 w 107"/>
                <a:gd name="T1" fmla="*/ 34 h 179"/>
                <a:gd name="T2" fmla="*/ 73 w 107"/>
                <a:gd name="T3" fmla="*/ 27 h 179"/>
                <a:gd name="T4" fmla="*/ 44 w 107"/>
                <a:gd name="T5" fmla="*/ 42 h 179"/>
                <a:gd name="T6" fmla="*/ 32 w 107"/>
                <a:gd name="T7" fmla="*/ 79 h 179"/>
                <a:gd name="T8" fmla="*/ 32 w 107"/>
                <a:gd name="T9" fmla="*/ 179 h 179"/>
                <a:gd name="T10" fmla="*/ 0 w 107"/>
                <a:gd name="T11" fmla="*/ 179 h 179"/>
                <a:gd name="T12" fmla="*/ 0 w 107"/>
                <a:gd name="T13" fmla="*/ 4 h 179"/>
                <a:gd name="T14" fmla="*/ 32 w 107"/>
                <a:gd name="T15" fmla="*/ 4 h 179"/>
                <a:gd name="T16" fmla="*/ 32 w 107"/>
                <a:gd name="T17" fmla="*/ 32 h 179"/>
                <a:gd name="T18" fmla="*/ 82 w 107"/>
                <a:gd name="T19" fmla="*/ 0 h 179"/>
                <a:gd name="T20" fmla="*/ 107 w 107"/>
                <a:gd name="T21" fmla="*/ 3 h 179"/>
                <a:gd name="T22" fmla="*/ 94 w 107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79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Freeform 88"/>
            <p:cNvSpPr>
              <a:spLocks noEditPoints="1"/>
            </p:cNvSpPr>
            <p:nvPr/>
          </p:nvSpPr>
          <p:spPr bwMode="auto">
            <a:xfrm>
              <a:off x="5440" y="3192"/>
              <a:ext cx="34" cy="63"/>
            </a:xfrm>
            <a:custGeom>
              <a:avLst/>
              <a:gdLst>
                <a:gd name="T0" fmla="*/ 109 w 151"/>
                <a:gd name="T1" fmla="*/ 245 h 269"/>
                <a:gd name="T2" fmla="*/ 51 w 151"/>
                <a:gd name="T3" fmla="*/ 269 h 269"/>
                <a:gd name="T4" fmla="*/ 15 w 151"/>
                <a:gd name="T5" fmla="*/ 254 h 269"/>
                <a:gd name="T6" fmla="*/ 0 w 151"/>
                <a:gd name="T7" fmla="*/ 216 h 269"/>
                <a:gd name="T8" fmla="*/ 24 w 151"/>
                <a:gd name="T9" fmla="*/ 171 h 269"/>
                <a:gd name="T10" fmla="*/ 83 w 151"/>
                <a:gd name="T11" fmla="*/ 153 h 269"/>
                <a:gd name="T12" fmla="*/ 106 w 151"/>
                <a:gd name="T13" fmla="*/ 157 h 269"/>
                <a:gd name="T14" fmla="*/ 68 w 151"/>
                <a:gd name="T15" fmla="*/ 114 h 269"/>
                <a:gd name="T16" fmla="*/ 23 w 151"/>
                <a:gd name="T17" fmla="*/ 130 h 269"/>
                <a:gd name="T18" fmla="*/ 9 w 151"/>
                <a:gd name="T19" fmla="*/ 104 h 269"/>
                <a:gd name="T20" fmla="*/ 34 w 151"/>
                <a:gd name="T21" fmla="*/ 91 h 269"/>
                <a:gd name="T22" fmla="*/ 64 w 151"/>
                <a:gd name="T23" fmla="*/ 86 h 269"/>
                <a:gd name="T24" fmla="*/ 120 w 151"/>
                <a:gd name="T25" fmla="*/ 104 h 269"/>
                <a:gd name="T26" fmla="*/ 137 w 151"/>
                <a:gd name="T27" fmla="*/ 159 h 269"/>
                <a:gd name="T28" fmla="*/ 137 w 151"/>
                <a:gd name="T29" fmla="*/ 222 h 269"/>
                <a:gd name="T30" fmla="*/ 151 w 151"/>
                <a:gd name="T31" fmla="*/ 253 h 269"/>
                <a:gd name="T32" fmla="*/ 151 w 151"/>
                <a:gd name="T33" fmla="*/ 269 h 269"/>
                <a:gd name="T34" fmla="*/ 122 w 151"/>
                <a:gd name="T35" fmla="*/ 263 h 269"/>
                <a:gd name="T36" fmla="*/ 109 w 151"/>
                <a:gd name="T37" fmla="*/ 245 h 269"/>
                <a:gd name="T38" fmla="*/ 106 w 151"/>
                <a:gd name="T39" fmla="*/ 179 h 269"/>
                <a:gd name="T40" fmla="*/ 85 w 151"/>
                <a:gd name="T41" fmla="*/ 176 h 269"/>
                <a:gd name="T42" fmla="*/ 46 w 151"/>
                <a:gd name="T43" fmla="*/ 188 h 269"/>
                <a:gd name="T44" fmla="*/ 31 w 151"/>
                <a:gd name="T45" fmla="*/ 217 h 269"/>
                <a:gd name="T46" fmla="*/ 64 w 151"/>
                <a:gd name="T47" fmla="*/ 244 h 269"/>
                <a:gd name="T48" fmla="*/ 106 w 151"/>
                <a:gd name="T49" fmla="*/ 222 h 269"/>
                <a:gd name="T50" fmla="*/ 106 w 151"/>
                <a:gd name="T51" fmla="*/ 179 h 269"/>
                <a:gd name="T52" fmla="*/ 113 w 151"/>
                <a:gd name="T53" fmla="*/ 0 h 269"/>
                <a:gd name="T54" fmla="*/ 76 w 151"/>
                <a:gd name="T55" fmla="*/ 54 h 269"/>
                <a:gd name="T56" fmla="*/ 53 w 151"/>
                <a:gd name="T57" fmla="*/ 54 h 269"/>
                <a:gd name="T58" fmla="*/ 80 w 151"/>
                <a:gd name="T59" fmla="*/ 0 h 269"/>
                <a:gd name="T60" fmla="*/ 113 w 151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1" h="269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Freeform 89"/>
            <p:cNvSpPr>
              <a:spLocks/>
            </p:cNvSpPr>
            <p:nvPr/>
          </p:nvSpPr>
          <p:spPr bwMode="auto">
            <a:xfrm>
              <a:off x="5481" y="3196"/>
              <a:ext cx="14" cy="59"/>
            </a:xfrm>
            <a:custGeom>
              <a:avLst/>
              <a:gdLst>
                <a:gd name="T0" fmla="*/ 0 w 61"/>
                <a:gd name="T1" fmla="*/ 199 h 252"/>
                <a:gd name="T2" fmla="*/ 0 w 61"/>
                <a:gd name="T3" fmla="*/ 0 h 252"/>
                <a:gd name="T4" fmla="*/ 31 w 61"/>
                <a:gd name="T5" fmla="*/ 0 h 252"/>
                <a:gd name="T6" fmla="*/ 31 w 61"/>
                <a:gd name="T7" fmla="*/ 193 h 252"/>
                <a:gd name="T8" fmla="*/ 39 w 61"/>
                <a:gd name="T9" fmla="*/ 216 h 252"/>
                <a:gd name="T10" fmla="*/ 61 w 61"/>
                <a:gd name="T11" fmla="*/ 224 h 252"/>
                <a:gd name="T12" fmla="*/ 61 w 61"/>
                <a:gd name="T13" fmla="*/ 252 h 252"/>
                <a:gd name="T14" fmla="*/ 0 w 61"/>
                <a:gd name="T15" fmla="*/ 19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2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Freeform 90"/>
            <p:cNvSpPr>
              <a:spLocks/>
            </p:cNvSpPr>
            <p:nvPr/>
          </p:nvSpPr>
          <p:spPr bwMode="auto">
            <a:xfrm>
              <a:off x="5502" y="3212"/>
              <a:ext cx="32" cy="42"/>
            </a:xfrm>
            <a:custGeom>
              <a:avLst/>
              <a:gdLst>
                <a:gd name="T0" fmla="*/ 108 w 140"/>
                <a:gd name="T1" fmla="*/ 179 h 179"/>
                <a:gd name="T2" fmla="*/ 108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8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Freeform 91"/>
            <p:cNvSpPr>
              <a:spLocks noEditPoints="1"/>
            </p:cNvSpPr>
            <p:nvPr/>
          </p:nvSpPr>
          <p:spPr bwMode="auto">
            <a:xfrm>
              <a:off x="5541" y="3192"/>
              <a:ext cx="17" cy="62"/>
            </a:xfrm>
            <a:custGeom>
              <a:avLst/>
              <a:gdLst>
                <a:gd name="T0" fmla="*/ 25 w 76"/>
                <a:gd name="T1" fmla="*/ 265 h 265"/>
                <a:gd name="T2" fmla="*/ 25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5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4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Freeform 92"/>
            <p:cNvSpPr>
              <a:spLocks noEditPoints="1"/>
            </p:cNvSpPr>
            <p:nvPr/>
          </p:nvSpPr>
          <p:spPr bwMode="auto">
            <a:xfrm>
              <a:off x="5585" y="3212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5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Freeform 93"/>
            <p:cNvSpPr>
              <a:spLocks noEditPoints="1"/>
            </p:cNvSpPr>
            <p:nvPr/>
          </p:nvSpPr>
          <p:spPr bwMode="auto">
            <a:xfrm>
              <a:off x="5648" y="3198"/>
              <a:ext cx="13" cy="56"/>
            </a:xfrm>
            <a:custGeom>
              <a:avLst/>
              <a:gdLst>
                <a:gd name="T0" fmla="*/ 41 w 60"/>
                <a:gd name="T1" fmla="*/ 0 h 242"/>
                <a:gd name="T2" fmla="*/ 55 w 60"/>
                <a:gd name="T3" fmla="*/ 6 h 242"/>
                <a:gd name="T4" fmla="*/ 60 w 60"/>
                <a:gd name="T5" fmla="*/ 19 h 242"/>
                <a:gd name="T6" fmla="*/ 55 w 60"/>
                <a:gd name="T7" fmla="*/ 33 h 242"/>
                <a:gd name="T8" fmla="*/ 41 w 60"/>
                <a:gd name="T9" fmla="*/ 39 h 242"/>
                <a:gd name="T10" fmla="*/ 27 w 60"/>
                <a:gd name="T11" fmla="*/ 33 h 242"/>
                <a:gd name="T12" fmla="*/ 22 w 60"/>
                <a:gd name="T13" fmla="*/ 19 h 242"/>
                <a:gd name="T14" fmla="*/ 27 w 60"/>
                <a:gd name="T15" fmla="*/ 6 h 242"/>
                <a:gd name="T16" fmla="*/ 41 w 60"/>
                <a:gd name="T17" fmla="*/ 0 h 242"/>
                <a:gd name="T18" fmla="*/ 24 w 60"/>
                <a:gd name="T19" fmla="*/ 242 h 242"/>
                <a:gd name="T20" fmla="*/ 24 w 60"/>
                <a:gd name="T21" fmla="*/ 93 h 242"/>
                <a:gd name="T22" fmla="*/ 0 w 60"/>
                <a:gd name="T23" fmla="*/ 93 h 242"/>
                <a:gd name="T24" fmla="*/ 0 w 60"/>
                <a:gd name="T25" fmla="*/ 67 h 242"/>
                <a:gd name="T26" fmla="*/ 55 w 60"/>
                <a:gd name="T27" fmla="*/ 67 h 242"/>
                <a:gd name="T28" fmla="*/ 55 w 60"/>
                <a:gd name="T29" fmla="*/ 242 h 242"/>
                <a:gd name="T30" fmla="*/ 24 w 60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242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Freeform 94"/>
            <p:cNvSpPr>
              <a:spLocks/>
            </p:cNvSpPr>
            <p:nvPr/>
          </p:nvSpPr>
          <p:spPr bwMode="auto">
            <a:xfrm>
              <a:off x="5670" y="3212"/>
              <a:ext cx="32" cy="42"/>
            </a:xfrm>
            <a:custGeom>
              <a:avLst/>
              <a:gdLst>
                <a:gd name="T0" fmla="*/ 109 w 140"/>
                <a:gd name="T1" fmla="*/ 179 h 179"/>
                <a:gd name="T2" fmla="*/ 109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9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Freeform 95"/>
            <p:cNvSpPr>
              <a:spLocks/>
            </p:cNvSpPr>
            <p:nvPr/>
          </p:nvSpPr>
          <p:spPr bwMode="auto">
            <a:xfrm>
              <a:off x="5706" y="3213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5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Freeform 96"/>
            <p:cNvSpPr>
              <a:spLocks noEditPoints="1"/>
            </p:cNvSpPr>
            <p:nvPr/>
          </p:nvSpPr>
          <p:spPr bwMode="auto">
            <a:xfrm>
              <a:off x="5745" y="3212"/>
              <a:ext cx="37" cy="43"/>
            </a:xfrm>
            <a:custGeom>
              <a:avLst/>
              <a:gdLst>
                <a:gd name="T0" fmla="*/ 160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6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7 w 162"/>
                <a:gd name="T21" fmla="*/ 24 h 183"/>
                <a:gd name="T22" fmla="*/ 83 w 162"/>
                <a:gd name="T23" fmla="*/ 0 h 183"/>
                <a:gd name="T24" fmla="*/ 142 w 162"/>
                <a:gd name="T25" fmla="*/ 22 h 183"/>
                <a:gd name="T26" fmla="*/ 162 w 162"/>
                <a:gd name="T27" fmla="*/ 75 h 183"/>
                <a:gd name="T28" fmla="*/ 160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4 w 162"/>
                <a:gd name="T35" fmla="*/ 72 h 183"/>
                <a:gd name="T36" fmla="*/ 131 w 162"/>
                <a:gd name="T37" fmla="*/ 72 h 183"/>
                <a:gd name="T38" fmla="*/ 120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Freeform 97"/>
            <p:cNvSpPr>
              <a:spLocks/>
            </p:cNvSpPr>
            <p:nvPr/>
          </p:nvSpPr>
          <p:spPr bwMode="auto">
            <a:xfrm>
              <a:off x="5786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1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6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Freeform 98"/>
            <p:cNvSpPr>
              <a:spLocks/>
            </p:cNvSpPr>
            <p:nvPr/>
          </p:nvSpPr>
          <p:spPr bwMode="auto">
            <a:xfrm>
              <a:off x="5816" y="3202"/>
              <a:ext cx="26" cy="53"/>
            </a:xfrm>
            <a:custGeom>
              <a:avLst/>
              <a:gdLst>
                <a:gd name="T0" fmla="*/ 21 w 113"/>
                <a:gd name="T1" fmla="*/ 73 h 228"/>
                <a:gd name="T2" fmla="*/ 0 w 113"/>
                <a:gd name="T3" fmla="*/ 73 h 228"/>
                <a:gd name="T4" fmla="*/ 0 w 113"/>
                <a:gd name="T5" fmla="*/ 49 h 228"/>
                <a:gd name="T6" fmla="*/ 21 w 113"/>
                <a:gd name="T7" fmla="*/ 49 h 228"/>
                <a:gd name="T8" fmla="*/ 21 w 113"/>
                <a:gd name="T9" fmla="*/ 12 h 228"/>
                <a:gd name="T10" fmla="*/ 52 w 113"/>
                <a:gd name="T11" fmla="*/ 0 h 228"/>
                <a:gd name="T12" fmla="*/ 52 w 113"/>
                <a:gd name="T13" fmla="*/ 49 h 228"/>
                <a:gd name="T14" fmla="*/ 100 w 113"/>
                <a:gd name="T15" fmla="*/ 49 h 228"/>
                <a:gd name="T16" fmla="*/ 100 w 113"/>
                <a:gd name="T17" fmla="*/ 73 h 228"/>
                <a:gd name="T18" fmla="*/ 52 w 113"/>
                <a:gd name="T19" fmla="*/ 73 h 228"/>
                <a:gd name="T20" fmla="*/ 52 w 113"/>
                <a:gd name="T21" fmla="*/ 161 h 228"/>
                <a:gd name="T22" fmla="*/ 59 w 113"/>
                <a:gd name="T23" fmla="*/ 192 h 228"/>
                <a:gd name="T24" fmla="*/ 83 w 113"/>
                <a:gd name="T25" fmla="*/ 201 h 228"/>
                <a:gd name="T26" fmla="*/ 108 w 113"/>
                <a:gd name="T27" fmla="*/ 195 h 228"/>
                <a:gd name="T28" fmla="*/ 113 w 113"/>
                <a:gd name="T29" fmla="*/ 223 h 228"/>
                <a:gd name="T30" fmla="*/ 70 w 113"/>
                <a:gd name="T31" fmla="*/ 228 h 228"/>
                <a:gd name="T32" fmla="*/ 35 w 113"/>
                <a:gd name="T33" fmla="*/ 212 h 228"/>
                <a:gd name="T34" fmla="*/ 21 w 113"/>
                <a:gd name="T35" fmla="*/ 173 h 228"/>
                <a:gd name="T36" fmla="*/ 21 w 113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228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Freeform 99"/>
            <p:cNvSpPr>
              <a:spLocks noEditPoints="1"/>
            </p:cNvSpPr>
            <p:nvPr/>
          </p:nvSpPr>
          <p:spPr bwMode="auto">
            <a:xfrm>
              <a:off x="5845" y="3198"/>
              <a:ext cx="14" cy="56"/>
            </a:xfrm>
            <a:custGeom>
              <a:avLst/>
              <a:gdLst>
                <a:gd name="T0" fmla="*/ 42 w 61"/>
                <a:gd name="T1" fmla="*/ 0 h 242"/>
                <a:gd name="T2" fmla="*/ 55 w 61"/>
                <a:gd name="T3" fmla="*/ 6 h 242"/>
                <a:gd name="T4" fmla="*/ 61 w 61"/>
                <a:gd name="T5" fmla="*/ 19 h 242"/>
                <a:gd name="T6" fmla="*/ 55 w 61"/>
                <a:gd name="T7" fmla="*/ 33 h 242"/>
                <a:gd name="T8" fmla="*/ 42 w 61"/>
                <a:gd name="T9" fmla="*/ 39 h 242"/>
                <a:gd name="T10" fmla="*/ 28 w 61"/>
                <a:gd name="T11" fmla="*/ 33 h 242"/>
                <a:gd name="T12" fmla="*/ 22 w 61"/>
                <a:gd name="T13" fmla="*/ 19 h 242"/>
                <a:gd name="T14" fmla="*/ 28 w 61"/>
                <a:gd name="T15" fmla="*/ 6 h 242"/>
                <a:gd name="T16" fmla="*/ 42 w 61"/>
                <a:gd name="T17" fmla="*/ 0 h 242"/>
                <a:gd name="T18" fmla="*/ 24 w 61"/>
                <a:gd name="T19" fmla="*/ 242 h 242"/>
                <a:gd name="T20" fmla="*/ 24 w 61"/>
                <a:gd name="T21" fmla="*/ 93 h 242"/>
                <a:gd name="T22" fmla="*/ 0 w 61"/>
                <a:gd name="T23" fmla="*/ 93 h 242"/>
                <a:gd name="T24" fmla="*/ 0 w 61"/>
                <a:gd name="T25" fmla="*/ 67 h 242"/>
                <a:gd name="T26" fmla="*/ 56 w 61"/>
                <a:gd name="T27" fmla="*/ 67 h 242"/>
                <a:gd name="T28" fmla="*/ 56 w 61"/>
                <a:gd name="T29" fmla="*/ 242 h 242"/>
                <a:gd name="T30" fmla="*/ 24 w 61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242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Freeform 100"/>
            <p:cNvSpPr>
              <a:spLocks noEditPoints="1"/>
            </p:cNvSpPr>
            <p:nvPr/>
          </p:nvSpPr>
          <p:spPr bwMode="auto">
            <a:xfrm>
              <a:off x="5866" y="3192"/>
              <a:ext cx="33" cy="63"/>
            </a:xfrm>
            <a:custGeom>
              <a:avLst/>
              <a:gdLst>
                <a:gd name="T0" fmla="*/ 145 w 145"/>
                <a:gd name="T1" fmla="*/ 105 h 270"/>
                <a:gd name="T2" fmla="*/ 129 w 145"/>
                <a:gd name="T3" fmla="*/ 127 h 270"/>
                <a:gd name="T4" fmla="*/ 112 w 145"/>
                <a:gd name="T5" fmla="*/ 118 h 270"/>
                <a:gd name="T6" fmla="*/ 89 w 145"/>
                <a:gd name="T7" fmla="*/ 114 h 270"/>
                <a:gd name="T8" fmla="*/ 48 w 145"/>
                <a:gd name="T9" fmla="*/ 131 h 270"/>
                <a:gd name="T10" fmla="*/ 33 w 145"/>
                <a:gd name="T11" fmla="*/ 180 h 270"/>
                <a:gd name="T12" fmla="*/ 48 w 145"/>
                <a:gd name="T13" fmla="*/ 227 h 270"/>
                <a:gd name="T14" fmla="*/ 91 w 145"/>
                <a:gd name="T15" fmla="*/ 243 h 270"/>
                <a:gd name="T16" fmla="*/ 133 w 145"/>
                <a:gd name="T17" fmla="*/ 227 h 270"/>
                <a:gd name="T18" fmla="*/ 145 w 145"/>
                <a:gd name="T19" fmla="*/ 253 h 270"/>
                <a:gd name="T20" fmla="*/ 83 w 145"/>
                <a:gd name="T21" fmla="*/ 270 h 270"/>
                <a:gd name="T22" fmla="*/ 24 w 145"/>
                <a:gd name="T23" fmla="*/ 246 h 270"/>
                <a:gd name="T24" fmla="*/ 0 w 145"/>
                <a:gd name="T25" fmla="*/ 180 h 270"/>
                <a:gd name="T26" fmla="*/ 25 w 145"/>
                <a:gd name="T27" fmla="*/ 113 h 270"/>
                <a:gd name="T28" fmla="*/ 91 w 145"/>
                <a:gd name="T29" fmla="*/ 87 h 270"/>
                <a:gd name="T30" fmla="*/ 121 w 145"/>
                <a:gd name="T31" fmla="*/ 93 h 270"/>
                <a:gd name="T32" fmla="*/ 145 w 145"/>
                <a:gd name="T33" fmla="*/ 105 h 270"/>
                <a:gd name="T34" fmla="*/ 141 w 145"/>
                <a:gd name="T35" fmla="*/ 1 h 270"/>
                <a:gd name="T36" fmla="*/ 90 w 145"/>
                <a:gd name="T37" fmla="*/ 55 h 270"/>
                <a:gd name="T38" fmla="*/ 73 w 145"/>
                <a:gd name="T39" fmla="*/ 55 h 270"/>
                <a:gd name="T40" fmla="*/ 24 w 145"/>
                <a:gd name="T41" fmla="*/ 0 h 270"/>
                <a:gd name="T42" fmla="*/ 52 w 145"/>
                <a:gd name="T43" fmla="*/ 0 h 270"/>
                <a:gd name="T44" fmla="*/ 81 w 145"/>
                <a:gd name="T45" fmla="*/ 31 h 270"/>
                <a:gd name="T46" fmla="*/ 108 w 145"/>
                <a:gd name="T47" fmla="*/ 1 h 270"/>
                <a:gd name="T48" fmla="*/ 141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Freeform 101"/>
            <p:cNvSpPr>
              <a:spLocks/>
            </p:cNvSpPr>
            <p:nvPr/>
          </p:nvSpPr>
          <p:spPr bwMode="auto">
            <a:xfrm>
              <a:off x="5905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Freeform 102"/>
            <p:cNvSpPr>
              <a:spLocks noEditPoints="1"/>
            </p:cNvSpPr>
            <p:nvPr/>
          </p:nvSpPr>
          <p:spPr bwMode="auto">
            <a:xfrm>
              <a:off x="5944" y="3192"/>
              <a:ext cx="17" cy="62"/>
            </a:xfrm>
            <a:custGeom>
              <a:avLst/>
              <a:gdLst>
                <a:gd name="T0" fmla="*/ 24 w 76"/>
                <a:gd name="T1" fmla="*/ 265 h 265"/>
                <a:gd name="T2" fmla="*/ 24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4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3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Freeform 103"/>
            <p:cNvSpPr>
              <a:spLocks/>
            </p:cNvSpPr>
            <p:nvPr/>
          </p:nvSpPr>
          <p:spPr bwMode="auto">
            <a:xfrm>
              <a:off x="5987" y="3196"/>
              <a:ext cx="27" cy="58"/>
            </a:xfrm>
            <a:custGeom>
              <a:avLst/>
              <a:gdLst>
                <a:gd name="T0" fmla="*/ 107 w 116"/>
                <a:gd name="T1" fmla="*/ 28 h 248"/>
                <a:gd name="T2" fmla="*/ 89 w 116"/>
                <a:gd name="T3" fmla="*/ 25 h 248"/>
                <a:gd name="T4" fmla="*/ 66 w 116"/>
                <a:gd name="T5" fmla="*/ 36 h 248"/>
                <a:gd name="T6" fmla="*/ 56 w 116"/>
                <a:gd name="T7" fmla="*/ 63 h 248"/>
                <a:gd name="T8" fmla="*/ 57 w 116"/>
                <a:gd name="T9" fmla="*/ 73 h 248"/>
                <a:gd name="T10" fmla="*/ 93 w 116"/>
                <a:gd name="T11" fmla="*/ 73 h 248"/>
                <a:gd name="T12" fmla="*/ 93 w 116"/>
                <a:gd name="T13" fmla="*/ 99 h 248"/>
                <a:gd name="T14" fmla="*/ 57 w 116"/>
                <a:gd name="T15" fmla="*/ 99 h 248"/>
                <a:gd name="T16" fmla="*/ 57 w 116"/>
                <a:gd name="T17" fmla="*/ 248 h 248"/>
                <a:gd name="T18" fmla="*/ 26 w 116"/>
                <a:gd name="T19" fmla="*/ 248 h 248"/>
                <a:gd name="T20" fmla="*/ 26 w 116"/>
                <a:gd name="T21" fmla="*/ 99 h 248"/>
                <a:gd name="T22" fmla="*/ 0 w 116"/>
                <a:gd name="T23" fmla="*/ 99 h 248"/>
                <a:gd name="T24" fmla="*/ 0 w 116"/>
                <a:gd name="T25" fmla="*/ 73 h 248"/>
                <a:gd name="T26" fmla="*/ 26 w 116"/>
                <a:gd name="T27" fmla="*/ 73 h 248"/>
                <a:gd name="T28" fmla="*/ 43 w 116"/>
                <a:gd name="T29" fmla="*/ 20 h 248"/>
                <a:gd name="T30" fmla="*/ 87 w 116"/>
                <a:gd name="T31" fmla="*/ 0 h 248"/>
                <a:gd name="T32" fmla="*/ 116 w 116"/>
                <a:gd name="T33" fmla="*/ 5 h 248"/>
                <a:gd name="T34" fmla="*/ 107 w 116"/>
                <a:gd name="T35" fmla="*/ 2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248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Freeform 104"/>
            <p:cNvSpPr>
              <a:spLocks noEditPoints="1"/>
            </p:cNvSpPr>
            <p:nvPr/>
          </p:nvSpPr>
          <p:spPr bwMode="auto">
            <a:xfrm>
              <a:off x="6014" y="3212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Freeform 105"/>
            <p:cNvSpPr>
              <a:spLocks/>
            </p:cNvSpPr>
            <p:nvPr/>
          </p:nvSpPr>
          <p:spPr bwMode="auto">
            <a:xfrm>
              <a:off x="6057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Freeform 106"/>
            <p:cNvSpPr>
              <a:spLocks noEditPoints="1"/>
            </p:cNvSpPr>
            <p:nvPr/>
          </p:nvSpPr>
          <p:spPr bwMode="auto">
            <a:xfrm>
              <a:off x="6096" y="3196"/>
              <a:ext cx="35" cy="59"/>
            </a:xfrm>
            <a:custGeom>
              <a:avLst/>
              <a:gdLst>
                <a:gd name="T0" fmla="*/ 122 w 153"/>
                <a:gd name="T1" fmla="*/ 248 h 252"/>
                <a:gd name="T2" fmla="*/ 122 w 153"/>
                <a:gd name="T3" fmla="*/ 235 h 252"/>
                <a:gd name="T4" fmla="*/ 74 w 153"/>
                <a:gd name="T5" fmla="*/ 252 h 252"/>
                <a:gd name="T6" fmla="*/ 21 w 153"/>
                <a:gd name="T7" fmla="*/ 228 h 252"/>
                <a:gd name="T8" fmla="*/ 0 w 153"/>
                <a:gd name="T9" fmla="*/ 165 h 252"/>
                <a:gd name="T10" fmla="*/ 24 w 153"/>
                <a:gd name="T11" fmla="*/ 97 h 252"/>
                <a:gd name="T12" fmla="*/ 80 w 153"/>
                <a:gd name="T13" fmla="*/ 69 h 252"/>
                <a:gd name="T14" fmla="*/ 122 w 153"/>
                <a:gd name="T15" fmla="*/ 82 h 252"/>
                <a:gd name="T16" fmla="*/ 122 w 153"/>
                <a:gd name="T17" fmla="*/ 0 h 252"/>
                <a:gd name="T18" fmla="*/ 153 w 153"/>
                <a:gd name="T19" fmla="*/ 0 h 252"/>
                <a:gd name="T20" fmla="*/ 153 w 153"/>
                <a:gd name="T21" fmla="*/ 248 h 252"/>
                <a:gd name="T22" fmla="*/ 122 w 153"/>
                <a:gd name="T23" fmla="*/ 248 h 252"/>
                <a:gd name="T24" fmla="*/ 122 w 153"/>
                <a:gd name="T25" fmla="*/ 113 h 252"/>
                <a:gd name="T26" fmla="*/ 89 w 153"/>
                <a:gd name="T27" fmla="*/ 96 h 252"/>
                <a:gd name="T28" fmla="*/ 49 w 153"/>
                <a:gd name="T29" fmla="*/ 114 h 252"/>
                <a:gd name="T30" fmla="*/ 33 w 153"/>
                <a:gd name="T31" fmla="*/ 162 h 252"/>
                <a:gd name="T32" fmla="*/ 91 w 153"/>
                <a:gd name="T33" fmla="*/ 225 h 252"/>
                <a:gd name="T34" fmla="*/ 109 w 153"/>
                <a:gd name="T35" fmla="*/ 221 h 252"/>
                <a:gd name="T36" fmla="*/ 122 w 153"/>
                <a:gd name="T37" fmla="*/ 211 h 252"/>
                <a:gd name="T38" fmla="*/ 122 w 153"/>
                <a:gd name="T39" fmla="*/ 11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" h="252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Freeform 107"/>
            <p:cNvSpPr>
              <a:spLocks/>
            </p:cNvSpPr>
            <p:nvPr/>
          </p:nvSpPr>
          <p:spPr bwMode="auto">
            <a:xfrm>
              <a:off x="6135" y="3213"/>
              <a:ext cx="37" cy="57"/>
            </a:xfrm>
            <a:custGeom>
              <a:avLst/>
              <a:gdLst>
                <a:gd name="T0" fmla="*/ 87 w 162"/>
                <a:gd name="T1" fmla="*/ 205 h 244"/>
                <a:gd name="T2" fmla="*/ 62 w 162"/>
                <a:gd name="T3" fmla="*/ 233 h 244"/>
                <a:gd name="T4" fmla="*/ 18 w 162"/>
                <a:gd name="T5" fmla="*/ 244 h 244"/>
                <a:gd name="T6" fmla="*/ 18 w 162"/>
                <a:gd name="T7" fmla="*/ 216 h 244"/>
                <a:gd name="T8" fmla="*/ 52 w 162"/>
                <a:gd name="T9" fmla="*/ 207 h 244"/>
                <a:gd name="T10" fmla="*/ 66 w 162"/>
                <a:gd name="T11" fmla="*/ 185 h 244"/>
                <a:gd name="T12" fmla="*/ 61 w 162"/>
                <a:gd name="T13" fmla="*/ 157 h 244"/>
                <a:gd name="T14" fmla="*/ 47 w 162"/>
                <a:gd name="T15" fmla="*/ 122 h 244"/>
                <a:gd name="T16" fmla="*/ 0 w 162"/>
                <a:gd name="T17" fmla="*/ 0 h 244"/>
                <a:gd name="T18" fmla="*/ 32 w 162"/>
                <a:gd name="T19" fmla="*/ 0 h 244"/>
                <a:gd name="T20" fmla="*/ 83 w 162"/>
                <a:gd name="T21" fmla="*/ 136 h 244"/>
                <a:gd name="T22" fmla="*/ 130 w 162"/>
                <a:gd name="T23" fmla="*/ 0 h 244"/>
                <a:gd name="T24" fmla="*/ 162 w 162"/>
                <a:gd name="T25" fmla="*/ 0 h 244"/>
                <a:gd name="T26" fmla="*/ 87 w 162"/>
                <a:gd name="T27" fmla="*/ 20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244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7" name="Freeform 108"/>
            <p:cNvSpPr>
              <a:spLocks noEditPoints="1"/>
            </p:cNvSpPr>
            <p:nvPr/>
          </p:nvSpPr>
          <p:spPr bwMode="auto">
            <a:xfrm>
              <a:off x="4856" y="3292"/>
              <a:ext cx="46" cy="58"/>
            </a:xfrm>
            <a:custGeom>
              <a:avLst/>
              <a:gdLst>
                <a:gd name="T0" fmla="*/ 0 w 201"/>
                <a:gd name="T1" fmla="*/ 122 h 249"/>
                <a:gd name="T2" fmla="*/ 26 w 201"/>
                <a:gd name="T3" fmla="*/ 35 h 249"/>
                <a:gd name="T4" fmla="*/ 97 w 201"/>
                <a:gd name="T5" fmla="*/ 0 h 249"/>
                <a:gd name="T6" fmla="*/ 174 w 201"/>
                <a:gd name="T7" fmla="*/ 32 h 249"/>
                <a:gd name="T8" fmla="*/ 201 w 201"/>
                <a:gd name="T9" fmla="*/ 122 h 249"/>
                <a:gd name="T10" fmla="*/ 174 w 201"/>
                <a:gd name="T11" fmla="*/ 215 h 249"/>
                <a:gd name="T12" fmla="*/ 97 w 201"/>
                <a:gd name="T13" fmla="*/ 249 h 249"/>
                <a:gd name="T14" fmla="*/ 26 w 201"/>
                <a:gd name="T15" fmla="*/ 213 h 249"/>
                <a:gd name="T16" fmla="*/ 0 w 201"/>
                <a:gd name="T17" fmla="*/ 122 h 249"/>
                <a:gd name="T18" fmla="*/ 35 w 201"/>
                <a:gd name="T19" fmla="*/ 122 h 249"/>
                <a:gd name="T20" fmla="*/ 51 w 201"/>
                <a:gd name="T21" fmla="*/ 191 h 249"/>
                <a:gd name="T22" fmla="*/ 97 w 201"/>
                <a:gd name="T23" fmla="*/ 219 h 249"/>
                <a:gd name="T24" fmla="*/ 148 w 201"/>
                <a:gd name="T25" fmla="*/ 194 h 249"/>
                <a:gd name="T26" fmla="*/ 166 w 201"/>
                <a:gd name="T27" fmla="*/ 122 h 249"/>
                <a:gd name="T28" fmla="*/ 97 w 201"/>
                <a:gd name="T29" fmla="*/ 29 h 249"/>
                <a:gd name="T30" fmla="*/ 51 w 201"/>
                <a:gd name="T31" fmla="*/ 54 h 249"/>
                <a:gd name="T32" fmla="*/ 35 w 201"/>
                <a:gd name="T33" fmla="*/ 12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1" h="249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Freeform 109"/>
            <p:cNvSpPr>
              <a:spLocks noEditPoints="1"/>
            </p:cNvSpPr>
            <p:nvPr/>
          </p:nvSpPr>
          <p:spPr bwMode="auto">
            <a:xfrm>
              <a:off x="4910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4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Freeform 110"/>
            <p:cNvSpPr>
              <a:spLocks noEditPoints="1"/>
            </p:cNvSpPr>
            <p:nvPr/>
          </p:nvSpPr>
          <p:spPr bwMode="auto">
            <a:xfrm>
              <a:off x="4949" y="3307"/>
              <a:ext cx="38" cy="43"/>
            </a:xfrm>
            <a:custGeom>
              <a:avLst/>
              <a:gdLst>
                <a:gd name="T0" fmla="*/ 159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7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6 w 162"/>
                <a:gd name="T21" fmla="*/ 24 h 183"/>
                <a:gd name="T22" fmla="*/ 82 w 162"/>
                <a:gd name="T23" fmla="*/ 0 h 183"/>
                <a:gd name="T24" fmla="*/ 141 w 162"/>
                <a:gd name="T25" fmla="*/ 22 h 183"/>
                <a:gd name="T26" fmla="*/ 162 w 162"/>
                <a:gd name="T27" fmla="*/ 76 h 183"/>
                <a:gd name="T28" fmla="*/ 159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3 w 162"/>
                <a:gd name="T35" fmla="*/ 72 h 183"/>
                <a:gd name="T36" fmla="*/ 131 w 162"/>
                <a:gd name="T37" fmla="*/ 72 h 183"/>
                <a:gd name="T38" fmla="*/ 119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0" name="Freeform 111"/>
            <p:cNvSpPr>
              <a:spLocks/>
            </p:cNvSpPr>
            <p:nvPr/>
          </p:nvSpPr>
          <p:spPr bwMode="auto">
            <a:xfrm>
              <a:off x="4994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3 w 106"/>
                <a:gd name="T3" fmla="*/ 27 h 180"/>
                <a:gd name="T4" fmla="*/ 44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" name="Freeform 112"/>
            <p:cNvSpPr>
              <a:spLocks noEditPoints="1"/>
            </p:cNvSpPr>
            <p:nvPr/>
          </p:nvSpPr>
          <p:spPr bwMode="auto">
            <a:xfrm>
              <a:off x="5021" y="3307"/>
              <a:ext cx="34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6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10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7 w 151"/>
                <a:gd name="T43" fmla="*/ 102 h 183"/>
                <a:gd name="T44" fmla="*/ 32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Freeform 113"/>
            <p:cNvSpPr>
              <a:spLocks noEditPoints="1"/>
            </p:cNvSpPr>
            <p:nvPr/>
          </p:nvSpPr>
          <p:spPr bwMode="auto">
            <a:xfrm>
              <a:off x="5060" y="3287"/>
              <a:ext cx="34" cy="63"/>
            </a:xfrm>
            <a:custGeom>
              <a:avLst/>
              <a:gdLst>
                <a:gd name="T0" fmla="*/ 144 w 145"/>
                <a:gd name="T1" fmla="*/ 105 h 270"/>
                <a:gd name="T2" fmla="*/ 128 w 145"/>
                <a:gd name="T3" fmla="*/ 127 h 270"/>
                <a:gd name="T4" fmla="*/ 112 w 145"/>
                <a:gd name="T5" fmla="*/ 118 h 270"/>
                <a:gd name="T6" fmla="*/ 88 w 145"/>
                <a:gd name="T7" fmla="*/ 114 h 270"/>
                <a:gd name="T8" fmla="*/ 47 w 145"/>
                <a:gd name="T9" fmla="*/ 131 h 270"/>
                <a:gd name="T10" fmla="*/ 32 w 145"/>
                <a:gd name="T11" fmla="*/ 180 h 270"/>
                <a:gd name="T12" fmla="*/ 48 w 145"/>
                <a:gd name="T13" fmla="*/ 227 h 270"/>
                <a:gd name="T14" fmla="*/ 90 w 145"/>
                <a:gd name="T15" fmla="*/ 244 h 270"/>
                <a:gd name="T16" fmla="*/ 132 w 145"/>
                <a:gd name="T17" fmla="*/ 227 h 270"/>
                <a:gd name="T18" fmla="*/ 145 w 145"/>
                <a:gd name="T19" fmla="*/ 254 h 270"/>
                <a:gd name="T20" fmla="*/ 83 w 145"/>
                <a:gd name="T21" fmla="*/ 270 h 270"/>
                <a:gd name="T22" fmla="*/ 23 w 145"/>
                <a:gd name="T23" fmla="*/ 246 h 270"/>
                <a:gd name="T24" fmla="*/ 0 w 145"/>
                <a:gd name="T25" fmla="*/ 180 h 270"/>
                <a:gd name="T26" fmla="*/ 24 w 145"/>
                <a:gd name="T27" fmla="*/ 113 h 270"/>
                <a:gd name="T28" fmla="*/ 91 w 145"/>
                <a:gd name="T29" fmla="*/ 87 h 270"/>
                <a:gd name="T30" fmla="*/ 120 w 145"/>
                <a:gd name="T31" fmla="*/ 93 h 270"/>
                <a:gd name="T32" fmla="*/ 144 w 145"/>
                <a:gd name="T33" fmla="*/ 105 h 270"/>
                <a:gd name="T34" fmla="*/ 140 w 145"/>
                <a:gd name="T35" fmla="*/ 1 h 270"/>
                <a:gd name="T36" fmla="*/ 90 w 145"/>
                <a:gd name="T37" fmla="*/ 56 h 270"/>
                <a:gd name="T38" fmla="*/ 72 w 145"/>
                <a:gd name="T39" fmla="*/ 56 h 270"/>
                <a:gd name="T40" fmla="*/ 23 w 145"/>
                <a:gd name="T41" fmla="*/ 0 h 270"/>
                <a:gd name="T42" fmla="*/ 52 w 145"/>
                <a:gd name="T43" fmla="*/ 0 h 270"/>
                <a:gd name="T44" fmla="*/ 81 w 145"/>
                <a:gd name="T45" fmla="*/ 32 h 270"/>
                <a:gd name="T46" fmla="*/ 108 w 145"/>
                <a:gd name="T47" fmla="*/ 1 h 270"/>
                <a:gd name="T48" fmla="*/ 140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Freeform 114"/>
            <p:cNvSpPr>
              <a:spLocks/>
            </p:cNvSpPr>
            <p:nvPr/>
          </p:nvSpPr>
          <p:spPr bwMode="auto">
            <a:xfrm>
              <a:off x="5101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99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Freeform 115"/>
            <p:cNvSpPr>
              <a:spLocks noEditPoints="1"/>
            </p:cNvSpPr>
            <p:nvPr/>
          </p:nvSpPr>
          <p:spPr bwMode="auto">
            <a:xfrm>
              <a:off x="5140" y="3287"/>
              <a:ext cx="18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Freeform 116"/>
            <p:cNvSpPr>
              <a:spLocks noEditPoints="1"/>
            </p:cNvSpPr>
            <p:nvPr/>
          </p:nvSpPr>
          <p:spPr bwMode="auto">
            <a:xfrm>
              <a:off x="5187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3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6" name="Freeform 117"/>
            <p:cNvSpPr>
              <a:spLocks/>
            </p:cNvSpPr>
            <p:nvPr/>
          </p:nvSpPr>
          <p:spPr bwMode="auto">
            <a:xfrm>
              <a:off x="5230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1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7" name="Freeform 118"/>
            <p:cNvSpPr>
              <a:spLocks noEditPoints="1"/>
            </p:cNvSpPr>
            <p:nvPr/>
          </p:nvSpPr>
          <p:spPr bwMode="auto">
            <a:xfrm>
              <a:off x="5256" y="3307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Freeform 119"/>
            <p:cNvSpPr>
              <a:spLocks noEditPoints="1"/>
            </p:cNvSpPr>
            <p:nvPr/>
          </p:nvSpPr>
          <p:spPr bwMode="auto">
            <a:xfrm>
              <a:off x="5298" y="3305"/>
              <a:ext cx="33" cy="60"/>
            </a:xfrm>
            <a:custGeom>
              <a:avLst/>
              <a:gdLst>
                <a:gd name="T0" fmla="*/ 3 w 146"/>
                <a:gd name="T1" fmla="*/ 236 h 256"/>
                <a:gd name="T2" fmla="*/ 20 w 146"/>
                <a:gd name="T3" fmla="*/ 211 h 256"/>
                <a:gd name="T4" fmla="*/ 70 w 146"/>
                <a:gd name="T5" fmla="*/ 229 h 256"/>
                <a:gd name="T6" fmla="*/ 104 w 146"/>
                <a:gd name="T7" fmla="*/ 222 h 256"/>
                <a:gd name="T8" fmla="*/ 116 w 146"/>
                <a:gd name="T9" fmla="*/ 203 h 256"/>
                <a:gd name="T10" fmla="*/ 85 w 146"/>
                <a:gd name="T11" fmla="*/ 182 h 256"/>
                <a:gd name="T12" fmla="*/ 66 w 146"/>
                <a:gd name="T13" fmla="*/ 185 h 256"/>
                <a:gd name="T14" fmla="*/ 44 w 146"/>
                <a:gd name="T15" fmla="*/ 187 h 256"/>
                <a:gd name="T16" fmla="*/ 7 w 146"/>
                <a:gd name="T17" fmla="*/ 159 h 256"/>
                <a:gd name="T18" fmla="*/ 16 w 146"/>
                <a:gd name="T19" fmla="*/ 143 h 256"/>
                <a:gd name="T20" fmla="*/ 37 w 146"/>
                <a:gd name="T21" fmla="*/ 133 h 256"/>
                <a:gd name="T22" fmla="*/ 0 w 146"/>
                <a:gd name="T23" fmla="*/ 73 h 256"/>
                <a:gd name="T24" fmla="*/ 20 w 146"/>
                <a:gd name="T25" fmla="*/ 27 h 256"/>
                <a:gd name="T26" fmla="*/ 67 w 146"/>
                <a:gd name="T27" fmla="*/ 8 h 256"/>
                <a:gd name="T28" fmla="*/ 108 w 146"/>
                <a:gd name="T29" fmla="*/ 19 h 256"/>
                <a:gd name="T30" fmla="*/ 123 w 146"/>
                <a:gd name="T31" fmla="*/ 0 h 256"/>
                <a:gd name="T32" fmla="*/ 144 w 146"/>
                <a:gd name="T33" fmla="*/ 20 h 256"/>
                <a:gd name="T34" fmla="*/ 125 w 146"/>
                <a:gd name="T35" fmla="*/ 34 h 256"/>
                <a:gd name="T36" fmla="*/ 137 w 146"/>
                <a:gd name="T37" fmla="*/ 74 h 256"/>
                <a:gd name="T38" fmla="*/ 120 w 146"/>
                <a:gd name="T39" fmla="*/ 119 h 256"/>
                <a:gd name="T40" fmla="*/ 77 w 146"/>
                <a:gd name="T41" fmla="*/ 140 h 256"/>
                <a:gd name="T42" fmla="*/ 51 w 146"/>
                <a:gd name="T43" fmla="*/ 142 h 256"/>
                <a:gd name="T44" fmla="*/ 39 w 146"/>
                <a:gd name="T45" fmla="*/ 146 h 256"/>
                <a:gd name="T46" fmla="*/ 31 w 146"/>
                <a:gd name="T47" fmla="*/ 154 h 256"/>
                <a:gd name="T48" fmla="*/ 47 w 146"/>
                <a:gd name="T49" fmla="*/ 161 h 256"/>
                <a:gd name="T50" fmla="*/ 69 w 146"/>
                <a:gd name="T51" fmla="*/ 158 h 256"/>
                <a:gd name="T52" fmla="*/ 91 w 146"/>
                <a:gd name="T53" fmla="*/ 156 h 256"/>
                <a:gd name="T54" fmla="*/ 132 w 146"/>
                <a:gd name="T55" fmla="*/ 168 h 256"/>
                <a:gd name="T56" fmla="*/ 146 w 146"/>
                <a:gd name="T57" fmla="*/ 202 h 256"/>
                <a:gd name="T58" fmla="*/ 124 w 146"/>
                <a:gd name="T59" fmla="*/ 242 h 256"/>
                <a:gd name="T60" fmla="*/ 69 w 146"/>
                <a:gd name="T61" fmla="*/ 256 h 256"/>
                <a:gd name="T62" fmla="*/ 33 w 146"/>
                <a:gd name="T63" fmla="*/ 250 h 256"/>
                <a:gd name="T64" fmla="*/ 3 w 146"/>
                <a:gd name="T65" fmla="*/ 236 h 256"/>
                <a:gd name="T66" fmla="*/ 69 w 146"/>
                <a:gd name="T67" fmla="*/ 34 h 256"/>
                <a:gd name="T68" fmla="*/ 43 w 146"/>
                <a:gd name="T69" fmla="*/ 45 h 256"/>
                <a:gd name="T70" fmla="*/ 32 w 146"/>
                <a:gd name="T71" fmla="*/ 73 h 256"/>
                <a:gd name="T72" fmla="*/ 42 w 146"/>
                <a:gd name="T73" fmla="*/ 103 h 256"/>
                <a:gd name="T74" fmla="*/ 69 w 146"/>
                <a:gd name="T75" fmla="*/ 115 h 256"/>
                <a:gd name="T76" fmla="*/ 95 w 146"/>
                <a:gd name="T77" fmla="*/ 104 h 256"/>
                <a:gd name="T78" fmla="*/ 104 w 146"/>
                <a:gd name="T79" fmla="*/ 73 h 256"/>
                <a:gd name="T80" fmla="*/ 94 w 146"/>
                <a:gd name="T81" fmla="*/ 45 h 256"/>
                <a:gd name="T82" fmla="*/ 69 w 146"/>
                <a:gd name="T83" fmla="*/ 3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256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Freeform 120"/>
            <p:cNvSpPr>
              <a:spLocks/>
            </p:cNvSpPr>
            <p:nvPr/>
          </p:nvSpPr>
          <p:spPr bwMode="auto">
            <a:xfrm>
              <a:off x="5339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0" name="Freeform 121"/>
            <p:cNvSpPr>
              <a:spLocks noEditPoints="1"/>
            </p:cNvSpPr>
            <p:nvPr/>
          </p:nvSpPr>
          <p:spPr bwMode="auto">
            <a:xfrm>
              <a:off x="5366" y="3307"/>
              <a:ext cx="34" cy="43"/>
            </a:xfrm>
            <a:custGeom>
              <a:avLst/>
              <a:gdLst>
                <a:gd name="T0" fmla="*/ 108 w 150"/>
                <a:gd name="T1" fmla="*/ 159 h 183"/>
                <a:gd name="T2" fmla="*/ 51 w 150"/>
                <a:gd name="T3" fmla="*/ 183 h 183"/>
                <a:gd name="T4" fmla="*/ 15 w 150"/>
                <a:gd name="T5" fmla="*/ 168 h 183"/>
                <a:gd name="T6" fmla="*/ 0 w 150"/>
                <a:gd name="T7" fmla="*/ 130 h 183"/>
                <a:gd name="T8" fmla="*/ 23 w 150"/>
                <a:gd name="T9" fmla="*/ 85 h 183"/>
                <a:gd name="T10" fmla="*/ 83 w 150"/>
                <a:gd name="T11" fmla="*/ 67 h 183"/>
                <a:gd name="T12" fmla="*/ 105 w 150"/>
                <a:gd name="T13" fmla="*/ 71 h 183"/>
                <a:gd name="T14" fmla="*/ 67 w 150"/>
                <a:gd name="T15" fmla="*/ 28 h 183"/>
                <a:gd name="T16" fmla="*/ 22 w 150"/>
                <a:gd name="T17" fmla="*/ 44 h 183"/>
                <a:gd name="T18" fmla="*/ 9 w 150"/>
                <a:gd name="T19" fmla="*/ 18 h 183"/>
                <a:gd name="T20" fmla="*/ 34 w 150"/>
                <a:gd name="T21" fmla="*/ 6 h 183"/>
                <a:gd name="T22" fmla="*/ 64 w 150"/>
                <a:gd name="T23" fmla="*/ 0 h 183"/>
                <a:gd name="T24" fmla="*/ 119 w 150"/>
                <a:gd name="T25" fmla="*/ 18 h 183"/>
                <a:gd name="T26" fmla="*/ 137 w 150"/>
                <a:gd name="T27" fmla="*/ 73 h 183"/>
                <a:gd name="T28" fmla="*/ 137 w 150"/>
                <a:gd name="T29" fmla="*/ 136 h 183"/>
                <a:gd name="T30" fmla="*/ 150 w 150"/>
                <a:gd name="T31" fmla="*/ 167 h 183"/>
                <a:gd name="T32" fmla="*/ 150 w 150"/>
                <a:gd name="T33" fmla="*/ 183 h 183"/>
                <a:gd name="T34" fmla="*/ 122 w 150"/>
                <a:gd name="T35" fmla="*/ 177 h 183"/>
                <a:gd name="T36" fmla="*/ 108 w 150"/>
                <a:gd name="T37" fmla="*/ 159 h 183"/>
                <a:gd name="T38" fmla="*/ 105 w 150"/>
                <a:gd name="T39" fmla="*/ 93 h 183"/>
                <a:gd name="T40" fmla="*/ 85 w 150"/>
                <a:gd name="T41" fmla="*/ 90 h 183"/>
                <a:gd name="T42" fmla="*/ 46 w 150"/>
                <a:gd name="T43" fmla="*/ 102 h 183"/>
                <a:gd name="T44" fmla="*/ 31 w 150"/>
                <a:gd name="T45" fmla="*/ 131 h 183"/>
                <a:gd name="T46" fmla="*/ 63 w 150"/>
                <a:gd name="T47" fmla="*/ 158 h 183"/>
                <a:gd name="T48" fmla="*/ 105 w 150"/>
                <a:gd name="T49" fmla="*/ 136 h 183"/>
                <a:gd name="T50" fmla="*/ 105 w 150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0" h="183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1" name="Freeform 122"/>
            <p:cNvSpPr>
              <a:spLocks/>
            </p:cNvSpPr>
            <p:nvPr/>
          </p:nvSpPr>
          <p:spPr bwMode="auto">
            <a:xfrm>
              <a:off x="5408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6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2" name="Freeform 123"/>
            <p:cNvSpPr>
              <a:spLocks/>
            </p:cNvSpPr>
            <p:nvPr/>
          </p:nvSpPr>
          <p:spPr bwMode="auto">
            <a:xfrm>
              <a:off x="5490" y="3293"/>
              <a:ext cx="44" cy="57"/>
            </a:xfrm>
            <a:custGeom>
              <a:avLst/>
              <a:gdLst>
                <a:gd name="T0" fmla="*/ 106 w 193"/>
                <a:gd name="T1" fmla="*/ 244 h 244"/>
                <a:gd name="T2" fmla="*/ 90 w 193"/>
                <a:gd name="T3" fmla="*/ 244 h 244"/>
                <a:gd name="T4" fmla="*/ 0 w 193"/>
                <a:gd name="T5" fmla="*/ 0 h 244"/>
                <a:gd name="T6" fmla="*/ 37 w 193"/>
                <a:gd name="T7" fmla="*/ 0 h 244"/>
                <a:gd name="T8" fmla="*/ 98 w 193"/>
                <a:gd name="T9" fmla="*/ 177 h 244"/>
                <a:gd name="T10" fmla="*/ 158 w 193"/>
                <a:gd name="T11" fmla="*/ 0 h 244"/>
                <a:gd name="T12" fmla="*/ 193 w 193"/>
                <a:gd name="T13" fmla="*/ 0 h 244"/>
                <a:gd name="T14" fmla="*/ 106 w 19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244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" name="Freeform 124"/>
            <p:cNvSpPr>
              <a:spLocks noEditPoints="1"/>
            </p:cNvSpPr>
            <p:nvPr/>
          </p:nvSpPr>
          <p:spPr bwMode="auto">
            <a:xfrm>
              <a:off x="5534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3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3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Freeform 125"/>
            <p:cNvSpPr>
              <a:spLocks/>
            </p:cNvSpPr>
            <p:nvPr/>
          </p:nvSpPr>
          <p:spPr bwMode="auto">
            <a:xfrm>
              <a:off x="5573" y="3308"/>
              <a:ext cx="34" cy="41"/>
            </a:xfrm>
            <a:custGeom>
              <a:avLst/>
              <a:gdLst>
                <a:gd name="T0" fmla="*/ 49 w 146"/>
                <a:gd name="T1" fmla="*/ 148 h 176"/>
                <a:gd name="T2" fmla="*/ 146 w 146"/>
                <a:gd name="T3" fmla="*/ 148 h 176"/>
                <a:gd name="T4" fmla="*/ 146 w 146"/>
                <a:gd name="T5" fmla="*/ 176 h 176"/>
                <a:gd name="T6" fmla="*/ 0 w 146"/>
                <a:gd name="T7" fmla="*/ 176 h 176"/>
                <a:gd name="T8" fmla="*/ 0 w 146"/>
                <a:gd name="T9" fmla="*/ 167 h 176"/>
                <a:gd name="T10" fmla="*/ 100 w 146"/>
                <a:gd name="T11" fmla="*/ 28 h 176"/>
                <a:gd name="T12" fmla="*/ 2 w 146"/>
                <a:gd name="T13" fmla="*/ 28 h 176"/>
                <a:gd name="T14" fmla="*/ 2 w 146"/>
                <a:gd name="T15" fmla="*/ 0 h 176"/>
                <a:gd name="T16" fmla="*/ 145 w 146"/>
                <a:gd name="T17" fmla="*/ 0 h 176"/>
                <a:gd name="T18" fmla="*/ 145 w 146"/>
                <a:gd name="T19" fmla="*/ 9 h 176"/>
                <a:gd name="T20" fmla="*/ 49 w 146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76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5" name="Freeform 126"/>
            <p:cNvSpPr>
              <a:spLocks/>
            </p:cNvSpPr>
            <p:nvPr/>
          </p:nvSpPr>
          <p:spPr bwMode="auto">
            <a:xfrm>
              <a:off x="5613" y="3291"/>
              <a:ext cx="34" cy="58"/>
            </a:xfrm>
            <a:custGeom>
              <a:avLst/>
              <a:gdLst>
                <a:gd name="T0" fmla="*/ 114 w 148"/>
                <a:gd name="T1" fmla="*/ 248 h 248"/>
                <a:gd name="T2" fmla="*/ 59 w 148"/>
                <a:gd name="T3" fmla="*/ 160 h 248"/>
                <a:gd name="T4" fmla="*/ 31 w 148"/>
                <a:gd name="T5" fmla="*/ 188 h 248"/>
                <a:gd name="T6" fmla="*/ 31 w 148"/>
                <a:gd name="T7" fmla="*/ 248 h 248"/>
                <a:gd name="T8" fmla="*/ 0 w 148"/>
                <a:gd name="T9" fmla="*/ 248 h 248"/>
                <a:gd name="T10" fmla="*/ 0 w 148"/>
                <a:gd name="T11" fmla="*/ 0 h 248"/>
                <a:gd name="T12" fmla="*/ 31 w 148"/>
                <a:gd name="T13" fmla="*/ 0 h 248"/>
                <a:gd name="T14" fmla="*/ 31 w 148"/>
                <a:gd name="T15" fmla="*/ 153 h 248"/>
                <a:gd name="T16" fmla="*/ 99 w 148"/>
                <a:gd name="T17" fmla="*/ 72 h 248"/>
                <a:gd name="T18" fmla="*/ 135 w 148"/>
                <a:gd name="T19" fmla="*/ 72 h 248"/>
                <a:gd name="T20" fmla="*/ 79 w 148"/>
                <a:gd name="T21" fmla="*/ 139 h 248"/>
                <a:gd name="T22" fmla="*/ 148 w 148"/>
                <a:gd name="T23" fmla="*/ 248 h 248"/>
                <a:gd name="T24" fmla="*/ 114 w 148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48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6" name="Freeform 127"/>
            <p:cNvSpPr>
              <a:spLocks/>
            </p:cNvSpPr>
            <p:nvPr/>
          </p:nvSpPr>
          <p:spPr bwMode="auto">
            <a:xfrm>
              <a:off x="5651" y="3308"/>
              <a:ext cx="32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3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6 h 179"/>
                <a:gd name="T16" fmla="*/ 112 w 143"/>
                <a:gd name="T17" fmla="*/ 176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6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Freeform 128"/>
            <p:cNvSpPr>
              <a:spLocks/>
            </p:cNvSpPr>
            <p:nvPr/>
          </p:nvSpPr>
          <p:spPr bwMode="auto">
            <a:xfrm>
              <a:off x="5693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5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" name="Freeform 129"/>
            <p:cNvSpPr>
              <a:spLocks/>
            </p:cNvSpPr>
            <p:nvPr/>
          </p:nvSpPr>
          <p:spPr bwMode="auto">
            <a:xfrm>
              <a:off x="5758" y="3339"/>
              <a:ext cx="13" cy="24"/>
            </a:xfrm>
            <a:custGeom>
              <a:avLst/>
              <a:gdLst>
                <a:gd name="T0" fmla="*/ 8 w 56"/>
                <a:gd name="T1" fmla="*/ 105 h 105"/>
                <a:gd name="T2" fmla="*/ 0 w 56"/>
                <a:gd name="T3" fmla="*/ 93 h 105"/>
                <a:gd name="T4" fmla="*/ 28 w 56"/>
                <a:gd name="T5" fmla="*/ 54 h 105"/>
                <a:gd name="T6" fmla="*/ 23 w 56"/>
                <a:gd name="T7" fmla="*/ 39 h 105"/>
                <a:gd name="T8" fmla="*/ 9 w 56"/>
                <a:gd name="T9" fmla="*/ 20 h 105"/>
                <a:gd name="T10" fmla="*/ 16 w 56"/>
                <a:gd name="T11" fmla="*/ 6 h 105"/>
                <a:gd name="T12" fmla="*/ 33 w 56"/>
                <a:gd name="T13" fmla="*/ 0 h 105"/>
                <a:gd name="T14" fmla="*/ 49 w 56"/>
                <a:gd name="T15" fmla="*/ 8 h 105"/>
                <a:gd name="T16" fmla="*/ 56 w 56"/>
                <a:gd name="T17" fmla="*/ 26 h 105"/>
                <a:gd name="T18" fmla="*/ 47 w 56"/>
                <a:gd name="T19" fmla="*/ 66 h 105"/>
                <a:gd name="T20" fmla="*/ 8 w 56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05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9" name="Freeform 130"/>
            <p:cNvSpPr>
              <a:spLocks/>
            </p:cNvSpPr>
            <p:nvPr/>
          </p:nvSpPr>
          <p:spPr bwMode="auto">
            <a:xfrm>
              <a:off x="5790" y="3308"/>
              <a:ext cx="37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Freeform 131"/>
            <p:cNvSpPr>
              <a:spLocks noEditPoints="1"/>
            </p:cNvSpPr>
            <p:nvPr/>
          </p:nvSpPr>
          <p:spPr bwMode="auto">
            <a:xfrm>
              <a:off x="5828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2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2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1" name="Freeform 132"/>
            <p:cNvSpPr>
              <a:spLocks/>
            </p:cNvSpPr>
            <p:nvPr/>
          </p:nvSpPr>
          <p:spPr bwMode="auto">
            <a:xfrm>
              <a:off x="5865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2" name="Freeform 133"/>
            <p:cNvSpPr>
              <a:spLocks noEditPoints="1"/>
            </p:cNvSpPr>
            <p:nvPr/>
          </p:nvSpPr>
          <p:spPr bwMode="auto">
            <a:xfrm>
              <a:off x="5905" y="3307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79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7 w 159"/>
                <a:gd name="T11" fmla="*/ 158 h 183"/>
                <a:gd name="T12" fmla="*/ 79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2 w 159"/>
                <a:gd name="T19" fmla="*/ 91 h 183"/>
                <a:gd name="T20" fmla="*/ 79 w 159"/>
                <a:gd name="T21" fmla="*/ 157 h 183"/>
                <a:gd name="T22" fmla="*/ 113 w 159"/>
                <a:gd name="T23" fmla="*/ 140 h 183"/>
                <a:gd name="T24" fmla="*/ 126 w 159"/>
                <a:gd name="T25" fmla="*/ 91 h 183"/>
                <a:gd name="T26" fmla="*/ 79 w 159"/>
                <a:gd name="T27" fmla="*/ 26 h 183"/>
                <a:gd name="T28" fmla="*/ 45 w 159"/>
                <a:gd name="T29" fmla="*/ 43 h 183"/>
                <a:gd name="T30" fmla="*/ 32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Freeform 134"/>
            <p:cNvSpPr>
              <a:spLocks noEditPoints="1"/>
            </p:cNvSpPr>
            <p:nvPr/>
          </p:nvSpPr>
          <p:spPr bwMode="auto">
            <a:xfrm>
              <a:off x="5943" y="3292"/>
              <a:ext cx="21" cy="73"/>
            </a:xfrm>
            <a:custGeom>
              <a:avLst/>
              <a:gdLst>
                <a:gd name="T0" fmla="*/ 68 w 88"/>
                <a:gd name="T1" fmla="*/ 0 h 311"/>
                <a:gd name="T2" fmla="*/ 81 w 88"/>
                <a:gd name="T3" fmla="*/ 6 h 311"/>
                <a:gd name="T4" fmla="*/ 87 w 88"/>
                <a:gd name="T5" fmla="*/ 19 h 311"/>
                <a:gd name="T6" fmla="*/ 81 w 88"/>
                <a:gd name="T7" fmla="*/ 33 h 311"/>
                <a:gd name="T8" fmla="*/ 68 w 88"/>
                <a:gd name="T9" fmla="*/ 39 h 311"/>
                <a:gd name="T10" fmla="*/ 54 w 88"/>
                <a:gd name="T11" fmla="*/ 33 h 311"/>
                <a:gd name="T12" fmla="*/ 49 w 88"/>
                <a:gd name="T13" fmla="*/ 19 h 311"/>
                <a:gd name="T14" fmla="*/ 54 w 88"/>
                <a:gd name="T15" fmla="*/ 6 h 311"/>
                <a:gd name="T16" fmla="*/ 68 w 88"/>
                <a:gd name="T17" fmla="*/ 0 h 311"/>
                <a:gd name="T18" fmla="*/ 0 w 88"/>
                <a:gd name="T19" fmla="*/ 311 h 311"/>
                <a:gd name="T20" fmla="*/ 0 w 88"/>
                <a:gd name="T21" fmla="*/ 284 h 311"/>
                <a:gd name="T22" fmla="*/ 44 w 88"/>
                <a:gd name="T23" fmla="*/ 274 h 311"/>
                <a:gd name="T24" fmla="*/ 56 w 88"/>
                <a:gd name="T25" fmla="*/ 242 h 311"/>
                <a:gd name="T26" fmla="*/ 56 w 88"/>
                <a:gd name="T27" fmla="*/ 93 h 311"/>
                <a:gd name="T28" fmla="*/ 21 w 88"/>
                <a:gd name="T29" fmla="*/ 93 h 311"/>
                <a:gd name="T30" fmla="*/ 21 w 88"/>
                <a:gd name="T31" fmla="*/ 67 h 311"/>
                <a:gd name="T32" fmla="*/ 88 w 88"/>
                <a:gd name="T33" fmla="*/ 67 h 311"/>
                <a:gd name="T34" fmla="*/ 88 w 88"/>
                <a:gd name="T35" fmla="*/ 241 h 311"/>
                <a:gd name="T36" fmla="*/ 66 w 88"/>
                <a:gd name="T37" fmla="*/ 294 h 311"/>
                <a:gd name="T38" fmla="*/ 0 w 88"/>
                <a:gd name="T39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8" h="311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4" name="Freeform 135"/>
            <p:cNvSpPr>
              <a:spLocks noEditPoints="1"/>
            </p:cNvSpPr>
            <p:nvPr/>
          </p:nvSpPr>
          <p:spPr bwMode="auto">
            <a:xfrm>
              <a:off x="5986" y="3307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19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5" name="Freeform 136"/>
            <p:cNvSpPr>
              <a:spLocks/>
            </p:cNvSpPr>
            <p:nvPr/>
          </p:nvSpPr>
          <p:spPr bwMode="auto">
            <a:xfrm>
              <a:off x="6047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5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6" name="Freeform 137"/>
            <p:cNvSpPr>
              <a:spLocks/>
            </p:cNvSpPr>
            <p:nvPr/>
          </p:nvSpPr>
          <p:spPr bwMode="auto">
            <a:xfrm>
              <a:off x="6085" y="3308"/>
              <a:ext cx="34" cy="41"/>
            </a:xfrm>
            <a:custGeom>
              <a:avLst/>
              <a:gdLst>
                <a:gd name="T0" fmla="*/ 49 w 147"/>
                <a:gd name="T1" fmla="*/ 148 h 176"/>
                <a:gd name="T2" fmla="*/ 147 w 147"/>
                <a:gd name="T3" fmla="*/ 148 h 176"/>
                <a:gd name="T4" fmla="*/ 147 w 147"/>
                <a:gd name="T5" fmla="*/ 176 h 176"/>
                <a:gd name="T6" fmla="*/ 0 w 147"/>
                <a:gd name="T7" fmla="*/ 176 h 176"/>
                <a:gd name="T8" fmla="*/ 0 w 147"/>
                <a:gd name="T9" fmla="*/ 167 h 176"/>
                <a:gd name="T10" fmla="*/ 100 w 147"/>
                <a:gd name="T11" fmla="*/ 28 h 176"/>
                <a:gd name="T12" fmla="*/ 2 w 147"/>
                <a:gd name="T13" fmla="*/ 28 h 176"/>
                <a:gd name="T14" fmla="*/ 2 w 147"/>
                <a:gd name="T15" fmla="*/ 0 h 176"/>
                <a:gd name="T16" fmla="*/ 146 w 147"/>
                <a:gd name="T17" fmla="*/ 0 h 176"/>
                <a:gd name="T18" fmla="*/ 146 w 147"/>
                <a:gd name="T19" fmla="*/ 9 h 176"/>
                <a:gd name="T20" fmla="*/ 49 w 147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76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Freeform 138"/>
            <p:cNvSpPr>
              <a:spLocks noEditPoints="1"/>
            </p:cNvSpPr>
            <p:nvPr/>
          </p:nvSpPr>
          <p:spPr bwMode="auto">
            <a:xfrm>
              <a:off x="6123" y="3291"/>
              <a:ext cx="34" cy="59"/>
            </a:xfrm>
            <a:custGeom>
              <a:avLst/>
              <a:gdLst>
                <a:gd name="T0" fmla="*/ 121 w 152"/>
                <a:gd name="T1" fmla="*/ 247 h 251"/>
                <a:gd name="T2" fmla="*/ 121 w 152"/>
                <a:gd name="T3" fmla="*/ 234 h 251"/>
                <a:gd name="T4" fmla="*/ 74 w 152"/>
                <a:gd name="T5" fmla="*/ 251 h 251"/>
                <a:gd name="T6" fmla="*/ 20 w 152"/>
                <a:gd name="T7" fmla="*/ 227 h 251"/>
                <a:gd name="T8" fmla="*/ 0 w 152"/>
                <a:gd name="T9" fmla="*/ 164 h 251"/>
                <a:gd name="T10" fmla="*/ 23 w 152"/>
                <a:gd name="T11" fmla="*/ 96 h 251"/>
                <a:gd name="T12" fmla="*/ 80 w 152"/>
                <a:gd name="T13" fmla="*/ 68 h 251"/>
                <a:gd name="T14" fmla="*/ 121 w 152"/>
                <a:gd name="T15" fmla="*/ 81 h 251"/>
                <a:gd name="T16" fmla="*/ 121 w 152"/>
                <a:gd name="T17" fmla="*/ 0 h 251"/>
                <a:gd name="T18" fmla="*/ 152 w 152"/>
                <a:gd name="T19" fmla="*/ 0 h 251"/>
                <a:gd name="T20" fmla="*/ 152 w 152"/>
                <a:gd name="T21" fmla="*/ 247 h 251"/>
                <a:gd name="T22" fmla="*/ 121 w 152"/>
                <a:gd name="T23" fmla="*/ 247 h 251"/>
                <a:gd name="T24" fmla="*/ 121 w 152"/>
                <a:gd name="T25" fmla="*/ 112 h 251"/>
                <a:gd name="T26" fmla="*/ 89 w 152"/>
                <a:gd name="T27" fmla="*/ 95 h 251"/>
                <a:gd name="T28" fmla="*/ 48 w 152"/>
                <a:gd name="T29" fmla="*/ 113 h 251"/>
                <a:gd name="T30" fmla="*/ 33 w 152"/>
                <a:gd name="T31" fmla="*/ 161 h 251"/>
                <a:gd name="T32" fmla="*/ 90 w 152"/>
                <a:gd name="T33" fmla="*/ 225 h 251"/>
                <a:gd name="T34" fmla="*/ 108 w 152"/>
                <a:gd name="T35" fmla="*/ 220 h 251"/>
                <a:gd name="T36" fmla="*/ 121 w 152"/>
                <a:gd name="T37" fmla="*/ 210 h 251"/>
                <a:gd name="T38" fmla="*/ 121 w 152"/>
                <a:gd name="T39" fmla="*/ 11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2" h="251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8" name="Freeform 139"/>
            <p:cNvSpPr>
              <a:spLocks noEditPoints="1"/>
            </p:cNvSpPr>
            <p:nvPr/>
          </p:nvSpPr>
          <p:spPr bwMode="auto">
            <a:xfrm>
              <a:off x="6164" y="3287"/>
              <a:ext cx="38" cy="63"/>
            </a:xfrm>
            <a:custGeom>
              <a:avLst/>
              <a:gdLst>
                <a:gd name="T0" fmla="*/ 160 w 163"/>
                <a:gd name="T1" fmla="*/ 182 h 270"/>
                <a:gd name="T2" fmla="*/ 33 w 163"/>
                <a:gd name="T3" fmla="*/ 182 h 270"/>
                <a:gd name="T4" fmla="*/ 50 w 163"/>
                <a:gd name="T5" fmla="*/ 229 h 270"/>
                <a:gd name="T6" fmla="*/ 89 w 163"/>
                <a:gd name="T7" fmla="*/ 244 h 270"/>
                <a:gd name="T8" fmla="*/ 133 w 163"/>
                <a:gd name="T9" fmla="*/ 228 h 270"/>
                <a:gd name="T10" fmla="*/ 147 w 163"/>
                <a:gd name="T11" fmla="*/ 250 h 270"/>
                <a:gd name="T12" fmla="*/ 124 w 163"/>
                <a:gd name="T13" fmla="*/ 263 h 270"/>
                <a:gd name="T14" fmla="*/ 83 w 163"/>
                <a:gd name="T15" fmla="*/ 270 h 270"/>
                <a:gd name="T16" fmla="*/ 26 w 163"/>
                <a:gd name="T17" fmla="*/ 247 h 270"/>
                <a:gd name="T18" fmla="*/ 0 w 163"/>
                <a:gd name="T19" fmla="*/ 181 h 270"/>
                <a:gd name="T20" fmla="*/ 27 w 163"/>
                <a:gd name="T21" fmla="*/ 111 h 270"/>
                <a:gd name="T22" fmla="*/ 83 w 163"/>
                <a:gd name="T23" fmla="*/ 87 h 270"/>
                <a:gd name="T24" fmla="*/ 142 w 163"/>
                <a:gd name="T25" fmla="*/ 109 h 270"/>
                <a:gd name="T26" fmla="*/ 163 w 163"/>
                <a:gd name="T27" fmla="*/ 163 h 270"/>
                <a:gd name="T28" fmla="*/ 160 w 163"/>
                <a:gd name="T29" fmla="*/ 182 h 270"/>
                <a:gd name="T30" fmla="*/ 84 w 163"/>
                <a:gd name="T31" fmla="*/ 114 h 270"/>
                <a:gd name="T32" fmla="*/ 49 w 163"/>
                <a:gd name="T33" fmla="*/ 127 h 270"/>
                <a:gd name="T34" fmla="*/ 34 w 163"/>
                <a:gd name="T35" fmla="*/ 159 h 270"/>
                <a:gd name="T36" fmla="*/ 132 w 163"/>
                <a:gd name="T37" fmla="*/ 159 h 270"/>
                <a:gd name="T38" fmla="*/ 120 w 163"/>
                <a:gd name="T39" fmla="*/ 127 h 270"/>
                <a:gd name="T40" fmla="*/ 84 w 163"/>
                <a:gd name="T41" fmla="*/ 114 h 270"/>
                <a:gd name="T42" fmla="*/ 139 w 163"/>
                <a:gd name="T43" fmla="*/ 1 h 270"/>
                <a:gd name="T44" fmla="*/ 89 w 163"/>
                <a:gd name="T45" fmla="*/ 56 h 270"/>
                <a:gd name="T46" fmla="*/ 71 w 163"/>
                <a:gd name="T47" fmla="*/ 56 h 270"/>
                <a:gd name="T48" fmla="*/ 23 w 163"/>
                <a:gd name="T49" fmla="*/ 0 h 270"/>
                <a:gd name="T50" fmla="*/ 51 w 163"/>
                <a:gd name="T51" fmla="*/ 0 h 270"/>
                <a:gd name="T52" fmla="*/ 80 w 163"/>
                <a:gd name="T53" fmla="*/ 32 h 270"/>
                <a:gd name="T54" fmla="*/ 107 w 163"/>
                <a:gd name="T55" fmla="*/ 1 h 270"/>
                <a:gd name="T56" fmla="*/ 139 w 163"/>
                <a:gd name="T57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3" h="27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Freeform 140"/>
            <p:cNvSpPr>
              <a:spLocks/>
            </p:cNvSpPr>
            <p:nvPr/>
          </p:nvSpPr>
          <p:spPr bwMode="auto">
            <a:xfrm>
              <a:off x="6209" y="3291"/>
              <a:ext cx="14" cy="59"/>
            </a:xfrm>
            <a:custGeom>
              <a:avLst/>
              <a:gdLst>
                <a:gd name="T0" fmla="*/ 0 w 61"/>
                <a:gd name="T1" fmla="*/ 198 h 251"/>
                <a:gd name="T2" fmla="*/ 0 w 61"/>
                <a:gd name="T3" fmla="*/ 0 h 251"/>
                <a:gd name="T4" fmla="*/ 31 w 61"/>
                <a:gd name="T5" fmla="*/ 0 h 251"/>
                <a:gd name="T6" fmla="*/ 31 w 61"/>
                <a:gd name="T7" fmla="*/ 193 h 251"/>
                <a:gd name="T8" fmla="*/ 39 w 61"/>
                <a:gd name="T9" fmla="*/ 215 h 251"/>
                <a:gd name="T10" fmla="*/ 61 w 61"/>
                <a:gd name="T11" fmla="*/ 223 h 251"/>
                <a:gd name="T12" fmla="*/ 61 w 61"/>
                <a:gd name="T13" fmla="*/ 251 h 251"/>
                <a:gd name="T14" fmla="*/ 0 w 61"/>
                <a:gd name="T15" fmla="*/ 19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1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0" name="Freeform 141"/>
            <p:cNvSpPr>
              <a:spLocks noEditPoints="1"/>
            </p:cNvSpPr>
            <p:nvPr/>
          </p:nvSpPr>
          <p:spPr bwMode="auto">
            <a:xfrm>
              <a:off x="6229" y="3287"/>
              <a:ext cx="34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3 w 150"/>
                <a:gd name="T21" fmla="*/ 92 h 269"/>
                <a:gd name="T22" fmla="*/ 63 w 150"/>
                <a:gd name="T23" fmla="*/ 86 h 269"/>
                <a:gd name="T24" fmla="*/ 119 w 150"/>
                <a:gd name="T25" fmla="*/ 104 h 269"/>
                <a:gd name="T26" fmla="*/ 136 w 150"/>
                <a:gd name="T27" fmla="*/ 159 h 269"/>
                <a:gd name="T28" fmla="*/ 136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4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3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2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2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" name="Freeform 142"/>
            <p:cNvSpPr>
              <a:spLocks/>
            </p:cNvSpPr>
            <p:nvPr/>
          </p:nvSpPr>
          <p:spPr bwMode="auto">
            <a:xfrm>
              <a:off x="6266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" name="Freeform 143"/>
            <p:cNvSpPr>
              <a:spLocks noEditPoints="1"/>
            </p:cNvSpPr>
            <p:nvPr/>
          </p:nvSpPr>
          <p:spPr bwMode="auto">
            <a:xfrm>
              <a:off x="6306" y="3287"/>
              <a:ext cx="35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4 w 150"/>
                <a:gd name="T21" fmla="*/ 92 h 269"/>
                <a:gd name="T22" fmla="*/ 64 w 150"/>
                <a:gd name="T23" fmla="*/ 86 h 269"/>
                <a:gd name="T24" fmla="*/ 119 w 150"/>
                <a:gd name="T25" fmla="*/ 104 h 269"/>
                <a:gd name="T26" fmla="*/ 137 w 150"/>
                <a:gd name="T27" fmla="*/ 159 h 269"/>
                <a:gd name="T28" fmla="*/ 137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5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4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3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3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" name="Freeform 144"/>
            <p:cNvSpPr>
              <a:spLocks/>
            </p:cNvSpPr>
            <p:nvPr/>
          </p:nvSpPr>
          <p:spPr bwMode="auto">
            <a:xfrm>
              <a:off x="6348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100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" name="Freeform 145"/>
            <p:cNvSpPr>
              <a:spLocks noEditPoints="1"/>
            </p:cNvSpPr>
            <p:nvPr/>
          </p:nvSpPr>
          <p:spPr bwMode="auto">
            <a:xfrm>
              <a:off x="6388" y="3287"/>
              <a:ext cx="17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5" name="Obdélník 154"/>
          <p:cNvSpPr/>
          <p:nvPr/>
        </p:nvSpPr>
        <p:spPr>
          <a:xfrm>
            <a:off x="1645134" y="5512323"/>
            <a:ext cx="90612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0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cs-CZ" sz="1600" dirty="0">
                <a:solidFill>
                  <a:srgbClr val="0A091B"/>
                </a:solidFill>
                <a:latin typeface="Arial"/>
                <a:cs typeface="+mn-cs"/>
              </a:rPr>
              <a:t>Projekt Modernizace odborného vzdělávání (MOV) rozvíjí kvalitu odborného vzdělávání </a:t>
            </a:r>
            <a:r>
              <a:rPr lang="cs-CZ" sz="1600" dirty="0">
                <a:solidFill>
                  <a:srgbClr val="0A091B"/>
                </a:solidFill>
                <a:latin typeface="Arial"/>
                <a:cs typeface="+mn-cs"/>
              </a:rPr>
              <a:t/>
            </a:r>
            <a:br>
              <a:rPr lang="cs-CZ" sz="1600" dirty="0">
                <a:solidFill>
                  <a:srgbClr val="0A091B"/>
                </a:solidFill>
                <a:latin typeface="Arial"/>
                <a:cs typeface="+mn-cs"/>
              </a:rPr>
            </a:br>
            <a:r>
              <a:rPr lang="cs-CZ" sz="1600" dirty="0">
                <a:solidFill>
                  <a:srgbClr val="0A091B"/>
                </a:solidFill>
                <a:latin typeface="Arial"/>
                <a:cs typeface="+mn-cs"/>
              </a:rPr>
              <a:t>a </a:t>
            </a:r>
            <a:r>
              <a:rPr lang="cs-CZ" sz="1600" dirty="0">
                <a:solidFill>
                  <a:srgbClr val="0A091B"/>
                </a:solidFill>
                <a:latin typeface="Arial"/>
                <a:cs typeface="+mn-cs"/>
              </a:rPr>
              <a:t>podporuje uplatnitelnost absolventů na trhu práce. Je financován z Evropských strukturálních </a:t>
            </a:r>
            <a:r>
              <a:rPr lang="cs-CZ" sz="1600" dirty="0">
                <a:solidFill>
                  <a:srgbClr val="0A091B"/>
                </a:solidFill>
                <a:latin typeface="Arial"/>
                <a:cs typeface="+mn-cs"/>
              </a:rPr>
              <a:t/>
            </a:r>
            <a:br>
              <a:rPr lang="cs-CZ" sz="1600" dirty="0">
                <a:solidFill>
                  <a:srgbClr val="0A091B"/>
                </a:solidFill>
                <a:latin typeface="Arial"/>
                <a:cs typeface="+mn-cs"/>
              </a:rPr>
            </a:br>
            <a:r>
              <a:rPr lang="cs-CZ" sz="1600" dirty="0">
                <a:solidFill>
                  <a:srgbClr val="0A091B"/>
                </a:solidFill>
                <a:latin typeface="Arial"/>
                <a:cs typeface="+mn-cs"/>
              </a:rPr>
              <a:t>a </a:t>
            </a:r>
            <a:r>
              <a:rPr lang="cs-CZ" sz="1600" dirty="0">
                <a:solidFill>
                  <a:srgbClr val="0A091B"/>
                </a:solidFill>
                <a:latin typeface="Arial"/>
                <a:cs typeface="+mn-cs"/>
              </a:rPr>
              <a:t>investičních fondů a jeho realizaci zajišťuje Národní pedagogický institut České </a:t>
            </a:r>
            <a:r>
              <a:rPr lang="cs-CZ" sz="1600" dirty="0">
                <a:solidFill>
                  <a:srgbClr val="0A091B"/>
                </a:solidFill>
                <a:latin typeface="Arial"/>
                <a:cs typeface="+mn-cs"/>
              </a:rPr>
              <a:t>republiky.</a:t>
            </a:r>
            <a:endParaRPr lang="en-US" sz="1866" dirty="0">
              <a:solidFill>
                <a:srgbClr val="858591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9121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622" y="389975"/>
            <a:ext cx="5112568" cy="6064156"/>
          </a:xfrm>
        </p:spPr>
        <p:txBody>
          <a:bodyPr/>
          <a:lstStyle/>
          <a:p>
            <a:r>
              <a:rPr lang="cs-CZ" altLang="cs-CZ" sz="38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cs-CZ" altLang="cs-CZ" sz="3800" b="1" dirty="0" smtClean="0">
                <a:solidFill>
                  <a:srgbClr val="002060"/>
                </a:solidFill>
                <a:latin typeface="+mn-lt"/>
              </a:rPr>
            </a:br>
            <a:r>
              <a:rPr lang="cs-CZ" altLang="cs-CZ" sz="38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cs-CZ" altLang="cs-CZ" sz="3800" b="1" dirty="0" smtClean="0">
                <a:solidFill>
                  <a:srgbClr val="002060"/>
                </a:solidFill>
                <a:latin typeface="+mn-lt"/>
              </a:rPr>
            </a:br>
            <a:r>
              <a:rPr lang="cs-CZ" altLang="cs-CZ" sz="38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cs-CZ" altLang="cs-CZ" sz="3800" dirty="0" smtClean="0">
                <a:solidFill>
                  <a:srgbClr val="002060"/>
                </a:solidFill>
                <a:latin typeface="+mn-lt"/>
              </a:rPr>
            </a:br>
            <a:r>
              <a:rPr lang="cs-CZ" altLang="cs-CZ" sz="3800" dirty="0">
                <a:solidFill>
                  <a:srgbClr val="002060"/>
                </a:solidFill>
                <a:latin typeface="+mn-lt"/>
              </a:rPr>
              <a:t/>
            </a:r>
            <a:br>
              <a:rPr lang="cs-CZ" altLang="cs-CZ" sz="3800" dirty="0">
                <a:solidFill>
                  <a:srgbClr val="002060"/>
                </a:solidFill>
                <a:latin typeface="+mn-lt"/>
              </a:rPr>
            </a:br>
            <a:endParaRPr lang="cs-CZ" sz="3800" b="1" u="sng" cap="all" dirty="0">
              <a:ln w="3175" cmpd="sng">
                <a:noFill/>
              </a:ln>
              <a:solidFill>
                <a:srgbClr val="C00000"/>
              </a:solidFill>
              <a:latin typeface="+mn-lt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5045" y="389974"/>
            <a:ext cx="3469154" cy="463015"/>
          </a:xfrm>
          <a:prstGeom prst="rect">
            <a:avLst/>
          </a:prstGeom>
        </p:spPr>
      </p:pic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70870" y="1629595"/>
            <a:ext cx="6480720" cy="3958406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214885" y="5806058"/>
            <a:ext cx="590465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200" dirty="0" smtClean="0">
                <a:latin typeface="+mn-lt"/>
              </a:rPr>
              <a:t> </a:t>
            </a:r>
            <a:r>
              <a:rPr lang="cs-CZ" sz="1200" dirty="0">
                <a:latin typeface="+mn-lt"/>
              </a:rPr>
              <a:t>&lt;https://www.flickr.com/</a:t>
            </a:r>
            <a:r>
              <a:rPr lang="cs-CZ" sz="1200" dirty="0" err="1">
                <a:latin typeface="+mn-lt"/>
              </a:rPr>
              <a:t>photos</a:t>
            </a:r>
            <a:r>
              <a:rPr lang="cs-CZ" sz="1200" dirty="0">
                <a:latin typeface="+mn-lt"/>
              </a:rPr>
              <a:t>/</a:t>
            </a:r>
            <a:r>
              <a:rPr lang="cs-CZ" sz="1200" dirty="0" err="1">
                <a:latin typeface="+mn-lt"/>
              </a:rPr>
              <a:t>tabor-roeder</a:t>
            </a:r>
            <a:r>
              <a:rPr lang="cs-CZ" sz="1200" dirty="0">
                <a:latin typeface="+mn-lt"/>
              </a:rPr>
              <a:t>/5173839660/&gt;.</a:t>
            </a:r>
          </a:p>
        </p:txBody>
      </p:sp>
    </p:spTree>
    <p:extLst>
      <p:ext uri="{BB962C8B-B14F-4D97-AF65-F5344CB8AC3E}">
        <p14:creationId xmlns:p14="http://schemas.microsoft.com/office/powerpoint/2010/main" val="4068359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10630" y="333451"/>
            <a:ext cx="6480721" cy="108012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4000" b="1" u="sng" dirty="0" smtClean="0">
                <a:ln w="3175" cmpd="sng">
                  <a:noFill/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Třídílný šejkr</a:t>
            </a:r>
            <a:r>
              <a:rPr lang="cs-CZ" altLang="cs-CZ" sz="4000" b="1" dirty="0" smtClean="0">
                <a:ln w="3175" cmpd="sng">
                  <a:noFill/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(</a:t>
            </a:r>
            <a:r>
              <a:rPr lang="cs-CZ" altLang="cs-CZ" sz="4000" b="1" dirty="0" err="1" smtClean="0">
                <a:ln w="3175" cmpd="sng">
                  <a:noFill/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Shaker</a:t>
            </a:r>
            <a:r>
              <a:rPr lang="cs-CZ" altLang="cs-CZ" sz="4000" b="1" dirty="0" smtClean="0">
                <a:ln w="3175" cmpd="sng">
                  <a:noFill/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cs-CZ" altLang="cs-CZ" sz="4000" b="1" u="sng" dirty="0" smtClean="0">
              <a:ln w="3175" cmpd="sng">
                <a:noFill/>
              </a:ln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78582" y="1629594"/>
            <a:ext cx="11462042" cy="489654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cs-CZ" altLang="cs-CZ" sz="3800" dirty="0" smtClean="0">
                <a:solidFill>
                  <a:srgbClr val="002060"/>
                </a:solidFill>
              </a:rPr>
              <a:t>třídílná nádoba na míšení hůře spojitelných surovin např. med, žloutek, bílek, cukr apod</a:t>
            </a:r>
            <a:r>
              <a:rPr lang="cs-CZ" altLang="cs-CZ" sz="3800" dirty="0" smtClean="0"/>
              <a:t>.</a:t>
            </a:r>
            <a:r>
              <a:rPr lang="cs-CZ" altLang="cs-CZ" sz="3800" dirty="0">
                <a:solidFill>
                  <a:srgbClr val="002060"/>
                </a:solidFill>
              </a:rPr>
              <a:t> </a:t>
            </a:r>
            <a:r>
              <a:rPr lang="cs-CZ" altLang="cs-CZ" sz="3800" dirty="0" smtClean="0">
                <a:solidFill>
                  <a:srgbClr val="002060"/>
                </a:solidFill>
              </a:rPr>
              <a:t> (objem 0,5l </a:t>
            </a:r>
            <a:r>
              <a:rPr lang="cs-CZ" altLang="cs-CZ" sz="3800" dirty="0">
                <a:solidFill>
                  <a:srgbClr val="002060"/>
                </a:solidFill>
              </a:rPr>
              <a:t>– </a:t>
            </a:r>
            <a:r>
              <a:rPr lang="cs-CZ" altLang="cs-CZ" sz="3800" dirty="0" smtClean="0">
                <a:solidFill>
                  <a:srgbClr val="002060"/>
                </a:solidFill>
              </a:rPr>
              <a:t>0,7l) </a:t>
            </a:r>
            <a:endParaRPr lang="cs-CZ" altLang="cs-CZ" sz="3800" dirty="0" smtClean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cs-CZ" altLang="cs-CZ" sz="3800" dirty="0" smtClean="0">
                <a:solidFill>
                  <a:srgbClr val="002060"/>
                </a:solidFill>
              </a:rPr>
              <a:t>spodní část (tělo) má tvar poháru, prostřední část (hlava) šejkru tvoří sítko a horní (zátka) uzávěr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altLang="cs-CZ" sz="3800" b="1" dirty="0" smtClean="0">
                <a:solidFill>
                  <a:srgbClr val="002060"/>
                </a:solidFill>
              </a:rPr>
              <a:t>Kovové</a:t>
            </a:r>
            <a:r>
              <a:rPr lang="cs-CZ" altLang="cs-CZ" sz="3800" dirty="0" smtClean="0">
                <a:solidFill>
                  <a:srgbClr val="002060"/>
                </a:solidFill>
              </a:rPr>
              <a:t> – jsou dobře slyšet a jsou poměrně odolné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altLang="cs-CZ" sz="3800" b="1" dirty="0" smtClean="0">
                <a:solidFill>
                  <a:srgbClr val="002060"/>
                </a:solidFill>
              </a:rPr>
              <a:t>Skleněné</a:t>
            </a:r>
            <a:r>
              <a:rPr lang="cs-CZ" altLang="cs-CZ" sz="3800" dirty="0" smtClean="0">
                <a:solidFill>
                  <a:srgbClr val="002060"/>
                </a:solidFill>
              </a:rPr>
              <a:t> – led se rozpouští pomaleji (neředí tolik nápoj),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altLang="cs-CZ" sz="3800" dirty="0">
                <a:solidFill>
                  <a:srgbClr val="002060"/>
                </a:solidFill>
              </a:rPr>
              <a:t> </a:t>
            </a:r>
            <a:r>
              <a:rPr lang="cs-CZ" altLang="cs-CZ" sz="3800" dirty="0" smtClean="0">
                <a:solidFill>
                  <a:srgbClr val="002060"/>
                </a:solidFill>
              </a:rPr>
              <a:t>                 - je podstatně těžší, zvuk není příliš přitažlivý    </a:t>
            </a:r>
            <a:endParaRPr lang="cs-CZ" altLang="cs-CZ" sz="3800" b="1" dirty="0">
              <a:solidFill>
                <a:srgbClr val="00206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71470" y="333450"/>
            <a:ext cx="3469154" cy="46301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694606" y="1197546"/>
            <a:ext cx="11246018" cy="5472609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endParaRPr lang="cs-CZ" sz="3800" dirty="0">
              <a:solidFill>
                <a:srgbClr val="002060"/>
              </a:solidFill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cs-CZ" altLang="cs-CZ" sz="3800" dirty="0" smtClean="0">
              <a:solidFill>
                <a:srgbClr val="00206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3438" y="333450"/>
            <a:ext cx="3469154" cy="46301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2798" y="801573"/>
            <a:ext cx="6120680" cy="5832648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8460779" y="6352460"/>
            <a:ext cx="18828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>
                <a:latin typeface="+mn-lt"/>
                <a:cs typeface="Times New Roman" panose="02020603050405020304" pitchFamily="18" charset="0"/>
              </a:rPr>
              <a:t>© Vladimíra Hlaváčková</a:t>
            </a:r>
            <a:endParaRPr lang="cs-CZ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921057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694606" y="1197546"/>
            <a:ext cx="11246018" cy="5472609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endParaRPr lang="cs-CZ" sz="3800" dirty="0">
              <a:solidFill>
                <a:srgbClr val="002060"/>
              </a:solidFill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cs-CZ" altLang="cs-CZ" sz="3800" dirty="0" smtClean="0">
              <a:solidFill>
                <a:srgbClr val="00206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3438" y="333450"/>
            <a:ext cx="3469154" cy="46301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5909" y="824070"/>
            <a:ext cx="3383573" cy="437730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9302" y="855366"/>
            <a:ext cx="3310415" cy="4359018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563360" y="5200444"/>
            <a:ext cx="56038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cs-CZ" sz="1200" dirty="0">
              <a:solidFill>
                <a:prstClr val="black"/>
              </a:solidFill>
              <a:latin typeface="Calibri"/>
            </a:endParaRPr>
          </a:p>
          <a:p>
            <a:pPr lvl="0"/>
            <a:r>
              <a:rPr lang="cs-CZ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1200" dirty="0">
                <a:solidFill>
                  <a:prstClr val="black"/>
                </a:solidFill>
                <a:latin typeface="Calibri"/>
              </a:rPr>
              <a:t>&lt;https://commons.wikimedia.org/wiki/File:Bar_shaker_set,_Model_894384,_Zeppelin,_designed_by_Gustav_Mossmer,_Offenbach_Main,_Germany,_1924,_chrome-plated_brass_-_Museum_f%C3%BCr_Angewandte_Kunst_K%C3%B6ln_-_Cologne,_Germany_-_DSC09503.jpg&gt;.</a:t>
            </a:r>
          </a:p>
        </p:txBody>
      </p:sp>
      <p:sp>
        <p:nvSpPr>
          <p:cNvPr id="10" name="Obdélník 9"/>
          <p:cNvSpPr/>
          <p:nvPr/>
        </p:nvSpPr>
        <p:spPr>
          <a:xfrm>
            <a:off x="6383238" y="5175203"/>
            <a:ext cx="52693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cs-CZ" sz="1200" dirty="0">
              <a:solidFill>
                <a:prstClr val="black"/>
              </a:solidFill>
              <a:latin typeface="Calibri"/>
            </a:endParaRPr>
          </a:p>
          <a:p>
            <a:pPr lvl="0"/>
            <a:r>
              <a:rPr lang="cs-CZ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1200" dirty="0">
                <a:solidFill>
                  <a:prstClr val="black"/>
                </a:solidFill>
                <a:latin typeface="Calibri"/>
              </a:rPr>
              <a:t>&lt;https://commons.wikimedia.org/wiki/File:Cocktail_shaker,_Model_324,_Grenadier,_designed_by_Jay_Ackerman,_Manning_Bowman_%26_Company,_Meriden_CT,_1941,_chrome-plated_brass,_wood_-_Museum_f%C3%BCr_Angewandte_Kunst_K%C3%B6ln_-_Cologne,_Germany_-_DSC09552.jpg&gt;. </a:t>
            </a:r>
          </a:p>
        </p:txBody>
      </p:sp>
    </p:spTree>
    <p:extLst>
      <p:ext uri="{BB962C8B-B14F-4D97-AF65-F5344CB8AC3E}">
        <p14:creationId xmlns:p14="http://schemas.microsoft.com/office/powerpoint/2010/main" val="42693090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78582" y="333451"/>
            <a:ext cx="6912769" cy="108012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4000" b="1" u="sng" dirty="0" smtClean="0">
                <a:ln w="3175" cmpd="sng">
                  <a:noFill/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Práce s šejkrem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622598" y="1413571"/>
            <a:ext cx="10873208" cy="5112567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cs-CZ" sz="3800" dirty="0">
                <a:solidFill>
                  <a:srgbClr val="002060"/>
                </a:solidFill>
              </a:rPr>
              <a:t> </a:t>
            </a:r>
            <a:r>
              <a:rPr lang="cs-CZ" sz="3800" dirty="0" smtClean="0">
                <a:solidFill>
                  <a:srgbClr val="002060"/>
                </a:solidFill>
              </a:rPr>
              <a:t>zátku nasadíme na hlavu šejkru a postavíme na jeho základnu (nepokládat na bok)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cs-CZ" sz="3800" dirty="0" smtClean="0">
                <a:solidFill>
                  <a:srgbClr val="002060"/>
                </a:solidFill>
              </a:rPr>
              <a:t>do šejkru vložíme 2-3 kostky ledu + dávky dalších ingrediencí podle receptur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cs-CZ" sz="3800" dirty="0">
                <a:solidFill>
                  <a:srgbClr val="002060"/>
                </a:solidFill>
              </a:rPr>
              <a:t> </a:t>
            </a:r>
            <a:r>
              <a:rPr lang="cs-CZ" sz="3800" dirty="0" smtClean="0">
                <a:solidFill>
                  <a:srgbClr val="002060"/>
                </a:solidFill>
              </a:rPr>
              <a:t>šejkr naplnit maximálně do dvou třetin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cs-CZ" altLang="cs-CZ" sz="3800" dirty="0">
                <a:solidFill>
                  <a:srgbClr val="002060"/>
                </a:solidFill>
              </a:rPr>
              <a:t> </a:t>
            </a:r>
            <a:r>
              <a:rPr lang="cs-CZ" altLang="cs-CZ" sz="3800" dirty="0" smtClean="0">
                <a:solidFill>
                  <a:srgbClr val="002060"/>
                </a:solidFill>
              </a:rPr>
              <a:t>uzavřeme šejkr – hlavu nasadíme na tělo nejprve v jednom bodu a potom postupně přiklápíme (netvoří se vzduchový polštář)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cs-CZ" altLang="cs-CZ" sz="3800" dirty="0">
                <a:solidFill>
                  <a:srgbClr val="002060"/>
                </a:solidFill>
              </a:rPr>
              <a:t> </a:t>
            </a:r>
            <a:r>
              <a:rPr lang="cs-CZ" altLang="cs-CZ" sz="3800" dirty="0" smtClean="0">
                <a:solidFill>
                  <a:srgbClr val="002060"/>
                </a:solidFill>
              </a:rPr>
              <a:t>v levé ruce konečky prstů držíme dno šejkru</a:t>
            </a:r>
            <a:endParaRPr lang="cs-CZ" altLang="cs-CZ" sz="3800" dirty="0">
              <a:solidFill>
                <a:srgbClr val="002060"/>
              </a:solidFill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cs-CZ" altLang="cs-CZ" sz="4100" dirty="0">
              <a:solidFill>
                <a:srgbClr val="00206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71470" y="333450"/>
            <a:ext cx="3469154" cy="46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6356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622598" y="1053531"/>
            <a:ext cx="10873208" cy="5472608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cs-CZ" sz="3800" dirty="0">
                <a:solidFill>
                  <a:srgbClr val="002060"/>
                </a:solidFill>
              </a:rPr>
              <a:t> </a:t>
            </a:r>
            <a:r>
              <a:rPr lang="cs-CZ" sz="3800" dirty="0" smtClean="0">
                <a:solidFill>
                  <a:srgbClr val="002060"/>
                </a:solidFill>
              </a:rPr>
              <a:t>palec pravé ruky přidržuje zátku, ostatní prsty jsou nataženy podél těla šejkru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cs-CZ" altLang="cs-CZ" sz="3800" dirty="0">
                <a:solidFill>
                  <a:srgbClr val="002060"/>
                </a:solidFill>
              </a:rPr>
              <a:t> </a:t>
            </a:r>
            <a:r>
              <a:rPr lang="cs-CZ" altLang="cs-CZ" sz="3800" dirty="0" smtClean="0">
                <a:solidFill>
                  <a:srgbClr val="002060"/>
                </a:solidFill>
              </a:rPr>
              <a:t>šejkr zvednout do úrovně ramen, předloktí jsou přibližně v jedné přímce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cs-CZ" altLang="cs-CZ" sz="3800" dirty="0">
                <a:solidFill>
                  <a:srgbClr val="002060"/>
                </a:solidFill>
              </a:rPr>
              <a:t> </a:t>
            </a:r>
            <a:r>
              <a:rPr lang="cs-CZ" altLang="cs-CZ" sz="3800" dirty="0" smtClean="0">
                <a:solidFill>
                  <a:srgbClr val="002060"/>
                </a:solidFill>
              </a:rPr>
              <a:t>důkladně protřepeme (nejméně 5x nebo 5-10 sec)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cs-CZ" altLang="cs-CZ" sz="3800" dirty="0">
                <a:solidFill>
                  <a:srgbClr val="002060"/>
                </a:solidFill>
              </a:rPr>
              <a:t> </a:t>
            </a:r>
            <a:r>
              <a:rPr lang="cs-CZ" altLang="cs-CZ" sz="3800" dirty="0" smtClean="0">
                <a:solidFill>
                  <a:srgbClr val="002060"/>
                </a:solidFill>
              </a:rPr>
              <a:t>protřepávání vychází výhradně ze zápěstí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cs-CZ" altLang="cs-CZ" sz="3800" dirty="0">
                <a:solidFill>
                  <a:srgbClr val="002060"/>
                </a:solidFill>
              </a:rPr>
              <a:t> </a:t>
            </a:r>
            <a:r>
              <a:rPr lang="cs-CZ" altLang="cs-CZ" sz="3800" dirty="0" smtClean="0">
                <a:solidFill>
                  <a:srgbClr val="002060"/>
                </a:solidFill>
              </a:rPr>
              <a:t>šejkrem prudce pohybujeme směrem k tělu a od něj, čímž tekutinu náležitě protřepeme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cs-CZ" altLang="cs-CZ" sz="3800" dirty="0">
                <a:solidFill>
                  <a:srgbClr val="002060"/>
                </a:solidFill>
              </a:rPr>
              <a:t> </a:t>
            </a:r>
            <a:r>
              <a:rPr lang="cs-CZ" altLang="cs-CZ" sz="3800" dirty="0" smtClean="0">
                <a:solidFill>
                  <a:srgbClr val="002060"/>
                </a:solidFill>
              </a:rPr>
              <a:t>jakmile přestane led téměř chrastit je nápoj hotov</a:t>
            </a:r>
            <a:endParaRPr lang="cs-CZ" altLang="cs-CZ" sz="4100" dirty="0">
              <a:solidFill>
                <a:srgbClr val="00206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71470" y="333450"/>
            <a:ext cx="3469154" cy="46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4083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622598" y="1125538"/>
            <a:ext cx="11161240" cy="5734049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cs-CZ" sz="3800" dirty="0">
                <a:solidFill>
                  <a:srgbClr val="002060"/>
                </a:solidFill>
              </a:rPr>
              <a:t> </a:t>
            </a:r>
            <a:r>
              <a:rPr lang="cs-CZ" sz="4100" dirty="0" err="1" smtClean="0">
                <a:solidFill>
                  <a:srgbClr val="002060"/>
                </a:solidFill>
              </a:rPr>
              <a:t>šejkrování</a:t>
            </a:r>
            <a:r>
              <a:rPr lang="cs-CZ" sz="4100" dirty="0" smtClean="0">
                <a:solidFill>
                  <a:srgbClr val="002060"/>
                </a:solidFill>
              </a:rPr>
              <a:t> musí být slyšet (krycí ubrousek nemusíme  použít a lépe se bez něj šejkr ovládá)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cs-CZ" altLang="cs-CZ" sz="4100" dirty="0">
                <a:solidFill>
                  <a:srgbClr val="002060"/>
                </a:solidFill>
              </a:rPr>
              <a:t> </a:t>
            </a:r>
            <a:r>
              <a:rPr lang="cs-CZ" altLang="cs-CZ" sz="4100" dirty="0" smtClean="0">
                <a:solidFill>
                  <a:srgbClr val="002060"/>
                </a:solidFill>
              </a:rPr>
              <a:t>nápoj po nalití je dokonale matný a dostatečně prochlazený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cs-CZ" altLang="cs-CZ" sz="4100" dirty="0">
                <a:solidFill>
                  <a:srgbClr val="002060"/>
                </a:solidFill>
              </a:rPr>
              <a:t> </a:t>
            </a:r>
            <a:r>
              <a:rPr lang="cs-CZ" altLang="cs-CZ" sz="4100" dirty="0" smtClean="0">
                <a:solidFill>
                  <a:srgbClr val="002060"/>
                </a:solidFill>
              </a:rPr>
              <a:t>při nalévání levou rukou přidržujeme sklenku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cs-CZ" altLang="cs-CZ" sz="4100" dirty="0">
                <a:solidFill>
                  <a:srgbClr val="002060"/>
                </a:solidFill>
              </a:rPr>
              <a:t> </a:t>
            </a:r>
            <a:r>
              <a:rPr lang="cs-CZ" altLang="cs-CZ" sz="4100" dirty="0" smtClean="0">
                <a:solidFill>
                  <a:srgbClr val="002060"/>
                </a:solidFill>
              </a:rPr>
              <a:t>neopakovat závěrečné potřásání šejkrem – poslední kapky jsou jen voda z tajícího ledu a nápoj znehodnocují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cs-CZ" altLang="cs-CZ" sz="4100" dirty="0">
                <a:solidFill>
                  <a:srgbClr val="002060"/>
                </a:solidFill>
              </a:rPr>
              <a:t> </a:t>
            </a:r>
            <a:r>
              <a:rPr lang="cs-CZ" altLang="cs-CZ" sz="4100" dirty="0" smtClean="0">
                <a:solidFill>
                  <a:srgbClr val="002060"/>
                </a:solidFill>
              </a:rPr>
              <a:t>při zanášení sítka šejkrem několikrát pootočíme, postavení ledu se změní a zbytek nápoje lehce vyteče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cs-CZ" altLang="cs-CZ" sz="4100" dirty="0">
                <a:solidFill>
                  <a:srgbClr val="002060"/>
                </a:solidFill>
              </a:rPr>
              <a:t> </a:t>
            </a:r>
            <a:r>
              <a:rPr lang="cs-CZ" altLang="cs-CZ" sz="4100" dirty="0" smtClean="0">
                <a:solidFill>
                  <a:srgbClr val="002060"/>
                </a:solidFill>
              </a:rPr>
              <a:t>šejkr dobře omýt, vysušit ale neskládat!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cs-CZ" altLang="cs-CZ" sz="4100" dirty="0">
              <a:solidFill>
                <a:srgbClr val="00206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71470" y="333450"/>
            <a:ext cx="3469154" cy="46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3401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akládání a uspořádání inventáře na tabuli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ENARAL LAYOUTS">
  <a:themeElements>
    <a:clrScheme name="SIMPLICITY - Bright Blu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00B0F0"/>
      </a:accent1>
      <a:accent2>
        <a:srgbClr val="C0C0C8"/>
      </a:accent2>
      <a:accent3>
        <a:srgbClr val="00B0F0"/>
      </a:accent3>
      <a:accent4>
        <a:srgbClr val="00B0F0"/>
      </a:accent4>
      <a:accent5>
        <a:srgbClr val="00B0F0"/>
      </a:accent5>
      <a:accent6>
        <a:srgbClr val="00B0F0"/>
      </a:accent6>
      <a:hlink>
        <a:srgbClr val="0084B4"/>
      </a:hlink>
      <a:folHlink>
        <a:srgbClr val="5CD3FF"/>
      </a:folHlink>
    </a:clrScheme>
    <a:fontScheme name="Vlastní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bg2">
                <a:lumMod val="7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IMPLICITY - Bright Blue">
    <a:dk1>
      <a:srgbClr val="0A091B"/>
    </a:dk1>
    <a:lt1>
      <a:srgbClr val="F2F2F5"/>
    </a:lt1>
    <a:dk2>
      <a:srgbClr val="858591"/>
    </a:dk2>
    <a:lt2>
      <a:srgbClr val="FFFFFF"/>
    </a:lt2>
    <a:accent1>
      <a:srgbClr val="00B0F0"/>
    </a:accent1>
    <a:accent2>
      <a:srgbClr val="C0C0C8"/>
    </a:accent2>
    <a:accent3>
      <a:srgbClr val="00B0F0"/>
    </a:accent3>
    <a:accent4>
      <a:srgbClr val="00B0F0"/>
    </a:accent4>
    <a:accent5>
      <a:srgbClr val="00B0F0"/>
    </a:accent5>
    <a:accent6>
      <a:srgbClr val="00B0F0"/>
    </a:accent6>
    <a:hlink>
      <a:srgbClr val="0084B4"/>
    </a:hlink>
    <a:folHlink>
      <a:srgbClr val="5CD3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Zakládání a uspořádání inventáře na tabuli</Template>
  <TotalTime>3021</TotalTime>
  <Words>836</Words>
  <Application>Microsoft Office PowerPoint</Application>
  <PresentationFormat>Vlastní</PresentationFormat>
  <Paragraphs>83</Paragraphs>
  <Slides>21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Roboto Condensed</vt:lpstr>
      <vt:lpstr>Times New Roman</vt:lpstr>
      <vt:lpstr>Wingdings</vt:lpstr>
      <vt:lpstr>Zakládání a uspořádání inventáře na tabuli</vt:lpstr>
      <vt:lpstr>GENARAL LAYOUTS</vt:lpstr>
      <vt:lpstr>Prezentace aplikace PowerPoint</vt:lpstr>
      <vt:lpstr>ZPŮSOBY přípravY studených míchaných nápojů  V šejkru</vt:lpstr>
      <vt:lpstr>    </vt:lpstr>
      <vt:lpstr>Třídílný šejkr  (Shaker)</vt:lpstr>
      <vt:lpstr>Prezentace aplikace PowerPoint</vt:lpstr>
      <vt:lpstr>Prezentace aplikace PowerPoint</vt:lpstr>
      <vt:lpstr>Práce s šejkrem</vt:lpstr>
      <vt:lpstr>Prezentace aplikace PowerPoint</vt:lpstr>
      <vt:lpstr>Prezentace aplikace PowerPoint</vt:lpstr>
      <vt:lpstr>Prezentace aplikace PowerPoint</vt:lpstr>
      <vt:lpstr>Prezentace aplikace PowerPoint</vt:lpstr>
      <vt:lpstr>Boston  (Shaker)</vt:lpstr>
      <vt:lpstr>Prezentace aplikace PowerPoint</vt:lpstr>
      <vt:lpstr>Práce s bostonem</vt:lpstr>
      <vt:lpstr>Prezentace aplikace PowerPoint</vt:lpstr>
      <vt:lpstr>Prezentace aplikace PowerPoint</vt:lpstr>
      <vt:lpstr>Prezentace aplikace PowerPoint</vt:lpstr>
      <vt:lpstr>Prezentace aplikace PowerPoint</vt:lpstr>
      <vt:lpstr>Zdroje: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Zakládání a uspořádání inventáře</dc:title>
  <dc:creator>Vladimira</dc:creator>
  <cp:lastModifiedBy>Eva Kejkulová</cp:lastModifiedBy>
  <cp:revision>284</cp:revision>
  <dcterms:created xsi:type="dcterms:W3CDTF">2018-06-18T18:01:29Z</dcterms:created>
  <dcterms:modified xsi:type="dcterms:W3CDTF">2020-04-03T06:37:53Z</dcterms:modified>
</cp:coreProperties>
</file>