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928" r:id="rId2"/>
  </p:sldMasterIdLst>
  <p:notesMasterIdLst>
    <p:notesMasterId r:id="rId15"/>
  </p:notesMasterIdLst>
  <p:sldIdLst>
    <p:sldId id="351" r:id="rId3"/>
    <p:sldId id="256" r:id="rId4"/>
    <p:sldId id="332" r:id="rId5"/>
    <p:sldId id="274" r:id="rId6"/>
    <p:sldId id="346" r:id="rId7"/>
    <p:sldId id="340" r:id="rId8"/>
    <p:sldId id="347" r:id="rId9"/>
    <p:sldId id="339" r:id="rId10"/>
    <p:sldId id="343" r:id="rId11"/>
    <p:sldId id="348" r:id="rId12"/>
    <p:sldId id="349" r:id="rId13"/>
    <p:sldId id="350" r:id="rId14"/>
  </p:sldIdLst>
  <p:sldSz cx="12190413" cy="6859588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5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0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254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05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756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007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0328" autoAdjust="0"/>
  </p:normalViewPr>
  <p:slideViewPr>
    <p:cSldViewPr>
      <p:cViewPr varScale="1">
        <p:scale>
          <a:sx n="66" d="100"/>
          <a:sy n="66" d="100"/>
        </p:scale>
        <p:origin x="960" y="66"/>
      </p:cViewPr>
      <p:guideLst>
        <p:guide orient="horz" pos="216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36" y="1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2447-1647-4D2F-8C7E-32C90374F768}" type="datetimeFigureOut">
              <a:rPr lang="cs-CZ" smtClean="0"/>
              <a:t>03.04.2020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278EB-086E-49F4-8831-BF632CD0A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72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22623"/>
            <a:ext cx="10361851" cy="2388153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5AB5-485B-4747-A8EB-3E5547DA49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41B7-4E22-41C3-A3FF-3EE5BC97A1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09"/>
            <a:ext cx="2628558" cy="581318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DB05-5CC8-4484-BEBD-D35DF71422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839" y="431900"/>
            <a:ext cx="0" cy="685959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839" y="6287956"/>
            <a:ext cx="0" cy="393791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66" y="536297"/>
            <a:ext cx="1100302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6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4918" y="6361586"/>
            <a:ext cx="10996768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6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6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839" y="6287956"/>
            <a:ext cx="0" cy="393791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4918" y="6361586"/>
            <a:ext cx="10996768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6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6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79339" y="1651383"/>
            <a:ext cx="1828562" cy="1829223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72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0413" cy="68595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801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9D73-5D2E-4193-B068-8C40E08F26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5"/>
            <a:ext cx="10514231" cy="2853398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1" cy="150053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8496-EBFC-471E-9078-52B52E710D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015B-45CA-45A9-85E4-253ADC36D8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A8C0-63AF-4805-86A7-D7EAAA3785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5B6C-EB49-40A8-9893-375A72C9E4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3A7F-8BB3-49C0-B342-58370D8A27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DD3E-58D2-4B53-8C40-F8E104A262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1330-E68E-4E0F-A58B-369B9C64FA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091" y="365210"/>
            <a:ext cx="10514231" cy="132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091" y="1826048"/>
            <a:ext cx="10514231" cy="43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 eaLnBrk="1" hangingPunct="1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 eaLnBrk="1" hangingPunct="1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A7C1DF-DA53-4F3B-847E-8EDCB11FF0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44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885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327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770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72125" indent="-272125" algn="l" rtl="0" eaLnBrk="1" fontAlgn="base" hangingPunct="1">
        <a:lnSpc>
          <a:spcPct val="90000"/>
        </a:lnSpc>
        <a:spcBef>
          <a:spcPts val="119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1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280" y="2667894"/>
            <a:ext cx="8993438" cy="1202980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5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598" y="693490"/>
            <a:ext cx="4176464" cy="9361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Zdroje:</a:t>
            </a:r>
            <a:endParaRPr lang="cs-CZ" altLang="cs-CZ" sz="4000" b="1" u="sng" dirty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598" y="1773610"/>
            <a:ext cx="10730255" cy="4752528"/>
          </a:xfrm>
        </p:spPr>
        <p:txBody>
          <a:bodyPr/>
          <a:lstStyle/>
          <a:p>
            <a:r>
              <a:rPr lang="cs-CZ" sz="3000" dirty="0">
                <a:solidFill>
                  <a:srgbClr val="002060"/>
                </a:solidFill>
              </a:rPr>
              <a:t>MIKŠOVIC A.: </a:t>
            </a:r>
            <a:r>
              <a:rPr lang="cs-CZ" sz="3000" i="1" dirty="0">
                <a:solidFill>
                  <a:srgbClr val="002060"/>
                </a:solidFill>
              </a:rPr>
              <a:t>Umění koktejlu</a:t>
            </a:r>
            <a:r>
              <a:rPr lang="cs-CZ" sz="3000" dirty="0">
                <a:solidFill>
                  <a:srgbClr val="002060"/>
                </a:solidFill>
              </a:rPr>
              <a:t>. České vyd. 2. Praha: Svojtka &amp; Co., 2000. ISBN 80-7237-361-7 </a:t>
            </a:r>
          </a:p>
          <a:p>
            <a:r>
              <a:rPr lang="cs-CZ" sz="3000" dirty="0">
                <a:solidFill>
                  <a:srgbClr val="002060"/>
                </a:solidFill>
              </a:rPr>
              <a:t>RIAHI K., PEHLE T.: </a:t>
            </a:r>
            <a:r>
              <a:rPr lang="cs-CZ" sz="3000" i="1" dirty="0">
                <a:solidFill>
                  <a:srgbClr val="002060"/>
                </a:solidFill>
              </a:rPr>
              <a:t>Lexikon KOKTEJLY.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Rebo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productions</a:t>
            </a:r>
            <a:r>
              <a:rPr lang="cs-CZ" sz="3000" dirty="0">
                <a:solidFill>
                  <a:srgbClr val="002060"/>
                </a:solidFill>
              </a:rPr>
              <a:t> CZ, spol. s.r.o., vyd. 1. Čestlice, 2007. ISBN 978-80-7234-707-0</a:t>
            </a:r>
          </a:p>
          <a:p>
            <a:r>
              <a:rPr lang="cs-CZ" sz="3000" dirty="0">
                <a:solidFill>
                  <a:srgbClr val="002060"/>
                </a:solidFill>
              </a:rPr>
              <a:t>Společnost VEMAG </a:t>
            </a:r>
            <a:r>
              <a:rPr lang="cs-CZ" sz="3000" dirty="0" err="1">
                <a:solidFill>
                  <a:srgbClr val="002060"/>
                </a:solidFill>
              </a:rPr>
              <a:t>Verlags</a:t>
            </a:r>
            <a:r>
              <a:rPr lang="cs-CZ" sz="3000" dirty="0">
                <a:solidFill>
                  <a:srgbClr val="002060"/>
                </a:solidFill>
              </a:rPr>
              <a:t>: </a:t>
            </a:r>
            <a:r>
              <a:rPr lang="cs-CZ" sz="3000" i="1" dirty="0">
                <a:solidFill>
                  <a:srgbClr val="002060"/>
                </a:solidFill>
              </a:rPr>
              <a:t>KOKTEJLY: </a:t>
            </a:r>
            <a:r>
              <a:rPr lang="cs-CZ" sz="3000" i="1" dirty="0" err="1">
                <a:solidFill>
                  <a:srgbClr val="002060"/>
                </a:solidFill>
              </a:rPr>
              <a:t>High</a:t>
            </a:r>
            <a:r>
              <a:rPr lang="cs-CZ" sz="3000" i="1" dirty="0">
                <a:solidFill>
                  <a:srgbClr val="002060"/>
                </a:solidFill>
              </a:rPr>
              <a:t> </a:t>
            </a:r>
            <a:r>
              <a:rPr lang="cs-CZ" sz="3000" i="1" dirty="0" err="1">
                <a:solidFill>
                  <a:srgbClr val="002060"/>
                </a:solidFill>
              </a:rPr>
              <a:t>Ball</a:t>
            </a:r>
            <a:r>
              <a:rPr lang="cs-CZ" sz="3000" i="1" dirty="0">
                <a:solidFill>
                  <a:srgbClr val="002060"/>
                </a:solidFill>
              </a:rPr>
              <a:t>, </a:t>
            </a:r>
            <a:r>
              <a:rPr lang="cs-CZ" sz="3000" i="1" dirty="0" err="1">
                <a:solidFill>
                  <a:srgbClr val="002060"/>
                </a:solidFill>
              </a:rPr>
              <a:t>Caipirina</a:t>
            </a:r>
            <a:r>
              <a:rPr lang="cs-CZ" sz="3000" i="1" dirty="0">
                <a:solidFill>
                  <a:srgbClr val="002060"/>
                </a:solidFill>
              </a:rPr>
              <a:t> &amp; Co</a:t>
            </a:r>
            <a:r>
              <a:rPr lang="cs-CZ" sz="3000" dirty="0">
                <a:solidFill>
                  <a:srgbClr val="002060"/>
                </a:solidFill>
              </a:rPr>
              <a:t>. NAUMANN &amp; GOBEL VERLAGSGESELLSCHAFT </a:t>
            </a:r>
            <a:r>
              <a:rPr lang="cs-CZ" sz="3000" dirty="0" err="1">
                <a:solidFill>
                  <a:srgbClr val="002060"/>
                </a:solidFill>
              </a:rPr>
              <a:t>mbH</a:t>
            </a:r>
            <a:r>
              <a:rPr lang="cs-CZ" sz="3000" dirty="0">
                <a:solidFill>
                  <a:srgbClr val="002060"/>
                </a:solidFill>
              </a:rPr>
              <a:t>, Kolín nad Rýnem, 2008. ISBN 3-625-11215-9 </a:t>
            </a:r>
          </a:p>
          <a:p>
            <a:r>
              <a:rPr lang="cs-CZ" sz="3000" dirty="0">
                <a:solidFill>
                  <a:srgbClr val="002060"/>
                </a:solidFill>
              </a:rPr>
              <a:t>UHLÍŘ R.: </a:t>
            </a:r>
            <a:r>
              <a:rPr lang="cs-CZ" sz="3000" i="1" dirty="0">
                <a:solidFill>
                  <a:srgbClr val="002060"/>
                </a:solidFill>
              </a:rPr>
              <a:t>Velká kniha koktejlové magie. </a:t>
            </a:r>
            <a:r>
              <a:rPr lang="cs-CZ" sz="3000" dirty="0">
                <a:solidFill>
                  <a:srgbClr val="002060"/>
                </a:solidFill>
              </a:rPr>
              <a:t>Ivo Železný, spol. s.r.o., vyd. 1.  Praha, 2003. ISBN 80-237-3819-4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193565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0280" y="5283520"/>
            <a:ext cx="4215851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rgbClr val="858591"/>
                </a:solidFill>
                <a:latin typeface="Arial"/>
                <a:cs typeface="+mn-cs"/>
              </a:rPr>
              <a:t>modernizace </a:t>
            </a:r>
            <a:r>
              <a:rPr lang="cs-CZ" sz="1333" dirty="0">
                <a:solidFill>
                  <a:srgbClr val="858591"/>
                </a:solidFill>
                <a:latin typeface="Arial"/>
                <a:cs typeface="+mn-cs"/>
              </a:rPr>
              <a:t>odborného vzdělávání </a:t>
            </a:r>
            <a:endParaRPr lang="cs-CZ" sz="1333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333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5" y="4902802"/>
            <a:ext cx="1334396" cy="13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280" y="2667894"/>
            <a:ext cx="8993438" cy="1202980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134" y="5512323"/>
            <a:ext cx="9061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Projekt Modernizace odborného vzdělávání (MOV) rozvíjí kvalitu odborného vzdělávání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podporuje uplatnitelnost absolventů na trhu práce. Je financován z Evropských strukturálních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investičních fondů a jeho realizaci zajišťuje Národní pedagogický institut České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republiky.</a:t>
            </a:r>
            <a:endParaRPr lang="en-US" sz="1866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75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06575" y="1197546"/>
            <a:ext cx="11548212" cy="43924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5400" b="1" cap="all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ZPŮSOBY přípravy </a:t>
            </a:r>
            <a:r>
              <a:rPr lang="cs-CZ" altLang="cs-CZ" sz="54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studených míchaných nápojů</a:t>
            </a:r>
            <a:br>
              <a:rPr lang="cs-CZ" altLang="cs-CZ" sz="54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altLang="cs-CZ" sz="5400" b="1" cap="all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cs-CZ" altLang="cs-CZ" sz="5400" b="1" cap="all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altLang="cs-CZ" sz="54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Přímo v servírovacím skle</a:t>
            </a:r>
            <a:endParaRPr lang="cs-CZ" altLang="cs-CZ" sz="5400" b="1" cap="all" dirty="0" smtClean="0">
              <a:ln w="3175" cmpd="sng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 rot="10800000" flipV="1">
            <a:off x="1486689" y="5446018"/>
            <a:ext cx="9865623" cy="288032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5400" b="1" cap="all" dirty="0" smtClean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cs-CZ" sz="5400" b="1" u="sng" cap="all" dirty="0" smtClean="0">
              <a:ln w="3175" cmpd="sng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632" y="344776"/>
            <a:ext cx="3469154" cy="4630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622" y="389975"/>
            <a:ext cx="5112568" cy="6064156"/>
          </a:xfrm>
        </p:spPr>
        <p:txBody>
          <a:bodyPr/>
          <a:lstStyle/>
          <a:p>
            <a:r>
              <a:rPr lang="cs-CZ" altLang="cs-CZ" sz="3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dirty="0">
                <a:solidFill>
                  <a:srgbClr val="002060"/>
                </a:solidFill>
                <a:latin typeface="+mn-lt"/>
              </a:rPr>
            </a:br>
            <a:endParaRPr lang="cs-CZ" sz="3800" b="1" u="sng" cap="all" dirty="0">
              <a:ln w="3175" cmpd="sng">
                <a:noFill/>
              </a:ln>
              <a:solidFill>
                <a:srgbClr val="C00000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5045" y="389974"/>
            <a:ext cx="3469154" cy="4630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091" y="1773610"/>
            <a:ext cx="10736108" cy="4248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3800" dirty="0" smtClean="0">
                <a:solidFill>
                  <a:srgbClr val="002060"/>
                </a:solidFill>
              </a:rPr>
              <a:t>Do vychlazené sklenky vložíme do </a:t>
            </a:r>
            <a:r>
              <a:rPr lang="cs-CZ" sz="3800" smtClean="0">
                <a:solidFill>
                  <a:srgbClr val="002060"/>
                </a:solidFill>
              </a:rPr>
              <a:t>1/3 led </a:t>
            </a:r>
            <a:r>
              <a:rPr lang="cs-CZ" sz="3800" dirty="0" smtClean="0">
                <a:solidFill>
                  <a:srgbClr val="002060"/>
                </a:solidFill>
              </a:rPr>
              <a:t>a dávky dalších ingrediencí podle receptury. Promícháme míchací lžící nebo si host zamíchá sám brčkem či míchátkem. Ozdobíme podle receptury a podáváme.</a:t>
            </a:r>
          </a:p>
          <a:p>
            <a:pPr marL="0" indent="0">
              <a:buNone/>
            </a:pPr>
            <a:endParaRPr lang="cs-CZ" sz="3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 smtClean="0">
                <a:solidFill>
                  <a:srgbClr val="002060"/>
                </a:solidFill>
              </a:rPr>
              <a:t>Nejčastěji to bývá </a:t>
            </a:r>
            <a:r>
              <a:rPr lang="cs-CZ" sz="3800" dirty="0" err="1" smtClean="0">
                <a:solidFill>
                  <a:srgbClr val="002060"/>
                </a:solidFill>
              </a:rPr>
              <a:t>tumbler</a:t>
            </a:r>
            <a:r>
              <a:rPr lang="cs-CZ" sz="3800" dirty="0" smtClean="0">
                <a:solidFill>
                  <a:srgbClr val="002060"/>
                </a:solidFill>
              </a:rPr>
              <a:t>, </a:t>
            </a:r>
            <a:r>
              <a:rPr lang="cs-CZ" sz="3800" dirty="0" err="1" smtClean="0">
                <a:solidFill>
                  <a:srgbClr val="002060"/>
                </a:solidFill>
              </a:rPr>
              <a:t>old</a:t>
            </a:r>
            <a:r>
              <a:rPr lang="cs-CZ" sz="3800" dirty="0" smtClean="0">
                <a:solidFill>
                  <a:srgbClr val="002060"/>
                </a:solidFill>
              </a:rPr>
              <a:t> </a:t>
            </a:r>
            <a:r>
              <a:rPr lang="cs-CZ" sz="3800" dirty="0" err="1" smtClean="0">
                <a:solidFill>
                  <a:srgbClr val="002060"/>
                </a:solidFill>
              </a:rPr>
              <a:t>fashioned</a:t>
            </a:r>
            <a:r>
              <a:rPr lang="cs-CZ" sz="3800" dirty="0" smtClean="0">
                <a:solidFill>
                  <a:srgbClr val="002060"/>
                </a:solidFill>
              </a:rPr>
              <a:t> a flétna.</a:t>
            </a:r>
            <a:endParaRPr lang="cs-CZ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5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598" y="333450"/>
            <a:ext cx="8712968" cy="12961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Servírovací sklo</a:t>
            </a:r>
            <a:endParaRPr lang="cs-CZ" altLang="cs-CZ" sz="4000" b="1" u="sng" dirty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606" y="1629594"/>
            <a:ext cx="10658247" cy="4896544"/>
          </a:xfrm>
        </p:spPr>
        <p:txBody>
          <a:bodyPr/>
          <a:lstStyle/>
          <a:p>
            <a:pPr marL="0" indent="0">
              <a:buNone/>
            </a:pPr>
            <a:r>
              <a:rPr lang="cs-CZ" sz="3800" b="1" dirty="0" err="1" smtClean="0">
                <a:solidFill>
                  <a:srgbClr val="002060"/>
                </a:solidFill>
              </a:rPr>
              <a:t>Tumbler</a:t>
            </a:r>
            <a:endParaRPr lang="cs-CZ" sz="3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o obsahu 25-30cl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sklenka bez nožky – odborně </a:t>
            </a:r>
            <a:r>
              <a:rPr lang="cs-CZ" sz="3800" dirty="0" err="1" smtClean="0">
                <a:solidFill>
                  <a:srgbClr val="002060"/>
                </a:solidFill>
              </a:rPr>
              <a:t>highball</a:t>
            </a:r>
            <a:r>
              <a:rPr lang="cs-CZ" sz="3800" dirty="0" smtClean="0">
                <a:solidFill>
                  <a:srgbClr val="002060"/>
                </a:solidFill>
              </a:rPr>
              <a:t> </a:t>
            </a:r>
            <a:r>
              <a:rPr lang="cs-CZ" sz="3800" dirty="0" err="1" smtClean="0">
                <a:solidFill>
                  <a:srgbClr val="002060"/>
                </a:solidFill>
              </a:rPr>
              <a:t>glass</a:t>
            </a:r>
            <a:endParaRPr lang="cs-CZ" sz="3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rovné stěny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dno vyplněné nižší či vyšší vrstvou </a:t>
            </a:r>
            <a:r>
              <a:rPr lang="cs-CZ" sz="3800" dirty="0">
                <a:solidFill>
                  <a:srgbClr val="002060"/>
                </a:solidFill>
              </a:rPr>
              <a:t>tzv. </a:t>
            </a:r>
            <a:r>
              <a:rPr lang="cs-CZ" sz="3800" dirty="0" smtClean="0">
                <a:solidFill>
                  <a:srgbClr val="002060"/>
                </a:solidFill>
              </a:rPr>
              <a:t>skleněného ledu (zesílené dno)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na servis tzv. dlouhých míšených nápojů</a:t>
            </a:r>
            <a:endParaRPr lang="cs-CZ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572" y="389975"/>
            <a:ext cx="11305258" cy="6275714"/>
          </a:xfrm>
        </p:spPr>
        <p:txBody>
          <a:bodyPr/>
          <a:lstStyle/>
          <a:p>
            <a:r>
              <a:rPr lang="cs-CZ" altLang="cs-CZ" sz="3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dirty="0">
                <a:solidFill>
                  <a:srgbClr val="002060"/>
                </a:solidFill>
                <a:latin typeface="+mn-lt"/>
              </a:rPr>
            </a:br>
            <a:endParaRPr lang="cs-CZ" sz="3800" b="1" u="sng" cap="all" dirty="0">
              <a:ln w="3175" cmpd="sng">
                <a:noFill/>
              </a:ln>
              <a:solidFill>
                <a:srgbClr val="C00000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5045" y="389974"/>
            <a:ext cx="3469154" cy="463015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931" b="8948"/>
          <a:stretch/>
        </p:blipFill>
        <p:spPr>
          <a:xfrm>
            <a:off x="694606" y="1224894"/>
            <a:ext cx="2841104" cy="413180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06573" y="5356697"/>
            <a:ext cx="331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&lt;https://commons.wikimedia.org/wiki/</a:t>
            </a:r>
            <a:r>
              <a:rPr lang="cs-CZ" sz="1200" dirty="0" err="1">
                <a:latin typeface="+mn-lt"/>
              </a:rPr>
              <a:t>File:Cape_Cod_Tall</a:t>
            </a:r>
            <a:r>
              <a:rPr lang="cs-CZ" sz="1200" dirty="0">
                <a:latin typeface="+mn-lt"/>
              </a:rPr>
              <a:t>_(5076311093).</a:t>
            </a:r>
            <a:r>
              <a:rPr lang="cs-CZ" sz="1200" dirty="0" err="1">
                <a:latin typeface="+mn-lt"/>
              </a:rPr>
              <a:t>jpg</a:t>
            </a:r>
            <a:r>
              <a:rPr lang="cs-CZ" sz="1200" dirty="0">
                <a:latin typeface="+mn-lt"/>
              </a:rPr>
              <a:t>&gt;.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55046" y="546536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&lt;</a:t>
            </a:r>
            <a:r>
              <a:rPr lang="cs-CZ" sz="1200" dirty="0">
                <a:latin typeface="+mn-lt"/>
              </a:rPr>
              <a:t>https://commons.wikimedia.org/wiki/</a:t>
            </a:r>
            <a:r>
              <a:rPr lang="cs-CZ" sz="1200" dirty="0" err="1">
                <a:latin typeface="+mn-lt"/>
              </a:rPr>
              <a:t>File:Harvey_Wallbanger.jpg</a:t>
            </a:r>
            <a:r>
              <a:rPr lang="cs-CZ" sz="1200" dirty="0">
                <a:latin typeface="+mn-lt"/>
              </a:rPr>
              <a:t>&gt;.</a:t>
            </a:r>
            <a:r>
              <a:rPr lang="cs-CZ" sz="1200" dirty="0" smtClean="0">
                <a:latin typeface="+mn-lt"/>
              </a:rPr>
              <a:t> </a:t>
            </a:r>
            <a:endParaRPr lang="cs-CZ" sz="1200" dirty="0"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543800" y="5480226"/>
            <a:ext cx="3735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&lt;</a:t>
            </a:r>
            <a:r>
              <a:rPr lang="cs-CZ" sz="1200" dirty="0">
                <a:latin typeface="+mn-lt"/>
              </a:rPr>
              <a:t>https://www.flickr.com/</a:t>
            </a:r>
            <a:r>
              <a:rPr lang="cs-CZ" sz="1200" dirty="0" err="1">
                <a:latin typeface="+mn-lt"/>
              </a:rPr>
              <a:t>photos</a:t>
            </a:r>
            <a:r>
              <a:rPr lang="cs-CZ" sz="1200" dirty="0">
                <a:latin typeface="+mn-lt"/>
              </a:rPr>
              <a:t>/c32/29231020745/&gt;.</a:t>
            </a:r>
            <a:r>
              <a:rPr lang="cs-CZ" sz="1200" dirty="0" smtClean="0">
                <a:latin typeface="+mn-lt"/>
              </a:rPr>
              <a:t> </a:t>
            </a:r>
            <a:endParaRPr lang="cs-CZ" sz="1200" dirty="0">
              <a:latin typeface="+mn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/>
          <a:srcRect t="3377" b="7416"/>
          <a:stretch/>
        </p:blipFill>
        <p:spPr>
          <a:xfrm>
            <a:off x="7789101" y="1224893"/>
            <a:ext cx="3171825" cy="424847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052" y="1224893"/>
            <a:ext cx="2592288" cy="41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45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598" y="333450"/>
            <a:ext cx="8712968" cy="12961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Servírovací sklo</a:t>
            </a:r>
            <a:endParaRPr lang="cs-CZ" altLang="cs-CZ" sz="4000" b="1" u="sng" dirty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606" y="1917626"/>
            <a:ext cx="10658247" cy="4608512"/>
          </a:xfrm>
        </p:spPr>
        <p:txBody>
          <a:bodyPr/>
          <a:lstStyle/>
          <a:p>
            <a:pPr marL="0" indent="0">
              <a:buNone/>
            </a:pPr>
            <a:r>
              <a:rPr lang="cs-CZ" sz="3800" b="1" dirty="0" err="1">
                <a:solidFill>
                  <a:srgbClr val="002060"/>
                </a:solidFill>
              </a:rPr>
              <a:t>O</a:t>
            </a:r>
            <a:r>
              <a:rPr lang="cs-CZ" sz="3800" b="1" dirty="0" err="1" smtClean="0">
                <a:solidFill>
                  <a:srgbClr val="002060"/>
                </a:solidFill>
              </a:rPr>
              <a:t>ld</a:t>
            </a:r>
            <a:r>
              <a:rPr lang="cs-CZ" sz="3800" b="1" dirty="0" smtClean="0">
                <a:solidFill>
                  <a:srgbClr val="002060"/>
                </a:solidFill>
              </a:rPr>
              <a:t> </a:t>
            </a:r>
            <a:r>
              <a:rPr lang="cs-CZ" sz="3800" b="1" dirty="0" err="1" smtClean="0">
                <a:solidFill>
                  <a:srgbClr val="002060"/>
                </a:solidFill>
              </a:rPr>
              <a:t>fashioned</a:t>
            </a:r>
            <a:r>
              <a:rPr lang="cs-CZ" sz="3800" b="1" dirty="0" smtClean="0">
                <a:solidFill>
                  <a:srgbClr val="002060"/>
                </a:solidFill>
              </a:rPr>
              <a:t> </a:t>
            </a:r>
            <a:r>
              <a:rPr lang="cs-CZ" sz="3800" b="1" dirty="0" err="1" smtClean="0">
                <a:solidFill>
                  <a:srgbClr val="002060"/>
                </a:solidFill>
              </a:rPr>
              <a:t>glass</a:t>
            </a:r>
            <a:r>
              <a:rPr lang="cs-CZ" sz="3800" b="1" dirty="0" smtClean="0">
                <a:solidFill>
                  <a:srgbClr val="002060"/>
                </a:solidFill>
              </a:rPr>
              <a:t> </a:t>
            </a:r>
            <a:endParaRPr lang="cs-CZ" sz="3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o obsahu do 20cl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nižší a širší </a:t>
            </a:r>
            <a:r>
              <a:rPr lang="cs-CZ" sz="3800" dirty="0" err="1" smtClean="0">
                <a:solidFill>
                  <a:srgbClr val="002060"/>
                </a:solidFill>
              </a:rPr>
              <a:t>tumbler</a:t>
            </a:r>
            <a:r>
              <a:rPr lang="cs-CZ" sz="3800" dirty="0" smtClean="0">
                <a:solidFill>
                  <a:srgbClr val="002060"/>
                </a:solidFill>
              </a:rPr>
              <a:t> nebo </a:t>
            </a:r>
            <a:r>
              <a:rPr lang="cs-CZ" sz="3800" dirty="0" err="1" smtClean="0">
                <a:solidFill>
                  <a:srgbClr val="002060"/>
                </a:solidFill>
              </a:rPr>
              <a:t>whiskovka</a:t>
            </a:r>
            <a:endParaRPr lang="cs-CZ" sz="3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pro servis lihovin s ledem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pro servis krátkých nápojů on </a:t>
            </a:r>
            <a:r>
              <a:rPr lang="cs-CZ" sz="3800" dirty="0" err="1" smtClean="0">
                <a:solidFill>
                  <a:srgbClr val="002060"/>
                </a:solidFill>
              </a:rPr>
              <a:t>the</a:t>
            </a:r>
            <a:r>
              <a:rPr lang="cs-CZ" sz="3800" dirty="0" smtClean="0">
                <a:solidFill>
                  <a:srgbClr val="002060"/>
                </a:solidFill>
              </a:rPr>
              <a:t> </a:t>
            </a:r>
            <a:r>
              <a:rPr lang="cs-CZ" sz="3800" dirty="0" err="1" smtClean="0">
                <a:solidFill>
                  <a:srgbClr val="002060"/>
                </a:solidFill>
              </a:rPr>
              <a:t>rocks</a:t>
            </a: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3979609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5045" y="389974"/>
            <a:ext cx="3469154" cy="46301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22997" y="5647874"/>
            <a:ext cx="3882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&lt;https://www.flickr.com/</a:t>
            </a:r>
            <a:r>
              <a:rPr lang="cs-CZ" sz="1200" dirty="0" err="1">
                <a:latin typeface="+mn-lt"/>
              </a:rPr>
              <a:t>photos</a:t>
            </a:r>
            <a:r>
              <a:rPr lang="cs-CZ" sz="1200" dirty="0">
                <a:latin typeface="+mn-lt"/>
              </a:rPr>
              <a:t>/</a:t>
            </a:r>
            <a:r>
              <a:rPr lang="cs-CZ" sz="1200" dirty="0" err="1">
                <a:latin typeface="+mn-lt"/>
              </a:rPr>
              <a:t>mcmurrak</a:t>
            </a:r>
            <a:r>
              <a:rPr lang="cs-CZ" sz="1200" dirty="0">
                <a:latin typeface="+mn-lt"/>
              </a:rPr>
              <a:t>/6283387157/&gt;.</a:t>
            </a:r>
            <a:r>
              <a:rPr lang="cs-CZ" sz="1200" dirty="0" smtClean="0">
                <a:latin typeface="+mn-lt"/>
              </a:rPr>
              <a:t> </a:t>
            </a:r>
            <a:endParaRPr lang="cs-CZ" sz="12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255445" y="5647874"/>
            <a:ext cx="360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&lt;https://www.flickr.com/</a:t>
            </a:r>
            <a:r>
              <a:rPr lang="cs-CZ" sz="1200" dirty="0" err="1">
                <a:latin typeface="+mn-lt"/>
              </a:rPr>
              <a:t>photos</a:t>
            </a:r>
            <a:r>
              <a:rPr lang="cs-CZ" sz="1200" dirty="0">
                <a:latin typeface="+mn-lt"/>
              </a:rPr>
              <a:t>/</a:t>
            </a:r>
            <a:r>
              <a:rPr lang="cs-CZ" sz="1200" dirty="0" err="1">
                <a:latin typeface="+mn-lt"/>
              </a:rPr>
              <a:t>stuartwebster</a:t>
            </a:r>
            <a:r>
              <a:rPr lang="cs-CZ" sz="1200" dirty="0">
                <a:latin typeface="+mn-lt"/>
              </a:rPr>
              <a:t>/4211945242/&gt;.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r="8597"/>
          <a:stretch/>
        </p:blipFill>
        <p:spPr>
          <a:xfrm>
            <a:off x="7999813" y="1408008"/>
            <a:ext cx="3894817" cy="4249787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43326" y="1381767"/>
            <a:ext cx="3764868" cy="42497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8695" t="9501" r="6522" b="3639"/>
          <a:stretch/>
        </p:blipFill>
        <p:spPr>
          <a:xfrm>
            <a:off x="553740" y="1381768"/>
            <a:ext cx="3789586" cy="424978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06574" y="5631555"/>
            <a:ext cx="3666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&lt;https://commons.wikimedia.org/wiki/</a:t>
            </a:r>
            <a:r>
              <a:rPr lang="cs-CZ" sz="1200" dirty="0" err="1">
                <a:latin typeface="+mn-lt"/>
              </a:rPr>
              <a:t>File:Americano_cocktail.jpg</a:t>
            </a:r>
            <a:r>
              <a:rPr lang="cs-CZ" sz="1200" dirty="0">
                <a:latin typeface="+mn-lt"/>
              </a:rPr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1797268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598" y="333450"/>
            <a:ext cx="8712968" cy="12961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Servírovací sklo</a:t>
            </a:r>
            <a:endParaRPr lang="cs-CZ" altLang="cs-CZ" sz="4000" b="1" u="sng" dirty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2598" y="1773610"/>
            <a:ext cx="10730255" cy="4752528"/>
          </a:xfrm>
        </p:spPr>
        <p:txBody>
          <a:bodyPr/>
          <a:lstStyle/>
          <a:p>
            <a:pPr marL="0" indent="0">
              <a:buNone/>
            </a:pPr>
            <a:r>
              <a:rPr lang="cs-CZ" sz="3800" b="1" dirty="0" smtClean="0">
                <a:solidFill>
                  <a:srgbClr val="002060"/>
                </a:solidFill>
              </a:rPr>
              <a:t>Flétna </a:t>
            </a:r>
            <a:endParaRPr lang="cs-CZ" sz="3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(o obsahu 15-20cl)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štíhlá sklenka na nožce s úzkým, dole do špičky vybíhajícím kalichem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800" dirty="0">
                <a:solidFill>
                  <a:srgbClr val="002060"/>
                </a:solidFill>
              </a:rPr>
              <a:t> </a:t>
            </a:r>
            <a:r>
              <a:rPr lang="cs-CZ" sz="3800" dirty="0" smtClean="0">
                <a:solidFill>
                  <a:srgbClr val="002060"/>
                </a:solidFill>
              </a:rPr>
              <a:t>na nápoje na bázi šumivého vína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1311913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622" y="389975"/>
            <a:ext cx="5112568" cy="6064156"/>
          </a:xfrm>
        </p:spPr>
        <p:txBody>
          <a:bodyPr/>
          <a:lstStyle/>
          <a:p>
            <a:r>
              <a:rPr lang="cs-CZ" altLang="cs-CZ" sz="3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b="1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38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3800" dirty="0">
                <a:solidFill>
                  <a:srgbClr val="002060"/>
                </a:solidFill>
                <a:latin typeface="+mn-lt"/>
              </a:rPr>
            </a:br>
            <a:endParaRPr lang="cs-CZ" sz="3800" b="1" u="sng" cap="all" dirty="0">
              <a:ln w="3175" cmpd="sng">
                <a:noFill/>
              </a:ln>
              <a:solidFill>
                <a:srgbClr val="C00000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5045" y="389974"/>
            <a:ext cx="3469154" cy="46301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82638" y="5733238"/>
            <a:ext cx="3168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 </a:t>
            </a:r>
          </a:p>
          <a:p>
            <a:endParaRPr lang="cs-CZ" sz="1200" dirty="0"/>
          </a:p>
          <a:p>
            <a:r>
              <a:rPr lang="cs-CZ" sz="1200" dirty="0" smtClean="0"/>
              <a:t>&lt;</a:t>
            </a:r>
            <a:r>
              <a:rPr lang="cs-CZ" sz="1200" dirty="0"/>
              <a:t>https://www.flickr.com/</a:t>
            </a:r>
            <a:r>
              <a:rPr lang="cs-CZ" sz="1200" dirty="0" err="1"/>
              <a:t>photos</a:t>
            </a:r>
            <a:r>
              <a:rPr lang="cs-CZ" sz="1200" dirty="0"/>
              <a:t>/</a:t>
            </a:r>
            <a:r>
              <a:rPr lang="cs-CZ" sz="1200" dirty="0" err="1"/>
              <a:t>mmitchell</a:t>
            </a:r>
            <a:r>
              <a:rPr lang="cs-CZ" sz="1200" dirty="0"/>
              <a:t>/6465410823/&gt;.</a:t>
            </a:r>
            <a:endParaRPr lang="cs-CZ" sz="1200" dirty="0"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486" y="1195765"/>
            <a:ext cx="2448272" cy="464227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399462" y="565262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latin typeface="+mn-lt"/>
            </a:endParaRPr>
          </a:p>
          <a:p>
            <a:r>
              <a:rPr lang="cs-CZ" sz="1200" dirty="0" smtClean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&lt;https://commons.wikimedia.org/wiki/File:15-09-26-RalfR-WLC-0299.jpg&gt;.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722" y="1197546"/>
            <a:ext cx="2520280" cy="464049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799061" y="5704154"/>
            <a:ext cx="2880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+mn-lt"/>
              </a:rPr>
              <a:t> </a:t>
            </a:r>
          </a:p>
          <a:p>
            <a:endParaRPr lang="cs-CZ" sz="1200" dirty="0">
              <a:latin typeface="+mn-lt"/>
            </a:endParaRPr>
          </a:p>
          <a:p>
            <a:r>
              <a:rPr lang="cs-CZ" sz="1200" dirty="0" smtClean="0">
                <a:latin typeface="+mn-lt"/>
              </a:rPr>
              <a:t>&lt;</a:t>
            </a:r>
            <a:r>
              <a:rPr lang="cs-CZ" sz="1200" dirty="0">
                <a:latin typeface="+mn-lt"/>
              </a:rPr>
              <a:t>https://commons.wikimedia.org/wiki/File:French_75.jpg&gt;.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53294" y="1197546"/>
            <a:ext cx="2899048" cy="46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kládání a uspořádání inventáře na tabuli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Zakládání a uspořádání inventáře na tabuli</Template>
  <TotalTime>2866</TotalTime>
  <Words>226</Words>
  <Application>Microsoft Office PowerPoint</Application>
  <PresentationFormat>Vlastní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 Condensed</vt:lpstr>
      <vt:lpstr>Wingdings</vt:lpstr>
      <vt:lpstr>Zakládání a uspořádání inventáře na tabuli</vt:lpstr>
      <vt:lpstr>GENARAL LAYOUTS</vt:lpstr>
      <vt:lpstr>Prezentace aplikace PowerPoint</vt:lpstr>
      <vt:lpstr>ZPŮSOBY přípravy studených míchaných nápojů  Přímo v servírovacím skle</vt:lpstr>
      <vt:lpstr>    </vt:lpstr>
      <vt:lpstr>Servírovací sklo</vt:lpstr>
      <vt:lpstr>    </vt:lpstr>
      <vt:lpstr>Servírovací sklo</vt:lpstr>
      <vt:lpstr>Prezentace aplikace PowerPoint</vt:lpstr>
      <vt:lpstr>Servírovací sklo</vt:lpstr>
      <vt:lpstr>    </vt:lpstr>
      <vt:lpstr>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Zakládání a uspořádání inventáře</dc:title>
  <dc:creator>Vladimira</dc:creator>
  <cp:lastModifiedBy>Eva Kejkulová</cp:lastModifiedBy>
  <cp:revision>299</cp:revision>
  <dcterms:created xsi:type="dcterms:W3CDTF">2018-06-18T18:01:29Z</dcterms:created>
  <dcterms:modified xsi:type="dcterms:W3CDTF">2020-04-03T06:36:31Z</dcterms:modified>
</cp:coreProperties>
</file>